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44"/>
  </p:notesMasterIdLst>
  <p:sldIdLst>
    <p:sldId id="269" r:id="rId2"/>
    <p:sldId id="292" r:id="rId3"/>
    <p:sldId id="342" r:id="rId4"/>
    <p:sldId id="321" r:id="rId5"/>
    <p:sldId id="344" r:id="rId6"/>
    <p:sldId id="320" r:id="rId7"/>
    <p:sldId id="322" r:id="rId8"/>
    <p:sldId id="467" r:id="rId9"/>
    <p:sldId id="447" r:id="rId10"/>
    <p:sldId id="294" r:id="rId11"/>
    <p:sldId id="465" r:id="rId12"/>
    <p:sldId id="449" r:id="rId13"/>
    <p:sldId id="452" r:id="rId14"/>
    <p:sldId id="450" r:id="rId15"/>
    <p:sldId id="345" r:id="rId16"/>
    <p:sldId id="346" r:id="rId17"/>
    <p:sldId id="347" r:id="rId18"/>
    <p:sldId id="348" r:id="rId19"/>
    <p:sldId id="464" r:id="rId20"/>
    <p:sldId id="446" r:id="rId21"/>
    <p:sldId id="460" r:id="rId22"/>
    <p:sldId id="469" r:id="rId23"/>
    <p:sldId id="416" r:id="rId24"/>
    <p:sldId id="456" r:id="rId25"/>
    <p:sldId id="388" r:id="rId26"/>
    <p:sldId id="422" r:id="rId27"/>
    <p:sldId id="424" r:id="rId28"/>
    <p:sldId id="438" r:id="rId29"/>
    <p:sldId id="440" r:id="rId30"/>
    <p:sldId id="441" r:id="rId31"/>
    <p:sldId id="439" r:id="rId32"/>
    <p:sldId id="468" r:id="rId33"/>
    <p:sldId id="462" r:id="rId34"/>
    <p:sldId id="451" r:id="rId35"/>
    <p:sldId id="330" r:id="rId36"/>
    <p:sldId id="453" r:id="rId37"/>
    <p:sldId id="455" r:id="rId38"/>
    <p:sldId id="296" r:id="rId39"/>
    <p:sldId id="286" r:id="rId40"/>
    <p:sldId id="463" r:id="rId41"/>
    <p:sldId id="470" r:id="rId42"/>
    <p:sldId id="457"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95A0A4"/>
    <a:srgbClr val="8E9393"/>
    <a:srgbClr val="8E93AE"/>
    <a:srgbClr val="3A9A2D"/>
    <a:srgbClr val="5F3F85"/>
    <a:srgbClr val="CA4546"/>
    <a:srgbClr val="B60805"/>
    <a:srgbClr val="9372BC"/>
    <a:srgbClr val="876E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1E5A60-2FF0-4B58-9CFE-8805441ED016}" v="24" dt="2022-10-06T17:38:34.097"/>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9" autoAdjust="0"/>
    <p:restoredTop sz="82213" autoAdjust="0"/>
  </p:normalViewPr>
  <p:slideViewPr>
    <p:cSldViewPr snapToGrid="0">
      <p:cViewPr varScale="1">
        <p:scale>
          <a:sx n="67" d="100"/>
          <a:sy n="67" d="100"/>
        </p:scale>
        <p:origin x="452" y="48"/>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1" d="100"/>
          <a:sy n="91" d="100"/>
        </p:scale>
        <p:origin x="3173"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熊谷 渉" userId="b7a4e8598c9bd55e" providerId="LiveId" clId="{4A1E5A60-2FF0-4B58-9CFE-8805441ED016}"/>
    <pc:docChg chg="undo custSel addSld delSld modSld sldOrd">
      <pc:chgData name="熊谷 渉" userId="b7a4e8598c9bd55e" providerId="LiveId" clId="{4A1E5A60-2FF0-4B58-9CFE-8805441ED016}" dt="2022-10-06T17:39:06.158" v="2293" actId="47"/>
      <pc:docMkLst>
        <pc:docMk/>
      </pc:docMkLst>
      <pc:sldChg chg="addSp delSp modSp mod">
        <pc:chgData name="熊谷 渉" userId="b7a4e8598c9bd55e" providerId="LiveId" clId="{4A1E5A60-2FF0-4B58-9CFE-8805441ED016}" dt="2022-10-06T16:36:38.697" v="1058" actId="20577"/>
        <pc:sldMkLst>
          <pc:docMk/>
          <pc:sldMk cId="2538294317" sldId="292"/>
        </pc:sldMkLst>
        <pc:spChg chg="add mod">
          <ac:chgData name="熊谷 渉" userId="b7a4e8598c9bd55e" providerId="LiveId" clId="{4A1E5A60-2FF0-4B58-9CFE-8805441ED016}" dt="2022-10-06T16:36:38.697" v="1058" actId="20577"/>
          <ac:spMkLst>
            <pc:docMk/>
            <pc:sldMk cId="2538294317" sldId="292"/>
            <ac:spMk id="2" creationId="{FE88BCB4-C94E-BD58-560C-99E6B50B9C3D}"/>
          </ac:spMkLst>
        </pc:spChg>
        <pc:spChg chg="add mod">
          <ac:chgData name="熊谷 渉" userId="b7a4e8598c9bd55e" providerId="LiveId" clId="{4A1E5A60-2FF0-4B58-9CFE-8805441ED016}" dt="2022-10-06T16:36:25.206" v="1048" actId="403"/>
          <ac:spMkLst>
            <pc:docMk/>
            <pc:sldMk cId="2538294317" sldId="292"/>
            <ac:spMk id="4" creationId="{74E514D4-5887-D3F7-D3F8-8C292CEFD1A8}"/>
          </ac:spMkLst>
        </pc:spChg>
        <pc:spChg chg="mod">
          <ac:chgData name="熊谷 渉" userId="b7a4e8598c9bd55e" providerId="LiveId" clId="{4A1E5A60-2FF0-4B58-9CFE-8805441ED016}" dt="2022-10-06T16:26:02.858" v="338" actId="1036"/>
          <ac:spMkLst>
            <pc:docMk/>
            <pc:sldMk cId="2538294317" sldId="292"/>
            <ac:spMk id="6" creationId="{1F609DF4-3152-4D3E-9CA5-170D4BE14906}"/>
          </ac:spMkLst>
        </pc:spChg>
        <pc:spChg chg="add del mod">
          <ac:chgData name="熊谷 渉" userId="b7a4e8598c9bd55e" providerId="LiveId" clId="{4A1E5A60-2FF0-4B58-9CFE-8805441ED016}" dt="2022-10-06T16:34:14.249" v="989" actId="1035"/>
          <ac:spMkLst>
            <pc:docMk/>
            <pc:sldMk cId="2538294317" sldId="292"/>
            <ac:spMk id="7" creationId="{DF4A014A-8F67-4AA4-97C8-9BD35F7089B0}"/>
          </ac:spMkLst>
        </pc:spChg>
      </pc:sldChg>
      <pc:sldChg chg="del">
        <pc:chgData name="熊谷 渉" userId="b7a4e8598c9bd55e" providerId="LiveId" clId="{4A1E5A60-2FF0-4B58-9CFE-8805441ED016}" dt="2022-10-06T17:03:33.497" v="2069" actId="2696"/>
        <pc:sldMkLst>
          <pc:docMk/>
          <pc:sldMk cId="68191926" sldId="294"/>
        </pc:sldMkLst>
      </pc:sldChg>
      <pc:sldChg chg="delSp modSp add mod">
        <pc:chgData name="熊谷 渉" userId="b7a4e8598c9bd55e" providerId="LiveId" clId="{4A1E5A60-2FF0-4B58-9CFE-8805441ED016}" dt="2022-10-06T17:35:33.761" v="2248" actId="20577"/>
        <pc:sldMkLst>
          <pc:docMk/>
          <pc:sldMk cId="3436793024" sldId="294"/>
        </pc:sldMkLst>
        <pc:spChg chg="del">
          <ac:chgData name="熊谷 渉" userId="b7a4e8598c9bd55e" providerId="LiveId" clId="{4A1E5A60-2FF0-4B58-9CFE-8805441ED016}" dt="2022-10-06T17:05:01.561" v="2094" actId="478"/>
          <ac:spMkLst>
            <pc:docMk/>
            <pc:sldMk cId="3436793024" sldId="294"/>
            <ac:spMk id="8" creationId="{6ADB230B-6BE3-4C61-BE62-E186534A6EB1}"/>
          </ac:spMkLst>
        </pc:spChg>
        <pc:spChg chg="del">
          <ac:chgData name="熊谷 渉" userId="b7a4e8598c9bd55e" providerId="LiveId" clId="{4A1E5A60-2FF0-4B58-9CFE-8805441ED016}" dt="2022-10-06T17:04:58.100" v="2093" actId="478"/>
          <ac:spMkLst>
            <pc:docMk/>
            <pc:sldMk cId="3436793024" sldId="294"/>
            <ac:spMk id="10" creationId="{815F263B-F63D-49FA-9268-6FEFE820BFDB}"/>
          </ac:spMkLst>
        </pc:spChg>
        <pc:spChg chg="mod">
          <ac:chgData name="熊谷 渉" userId="b7a4e8598c9bd55e" providerId="LiveId" clId="{4A1E5A60-2FF0-4B58-9CFE-8805441ED016}" dt="2022-10-06T17:03:48.334" v="2071"/>
          <ac:spMkLst>
            <pc:docMk/>
            <pc:sldMk cId="3436793024" sldId="294"/>
            <ac:spMk id="11" creationId="{E34ABD51-F839-4248-9067-3256F0F116A5}"/>
          </ac:spMkLst>
        </pc:spChg>
        <pc:spChg chg="mod">
          <ac:chgData name="熊谷 渉" userId="b7a4e8598c9bd55e" providerId="LiveId" clId="{4A1E5A60-2FF0-4B58-9CFE-8805441ED016}" dt="2022-10-06T17:35:33.761" v="2248" actId="20577"/>
          <ac:spMkLst>
            <pc:docMk/>
            <pc:sldMk cId="3436793024" sldId="294"/>
            <ac:spMk id="14" creationId="{E87AC5CB-0891-46ED-86C5-FF795F031FB1}"/>
          </ac:spMkLst>
        </pc:spChg>
        <pc:graphicFrameChg chg="mod modGraphic">
          <ac:chgData name="熊谷 渉" userId="b7a4e8598c9bd55e" providerId="LiveId" clId="{4A1E5A60-2FF0-4B58-9CFE-8805441ED016}" dt="2022-10-06T17:35:10.549" v="2206" actId="20577"/>
          <ac:graphicFrameMkLst>
            <pc:docMk/>
            <pc:sldMk cId="3436793024" sldId="294"/>
            <ac:graphicFrameMk id="7" creationId="{7A60E2C5-8187-4488-926F-648C13EC553F}"/>
          </ac:graphicFrameMkLst>
        </pc:graphicFrameChg>
        <pc:graphicFrameChg chg="mod modGraphic">
          <ac:chgData name="熊谷 渉" userId="b7a4e8598c9bd55e" providerId="LiveId" clId="{4A1E5A60-2FF0-4B58-9CFE-8805441ED016}" dt="2022-10-06T17:35:15.491" v="2218" actId="20577"/>
          <ac:graphicFrameMkLst>
            <pc:docMk/>
            <pc:sldMk cId="3436793024" sldId="294"/>
            <ac:graphicFrameMk id="9" creationId="{EFA64094-8AA2-4883-BF79-493367A9CA18}"/>
          </ac:graphicFrameMkLst>
        </pc:graphicFrameChg>
      </pc:sldChg>
      <pc:sldChg chg="del">
        <pc:chgData name="熊谷 渉" userId="b7a4e8598c9bd55e" providerId="LiveId" clId="{4A1E5A60-2FF0-4B58-9CFE-8805441ED016}" dt="2022-10-06T17:39:06.158" v="2293" actId="47"/>
        <pc:sldMkLst>
          <pc:docMk/>
          <pc:sldMk cId="4203970083" sldId="316"/>
        </pc:sldMkLst>
      </pc:sldChg>
      <pc:sldChg chg="modSp mod">
        <pc:chgData name="熊谷 渉" userId="b7a4e8598c9bd55e" providerId="LiveId" clId="{4A1E5A60-2FF0-4B58-9CFE-8805441ED016}" dt="2022-10-06T16:47:15.197" v="1433"/>
        <pc:sldMkLst>
          <pc:docMk/>
          <pc:sldMk cId="3410361660" sldId="320"/>
        </pc:sldMkLst>
        <pc:spChg chg="mod">
          <ac:chgData name="熊谷 渉" userId="b7a4e8598c9bd55e" providerId="LiveId" clId="{4A1E5A60-2FF0-4B58-9CFE-8805441ED016}" dt="2022-10-06T16:40:28.420" v="1107" actId="20577"/>
          <ac:spMkLst>
            <pc:docMk/>
            <pc:sldMk cId="3410361660" sldId="320"/>
            <ac:spMk id="8" creationId="{7E7292E2-FDCA-420C-BABF-1E6510C0104D}"/>
          </ac:spMkLst>
        </pc:spChg>
        <pc:spChg chg="mod">
          <ac:chgData name="熊谷 渉" userId="b7a4e8598c9bd55e" providerId="LiveId" clId="{4A1E5A60-2FF0-4B58-9CFE-8805441ED016}" dt="2022-10-06T16:47:15.197" v="1433"/>
          <ac:spMkLst>
            <pc:docMk/>
            <pc:sldMk cId="3410361660" sldId="320"/>
            <ac:spMk id="14" creationId="{E87AC5CB-0891-46ED-86C5-FF795F031FB1}"/>
          </ac:spMkLst>
        </pc:spChg>
      </pc:sldChg>
      <pc:sldChg chg="addSp modSp mod ord">
        <pc:chgData name="熊谷 渉" userId="b7a4e8598c9bd55e" providerId="LiveId" clId="{4A1E5A60-2FF0-4B58-9CFE-8805441ED016}" dt="2022-10-06T16:46:51.022" v="1428" actId="1076"/>
        <pc:sldMkLst>
          <pc:docMk/>
          <pc:sldMk cId="3358173200" sldId="321"/>
        </pc:sldMkLst>
        <pc:spChg chg="add mod">
          <ac:chgData name="熊谷 渉" userId="b7a4e8598c9bd55e" providerId="LiveId" clId="{4A1E5A60-2FF0-4B58-9CFE-8805441ED016}" dt="2022-10-06T16:42:57.344" v="1204" actId="1076"/>
          <ac:spMkLst>
            <pc:docMk/>
            <pc:sldMk cId="3358173200" sldId="321"/>
            <ac:spMk id="2" creationId="{F76BE37B-1ABD-62BC-159F-DDBBADCD0070}"/>
          </ac:spMkLst>
        </pc:spChg>
        <pc:spChg chg="mod">
          <ac:chgData name="熊谷 渉" userId="b7a4e8598c9bd55e" providerId="LiveId" clId="{4A1E5A60-2FF0-4B58-9CFE-8805441ED016}" dt="2022-10-06T16:46:51.022" v="1428" actId="1076"/>
          <ac:spMkLst>
            <pc:docMk/>
            <pc:sldMk cId="3358173200" sldId="321"/>
            <ac:spMk id="4" creationId="{1C11E1FC-BAFA-434E-B67E-275B4A573D08}"/>
          </ac:spMkLst>
        </pc:spChg>
        <pc:spChg chg="add mod">
          <ac:chgData name="熊谷 渉" userId="b7a4e8598c9bd55e" providerId="LiveId" clId="{4A1E5A60-2FF0-4B58-9CFE-8805441ED016}" dt="2022-10-06T16:45:15.025" v="1426" actId="1036"/>
          <ac:spMkLst>
            <pc:docMk/>
            <pc:sldMk cId="3358173200" sldId="321"/>
            <ac:spMk id="5" creationId="{ED618336-0A3D-0092-9A77-F780F44BEF35}"/>
          </ac:spMkLst>
        </pc:spChg>
      </pc:sldChg>
      <pc:sldChg chg="addSp delSp modSp mod ord">
        <pc:chgData name="熊谷 渉" userId="b7a4e8598c9bd55e" providerId="LiveId" clId="{4A1E5A60-2FF0-4B58-9CFE-8805441ED016}" dt="2022-10-06T17:38:55.835" v="2292" actId="1037"/>
        <pc:sldMkLst>
          <pc:docMk/>
          <pc:sldMk cId="549007634" sldId="322"/>
        </pc:sldMkLst>
        <pc:spChg chg="add mod">
          <ac:chgData name="熊谷 渉" userId="b7a4e8598c9bd55e" providerId="LiveId" clId="{4A1E5A60-2FF0-4B58-9CFE-8805441ED016}" dt="2022-10-06T17:38:26.319" v="2268" actId="1035"/>
          <ac:spMkLst>
            <pc:docMk/>
            <pc:sldMk cId="549007634" sldId="322"/>
            <ac:spMk id="4" creationId="{9DBA4CB2-55B8-AA4E-95E9-1BC84A63DF45}"/>
          </ac:spMkLst>
        </pc:spChg>
        <pc:spChg chg="add mod">
          <ac:chgData name="熊谷 渉" userId="b7a4e8598c9bd55e" providerId="LiveId" clId="{4A1E5A60-2FF0-4B58-9CFE-8805441ED016}" dt="2022-10-06T17:38:26.319" v="2268" actId="1035"/>
          <ac:spMkLst>
            <pc:docMk/>
            <pc:sldMk cId="549007634" sldId="322"/>
            <ac:spMk id="5" creationId="{629941FD-13CE-549B-414A-6D0EA4415F3D}"/>
          </ac:spMkLst>
        </pc:spChg>
        <pc:spChg chg="add mod">
          <ac:chgData name="熊谷 渉" userId="b7a4e8598c9bd55e" providerId="LiveId" clId="{4A1E5A60-2FF0-4B58-9CFE-8805441ED016}" dt="2022-10-06T17:38:26.319" v="2268" actId="1035"/>
          <ac:spMkLst>
            <pc:docMk/>
            <pc:sldMk cId="549007634" sldId="322"/>
            <ac:spMk id="6" creationId="{DC58B157-4F54-274F-947C-8BD84E6672E5}"/>
          </ac:spMkLst>
        </pc:spChg>
        <pc:spChg chg="add mod">
          <ac:chgData name="熊谷 渉" userId="b7a4e8598c9bd55e" providerId="LiveId" clId="{4A1E5A60-2FF0-4B58-9CFE-8805441ED016}" dt="2022-10-06T17:03:03.994" v="2068" actId="1038"/>
          <ac:spMkLst>
            <pc:docMk/>
            <pc:sldMk cId="549007634" sldId="322"/>
            <ac:spMk id="7" creationId="{96ABB5B1-33F3-C42C-05B6-94A93BA13D2E}"/>
          </ac:spMkLst>
        </pc:spChg>
        <pc:spChg chg="del mod">
          <ac:chgData name="熊谷 渉" userId="b7a4e8598c9bd55e" providerId="LiveId" clId="{4A1E5A60-2FF0-4B58-9CFE-8805441ED016}" dt="2022-10-06T16:51:05.274" v="1609" actId="478"/>
          <ac:spMkLst>
            <pc:docMk/>
            <pc:sldMk cId="549007634" sldId="322"/>
            <ac:spMk id="8" creationId="{D0800C4C-7A12-4D7E-8AA1-5EAAF885D5CF}"/>
          </ac:spMkLst>
        </pc:spChg>
        <pc:spChg chg="add mod">
          <ac:chgData name="熊谷 渉" userId="b7a4e8598c9bd55e" providerId="LiveId" clId="{4A1E5A60-2FF0-4B58-9CFE-8805441ED016}" dt="2022-10-06T17:38:26.319" v="2268" actId="1035"/>
          <ac:spMkLst>
            <pc:docMk/>
            <pc:sldMk cId="549007634" sldId="322"/>
            <ac:spMk id="9" creationId="{44948413-03F0-4DFF-14F4-DC753E6EA0B3}"/>
          </ac:spMkLst>
        </pc:spChg>
        <pc:spChg chg="mod">
          <ac:chgData name="熊谷 渉" userId="b7a4e8598c9bd55e" providerId="LiveId" clId="{4A1E5A60-2FF0-4B58-9CFE-8805441ED016}" dt="2022-10-06T16:49:35.110" v="1451" actId="20577"/>
          <ac:spMkLst>
            <pc:docMk/>
            <pc:sldMk cId="549007634" sldId="322"/>
            <ac:spMk id="11" creationId="{E34ABD51-F839-4248-9067-3256F0F116A5}"/>
          </ac:spMkLst>
        </pc:spChg>
        <pc:spChg chg="mod">
          <ac:chgData name="熊谷 渉" userId="b7a4e8598c9bd55e" providerId="LiveId" clId="{4A1E5A60-2FF0-4B58-9CFE-8805441ED016}" dt="2022-10-06T16:55:06.562" v="1934" actId="12789"/>
          <ac:spMkLst>
            <pc:docMk/>
            <pc:sldMk cId="549007634" sldId="322"/>
            <ac:spMk id="12" creationId="{EA6B4B9B-CB6A-4A73-8AED-AC68086B55FA}"/>
          </ac:spMkLst>
        </pc:spChg>
        <pc:spChg chg="mod">
          <ac:chgData name="熊谷 渉" userId="b7a4e8598c9bd55e" providerId="LiveId" clId="{4A1E5A60-2FF0-4B58-9CFE-8805441ED016}" dt="2022-10-06T17:38:26.319" v="2268" actId="1035"/>
          <ac:spMkLst>
            <pc:docMk/>
            <pc:sldMk cId="549007634" sldId="322"/>
            <ac:spMk id="13" creationId="{C61C0772-EA65-4A5E-8500-88FF936C7C5C}"/>
          </ac:spMkLst>
        </pc:spChg>
        <pc:spChg chg="del">
          <ac:chgData name="熊谷 渉" userId="b7a4e8598c9bd55e" providerId="LiveId" clId="{4A1E5A60-2FF0-4B58-9CFE-8805441ED016}" dt="2022-10-06T16:50:14.594" v="1462" actId="478"/>
          <ac:spMkLst>
            <pc:docMk/>
            <pc:sldMk cId="549007634" sldId="322"/>
            <ac:spMk id="15" creationId="{446D4DFA-03BA-4E19-803C-5FE7176E0B7C}"/>
          </ac:spMkLst>
        </pc:spChg>
        <pc:spChg chg="del">
          <ac:chgData name="熊谷 渉" userId="b7a4e8598c9bd55e" providerId="LiveId" clId="{4A1E5A60-2FF0-4B58-9CFE-8805441ED016}" dt="2022-10-06T16:49:55.793" v="1459" actId="478"/>
          <ac:spMkLst>
            <pc:docMk/>
            <pc:sldMk cId="549007634" sldId="322"/>
            <ac:spMk id="18" creationId="{689F0BA1-C6A4-45D3-B40F-CDB549BA4BAE}"/>
          </ac:spMkLst>
        </pc:spChg>
        <pc:spChg chg="mod">
          <ac:chgData name="熊谷 渉" userId="b7a4e8598c9bd55e" providerId="LiveId" clId="{4A1E5A60-2FF0-4B58-9CFE-8805441ED016}" dt="2022-10-06T17:38:55.835" v="2292" actId="1037"/>
          <ac:spMkLst>
            <pc:docMk/>
            <pc:sldMk cId="549007634" sldId="322"/>
            <ac:spMk id="19" creationId="{FE152613-5F85-4D4E-8086-D269337DA0E9}"/>
          </ac:spMkLst>
        </pc:spChg>
        <pc:spChg chg="del">
          <ac:chgData name="熊谷 渉" userId="b7a4e8598c9bd55e" providerId="LiveId" clId="{4A1E5A60-2FF0-4B58-9CFE-8805441ED016}" dt="2022-10-06T16:49:50.771" v="1458" actId="478"/>
          <ac:spMkLst>
            <pc:docMk/>
            <pc:sldMk cId="549007634" sldId="322"/>
            <ac:spMk id="20" creationId="{8C3C7F6B-DFA1-4A14-B52B-BC56BC0EF13D}"/>
          </ac:spMkLst>
        </pc:spChg>
        <pc:spChg chg="mod">
          <ac:chgData name="熊谷 渉" userId="b7a4e8598c9bd55e" providerId="LiveId" clId="{4A1E5A60-2FF0-4B58-9CFE-8805441ED016}" dt="2022-10-06T17:38:55.835" v="2292" actId="1037"/>
          <ac:spMkLst>
            <pc:docMk/>
            <pc:sldMk cId="549007634" sldId="322"/>
            <ac:spMk id="21" creationId="{17DF28A8-B205-421A-8602-4238C4E52A25}"/>
          </ac:spMkLst>
        </pc:spChg>
        <pc:spChg chg="del">
          <ac:chgData name="熊谷 渉" userId="b7a4e8598c9bd55e" providerId="LiveId" clId="{4A1E5A60-2FF0-4B58-9CFE-8805441ED016}" dt="2022-10-06T16:49:49.553" v="1457" actId="478"/>
          <ac:spMkLst>
            <pc:docMk/>
            <pc:sldMk cId="549007634" sldId="322"/>
            <ac:spMk id="22" creationId="{2938840C-09ED-45AD-B123-BE0F63A4058C}"/>
          </ac:spMkLst>
        </pc:spChg>
        <pc:spChg chg="mod">
          <ac:chgData name="熊谷 渉" userId="b7a4e8598c9bd55e" providerId="LiveId" clId="{4A1E5A60-2FF0-4B58-9CFE-8805441ED016}" dt="2022-10-06T17:38:55.835" v="2292" actId="1037"/>
          <ac:spMkLst>
            <pc:docMk/>
            <pc:sldMk cId="549007634" sldId="322"/>
            <ac:spMk id="23" creationId="{403F6131-6D93-4F5E-AE44-A89755427704}"/>
          </ac:spMkLst>
        </pc:spChg>
        <pc:spChg chg="add mod">
          <ac:chgData name="熊谷 渉" userId="b7a4e8598c9bd55e" providerId="LiveId" clId="{4A1E5A60-2FF0-4B58-9CFE-8805441ED016}" dt="2022-10-06T16:55:06.562" v="1934" actId="12789"/>
          <ac:spMkLst>
            <pc:docMk/>
            <pc:sldMk cId="549007634" sldId="322"/>
            <ac:spMk id="24" creationId="{6029E157-54C8-8EBF-F723-F6EFC5A182ED}"/>
          </ac:spMkLst>
        </pc:spChg>
        <pc:spChg chg="add mod">
          <ac:chgData name="熊谷 渉" userId="b7a4e8598c9bd55e" providerId="LiveId" clId="{4A1E5A60-2FF0-4B58-9CFE-8805441ED016}" dt="2022-10-06T17:38:26.319" v="2268" actId="1035"/>
          <ac:spMkLst>
            <pc:docMk/>
            <pc:sldMk cId="549007634" sldId="322"/>
            <ac:spMk id="25" creationId="{923C72DF-2EDE-81A6-A518-526D0C0D44B2}"/>
          </ac:spMkLst>
        </pc:spChg>
        <pc:spChg chg="mod">
          <ac:chgData name="熊谷 渉" userId="b7a4e8598c9bd55e" providerId="LiveId" clId="{4A1E5A60-2FF0-4B58-9CFE-8805441ED016}" dt="2022-10-06T16:55:06.562" v="1934" actId="12789"/>
          <ac:spMkLst>
            <pc:docMk/>
            <pc:sldMk cId="549007634" sldId="322"/>
            <ac:spMk id="26" creationId="{3BD7A66B-1BB1-4281-B5CC-26BE821CF4F1}"/>
          </ac:spMkLst>
        </pc:spChg>
        <pc:spChg chg="mod">
          <ac:chgData name="熊谷 渉" userId="b7a4e8598c9bd55e" providerId="LiveId" clId="{4A1E5A60-2FF0-4B58-9CFE-8805441ED016}" dt="2022-10-06T17:38:26.319" v="2268" actId="1035"/>
          <ac:spMkLst>
            <pc:docMk/>
            <pc:sldMk cId="549007634" sldId="322"/>
            <ac:spMk id="27" creationId="{F7DECE73-2325-4A98-A0A6-34338D16C6D1}"/>
          </ac:spMkLst>
        </pc:spChg>
        <pc:spChg chg="del">
          <ac:chgData name="熊谷 渉" userId="b7a4e8598c9bd55e" providerId="LiveId" clId="{4A1E5A60-2FF0-4B58-9CFE-8805441ED016}" dt="2022-10-06T16:52:03.625" v="1629" actId="478"/>
          <ac:spMkLst>
            <pc:docMk/>
            <pc:sldMk cId="549007634" sldId="322"/>
            <ac:spMk id="28" creationId="{EFD60E15-A52F-40E9-AB7A-757F96948859}"/>
          </ac:spMkLst>
        </pc:spChg>
        <pc:spChg chg="del">
          <ac:chgData name="熊谷 渉" userId="b7a4e8598c9bd55e" providerId="LiveId" clId="{4A1E5A60-2FF0-4B58-9CFE-8805441ED016}" dt="2022-10-06T16:52:01.913" v="1628" actId="478"/>
          <ac:spMkLst>
            <pc:docMk/>
            <pc:sldMk cId="549007634" sldId="322"/>
            <ac:spMk id="29" creationId="{C8B88FCC-21FD-48D3-A275-9D0BEE8BB3A7}"/>
          </ac:spMkLst>
        </pc:spChg>
        <pc:spChg chg="mod">
          <ac:chgData name="熊谷 渉" userId="b7a4e8598c9bd55e" providerId="LiveId" clId="{4A1E5A60-2FF0-4B58-9CFE-8805441ED016}" dt="2022-10-06T17:38:26.319" v="2268" actId="1035"/>
          <ac:spMkLst>
            <pc:docMk/>
            <pc:sldMk cId="549007634" sldId="322"/>
            <ac:spMk id="30" creationId="{629F9521-26A7-4B8D-9995-139AA96630D2}"/>
          </ac:spMkLst>
        </pc:spChg>
        <pc:spChg chg="del">
          <ac:chgData name="熊谷 渉" userId="b7a4e8598c9bd55e" providerId="LiveId" clId="{4A1E5A60-2FF0-4B58-9CFE-8805441ED016}" dt="2022-10-06T16:53:10.759" v="1693" actId="478"/>
          <ac:spMkLst>
            <pc:docMk/>
            <pc:sldMk cId="549007634" sldId="322"/>
            <ac:spMk id="31" creationId="{25C734E7-8739-47F5-B318-BD9D81168C43}"/>
          </ac:spMkLst>
        </pc:spChg>
        <pc:cxnChg chg="del">
          <ac:chgData name="熊谷 渉" userId="b7a4e8598c9bd55e" providerId="LiveId" clId="{4A1E5A60-2FF0-4B58-9CFE-8805441ED016}" dt="2022-10-06T16:51:03.345" v="1608" actId="478"/>
          <ac:cxnSpMkLst>
            <pc:docMk/>
            <pc:sldMk cId="549007634" sldId="322"/>
            <ac:cxnSpMk id="10" creationId="{1D2B0403-DD25-4E9B-9ADA-F4D3A19DECBD}"/>
          </ac:cxnSpMkLst>
        </pc:cxnChg>
        <pc:cxnChg chg="del mod">
          <ac:chgData name="熊谷 渉" userId="b7a4e8598c9bd55e" providerId="LiveId" clId="{4A1E5A60-2FF0-4B58-9CFE-8805441ED016}" dt="2022-10-06T17:38:22.206" v="2249" actId="478"/>
          <ac:cxnSpMkLst>
            <pc:docMk/>
            <pc:sldMk cId="549007634" sldId="322"/>
            <ac:cxnSpMk id="16" creationId="{BC5CB1AA-5DD2-49C5-B1E4-B649ABAD161E}"/>
          </ac:cxnSpMkLst>
        </pc:cxnChg>
        <pc:cxnChg chg="mod">
          <ac:chgData name="熊谷 渉" userId="b7a4e8598c9bd55e" providerId="LiveId" clId="{4A1E5A60-2FF0-4B58-9CFE-8805441ED016}" dt="2022-10-06T16:54:37.999" v="1904" actId="1037"/>
          <ac:cxnSpMkLst>
            <pc:docMk/>
            <pc:sldMk cId="549007634" sldId="322"/>
            <ac:cxnSpMk id="17" creationId="{8860B63E-9A83-4BF6-8647-5A6D73A86542}"/>
          </ac:cxnSpMkLst>
        </pc:cxnChg>
        <pc:cxnChg chg="add mod">
          <ac:chgData name="熊谷 渉" userId="b7a4e8598c9bd55e" providerId="LiveId" clId="{4A1E5A60-2FF0-4B58-9CFE-8805441ED016}" dt="2022-10-06T17:38:52.559" v="2290" actId="1037"/>
          <ac:cxnSpMkLst>
            <pc:docMk/>
            <pc:sldMk cId="549007634" sldId="322"/>
            <ac:cxnSpMk id="32" creationId="{68CD09F4-E933-AC81-C792-2A5FD6C84CA6}"/>
          </ac:cxnSpMkLst>
        </pc:cxnChg>
      </pc:sldChg>
      <pc:sldChg chg="modSp del mod">
        <pc:chgData name="熊谷 渉" userId="b7a4e8598c9bd55e" providerId="LiveId" clId="{4A1E5A60-2FF0-4B58-9CFE-8805441ED016}" dt="2022-10-06T16:40:41.406" v="1112" actId="47"/>
        <pc:sldMkLst>
          <pc:docMk/>
          <pc:sldMk cId="3703043486" sldId="341"/>
        </pc:sldMkLst>
        <pc:spChg chg="mod">
          <ac:chgData name="熊谷 渉" userId="b7a4e8598c9bd55e" providerId="LiveId" clId="{4A1E5A60-2FF0-4B58-9CFE-8805441ED016}" dt="2022-10-06T16:40:34.025" v="1111" actId="20577"/>
          <ac:spMkLst>
            <pc:docMk/>
            <pc:sldMk cId="3703043486" sldId="341"/>
            <ac:spMk id="8" creationId="{7E7292E2-FDCA-420C-BABF-1E6510C0104D}"/>
          </ac:spMkLst>
        </pc:spChg>
      </pc:sldChg>
      <pc:sldChg chg="modSp mod">
        <pc:chgData name="熊谷 渉" userId="b7a4e8598c9bd55e" providerId="LiveId" clId="{4A1E5A60-2FF0-4B58-9CFE-8805441ED016}" dt="2022-10-06T16:40:19.943" v="1103" actId="1076"/>
        <pc:sldMkLst>
          <pc:docMk/>
          <pc:sldMk cId="2282341593" sldId="342"/>
        </pc:sldMkLst>
        <pc:spChg chg="mod">
          <ac:chgData name="熊谷 渉" userId="b7a4e8598c9bd55e" providerId="LiveId" clId="{4A1E5A60-2FF0-4B58-9CFE-8805441ED016}" dt="2022-10-06T16:40:19.943" v="1103" actId="1076"/>
          <ac:spMkLst>
            <pc:docMk/>
            <pc:sldMk cId="2282341593" sldId="342"/>
            <ac:spMk id="8" creationId="{7E7292E2-FDCA-420C-BABF-1E6510C0104D}"/>
          </ac:spMkLst>
        </pc:spChg>
      </pc:sldChg>
      <pc:sldChg chg="addSp delSp modSp add mod ord">
        <pc:chgData name="熊谷 渉" userId="b7a4e8598c9bd55e" providerId="LiveId" clId="{4A1E5A60-2FF0-4B58-9CFE-8805441ED016}" dt="2022-10-06T16:46:54.165" v="1431"/>
        <pc:sldMkLst>
          <pc:docMk/>
          <pc:sldMk cId="2259960824" sldId="344"/>
        </pc:sldMkLst>
        <pc:spChg chg="add del mod">
          <ac:chgData name="熊谷 渉" userId="b7a4e8598c9bd55e" providerId="LiveId" clId="{4A1E5A60-2FF0-4B58-9CFE-8805441ED016}" dt="2022-10-06T16:46:53.820" v="1430" actId="478"/>
          <ac:spMkLst>
            <pc:docMk/>
            <pc:sldMk cId="2259960824" sldId="344"/>
            <ac:spMk id="4" creationId="{7669BF7A-4806-4127-FD64-0D7778689658}"/>
          </ac:spMkLst>
        </pc:spChg>
        <pc:spChg chg="add mod">
          <ac:chgData name="熊谷 渉" userId="b7a4e8598c9bd55e" providerId="LiveId" clId="{4A1E5A60-2FF0-4B58-9CFE-8805441ED016}" dt="2022-10-06T16:46:54.165" v="1431"/>
          <ac:spMkLst>
            <pc:docMk/>
            <pc:sldMk cId="2259960824" sldId="344"/>
            <ac:spMk id="5" creationId="{08DCB995-8C79-47F7-2144-0CE6CCA1CEE6}"/>
          </ac:spMkLst>
        </pc:spChg>
        <pc:spChg chg="del mod">
          <ac:chgData name="熊谷 渉" userId="b7a4e8598c9bd55e" providerId="LiveId" clId="{4A1E5A60-2FF0-4B58-9CFE-8805441ED016}" dt="2022-10-06T16:39:25.955" v="1062" actId="478"/>
          <ac:spMkLst>
            <pc:docMk/>
            <pc:sldMk cId="2259960824" sldId="344"/>
            <ac:spMk id="31" creationId="{C3D46064-84A3-46E0-9781-D5150A67E7FC}"/>
          </ac:spMkLst>
        </pc:spChg>
      </pc:sldChg>
      <pc:sldChg chg="addSp delSp modSp add mod">
        <pc:chgData name="熊谷 渉" userId="b7a4e8598c9bd55e" providerId="LiveId" clId="{4A1E5A60-2FF0-4B58-9CFE-8805441ED016}" dt="2022-10-06T16:47:30.510" v="1435" actId="20577"/>
        <pc:sldMkLst>
          <pc:docMk/>
          <pc:sldMk cId="437432029" sldId="345"/>
        </pc:sldMkLst>
        <pc:spChg chg="add mod">
          <ac:chgData name="熊谷 渉" userId="b7a4e8598c9bd55e" providerId="LiveId" clId="{4A1E5A60-2FF0-4B58-9CFE-8805441ED016}" dt="2022-10-06T16:47:30.510" v="1435" actId="20577"/>
          <ac:spMkLst>
            <pc:docMk/>
            <pc:sldMk cId="437432029" sldId="345"/>
            <ac:spMk id="4" creationId="{54C30E4A-77B5-BD07-44C5-ED61949CD4D1}"/>
          </ac:spMkLst>
        </pc:spChg>
        <pc:spChg chg="del mod">
          <ac:chgData name="熊谷 渉" userId="b7a4e8598c9bd55e" providerId="LiveId" clId="{4A1E5A60-2FF0-4B58-9CFE-8805441ED016}" dt="2022-10-06T16:41:03.976" v="1118" actId="478"/>
          <ac:spMkLst>
            <pc:docMk/>
            <pc:sldMk cId="437432029" sldId="345"/>
            <ac:spMk id="89" creationId="{09C4D91A-7C0E-4F5A-B1AF-EFFEA5C9352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150B36-03E6-4D3A-8098-12EB1C30C067}" type="datetimeFigureOut">
              <a:rPr kumimoji="1" lang="ja-JP" altLang="en-US" smtClean="0"/>
              <a:t>2022/10/13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4BF75D-FAA7-4C74-927E-D481AAC481B6}" type="slidenum">
              <a:rPr kumimoji="1" lang="ja-JP" altLang="en-US" smtClean="0"/>
              <a:t>‹#›</a:t>
            </a:fld>
            <a:endParaRPr kumimoji="1" lang="ja-JP" altLang="en-US"/>
          </a:p>
        </p:txBody>
      </p:sp>
    </p:spTree>
    <p:extLst>
      <p:ext uri="{BB962C8B-B14F-4D97-AF65-F5344CB8AC3E}">
        <p14:creationId xmlns:p14="http://schemas.microsoft.com/office/powerpoint/2010/main" val="26980576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39</a:t>
            </a:fld>
            <a:endParaRPr kumimoji="1" lang="ja-JP" altLang="en-US"/>
          </a:p>
        </p:txBody>
      </p:sp>
    </p:spTree>
    <p:extLst>
      <p:ext uri="{BB962C8B-B14F-4D97-AF65-F5344CB8AC3E}">
        <p14:creationId xmlns:p14="http://schemas.microsoft.com/office/powerpoint/2010/main" val="39324321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1"/>
        </a:solidFill>
        <a:effectLst/>
      </p:bgPr>
    </p:bg>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8536ED1-455B-4DD1-AC0E-800FB7E4ADA4}"/>
              </a:ext>
            </a:extLst>
          </p:cNvPr>
          <p:cNvSpPr/>
          <p:nvPr userDrawn="1"/>
        </p:nvSpPr>
        <p:spPr>
          <a:xfrm>
            <a:off x="0" y="0"/>
            <a:ext cx="3049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黒い背景に白い文字がある&#10;&#10;中程度の精度で自動的に生成された説明">
            <a:extLst>
              <a:ext uri="{FF2B5EF4-FFF2-40B4-BE49-F238E27FC236}">
                <a16:creationId xmlns:a16="http://schemas.microsoft.com/office/drawing/2014/main" id="{497ED59C-FE6C-4EF1-A50C-F72C2D9F3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102" y="410845"/>
            <a:ext cx="2152996" cy="605348"/>
          </a:xfrm>
          <a:prstGeom prst="rect">
            <a:avLst/>
          </a:prstGeom>
        </p:spPr>
      </p:pic>
      <p:pic>
        <p:nvPicPr>
          <p:cNvPr id="5" name="図 4" descr="モニター画面に映る文字&#10;&#10;自動的に生成された説明">
            <a:extLst>
              <a:ext uri="{FF2B5EF4-FFF2-40B4-BE49-F238E27FC236}">
                <a16:creationId xmlns:a16="http://schemas.microsoft.com/office/drawing/2014/main" id="{41E5647C-F0B0-41C0-BC1A-6102B76B0C4A}"/>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3049200" y="1758333"/>
            <a:ext cx="2326656" cy="3314089"/>
          </a:xfrm>
          <a:prstGeom prst="rect">
            <a:avLst/>
          </a:prstGeom>
        </p:spPr>
      </p:pic>
      <p:sp>
        <p:nvSpPr>
          <p:cNvPr id="7" name="タイトル 1">
            <a:extLst>
              <a:ext uri="{FF2B5EF4-FFF2-40B4-BE49-F238E27FC236}">
                <a16:creationId xmlns:a16="http://schemas.microsoft.com/office/drawing/2014/main" id="{A742C218-90A3-40E1-BF8B-7F384AAFC876}"/>
              </a:ext>
            </a:extLst>
          </p:cNvPr>
          <p:cNvSpPr>
            <a:spLocks noGrp="1"/>
          </p:cNvSpPr>
          <p:nvPr>
            <p:ph type="ctrTitle" hasCustomPrompt="1"/>
          </p:nvPr>
        </p:nvSpPr>
        <p:spPr>
          <a:xfrm>
            <a:off x="5264402" y="2536265"/>
            <a:ext cx="6512266" cy="1772496"/>
          </a:xfrm>
        </p:spPr>
        <p:txBody>
          <a:bodyPr anchor="ctr">
            <a:normAutofit/>
          </a:bodyPr>
          <a:lstStyle>
            <a:lvl1pPr>
              <a:defRPr sz="3200" b="1">
                <a:solidFill>
                  <a:schemeClr val="bg1"/>
                </a:solidFill>
                <a:latin typeface="+mn-lt"/>
              </a:defRPr>
            </a:lvl1pPr>
          </a:lstStyle>
          <a:p>
            <a:r>
              <a:rPr kumimoji="1" lang="en-US" altLang="ja-JP" dirty="0"/>
              <a:t>Presentation title here</a:t>
            </a:r>
            <a:endParaRPr kumimoji="1" lang="ja-JP" altLang="en-US" dirty="0"/>
          </a:p>
        </p:txBody>
      </p:sp>
      <p:sp>
        <p:nvSpPr>
          <p:cNvPr id="8" name="テキスト プレースホルダー 10">
            <a:extLst>
              <a:ext uri="{FF2B5EF4-FFF2-40B4-BE49-F238E27FC236}">
                <a16:creationId xmlns:a16="http://schemas.microsoft.com/office/drawing/2014/main" id="{714ACDEC-7535-4FC9-8AE9-A88C40E3C9CC}"/>
              </a:ext>
            </a:extLst>
          </p:cNvPr>
          <p:cNvSpPr>
            <a:spLocks noGrp="1"/>
          </p:cNvSpPr>
          <p:nvPr>
            <p:ph type="body" sz="quarter" idx="13" hasCustomPrompt="1"/>
          </p:nvPr>
        </p:nvSpPr>
        <p:spPr>
          <a:xfrm>
            <a:off x="5264402" y="4681725"/>
            <a:ext cx="5307863" cy="416078"/>
          </a:xfrm>
        </p:spPr>
        <p:txBody>
          <a:bodyPr anchor="b">
            <a:noAutofit/>
          </a:bodyPr>
          <a:lstStyle>
            <a:lvl1pPr marL="0" indent="0">
              <a:buFontTx/>
              <a:buNone/>
              <a:defRPr sz="2000" b="1">
                <a:solidFill>
                  <a:schemeClr val="bg1"/>
                </a:solidFill>
              </a:defRPr>
            </a:lvl1pPr>
          </a:lstStyle>
          <a:p>
            <a:pPr lvl="0"/>
            <a:r>
              <a:rPr kumimoji="1" lang="en-US" altLang="ja-JP" dirty="0"/>
              <a:t>Presenter Name</a:t>
            </a:r>
            <a:endParaRPr kumimoji="1" lang="ja-JP" altLang="en-US" dirty="0"/>
          </a:p>
        </p:txBody>
      </p:sp>
      <p:sp>
        <p:nvSpPr>
          <p:cNvPr id="9" name="テキスト プレースホルダー 10">
            <a:extLst>
              <a:ext uri="{FF2B5EF4-FFF2-40B4-BE49-F238E27FC236}">
                <a16:creationId xmlns:a16="http://schemas.microsoft.com/office/drawing/2014/main" id="{9E33A0B0-15A6-4DC2-965D-6436364BE558}"/>
              </a:ext>
            </a:extLst>
          </p:cNvPr>
          <p:cNvSpPr>
            <a:spLocks noGrp="1"/>
          </p:cNvSpPr>
          <p:nvPr>
            <p:ph type="body" sz="quarter" idx="14" hasCustomPrompt="1"/>
          </p:nvPr>
        </p:nvSpPr>
        <p:spPr>
          <a:xfrm>
            <a:off x="5264402" y="5093413"/>
            <a:ext cx="5307863" cy="630302"/>
          </a:xfrm>
        </p:spPr>
        <p:txBody>
          <a:bodyPr anchor="t">
            <a:noAutofit/>
          </a:bodyPr>
          <a:lstStyle>
            <a:lvl1pPr marL="0" indent="0">
              <a:lnSpc>
                <a:spcPct val="100000"/>
              </a:lnSpc>
              <a:spcBef>
                <a:spcPts val="600"/>
              </a:spcBef>
              <a:buFontTx/>
              <a:buNone/>
              <a:defRPr sz="1400" b="0">
                <a:solidFill>
                  <a:schemeClr val="bg1"/>
                </a:solidFill>
              </a:defRPr>
            </a:lvl1pPr>
          </a:lstStyle>
          <a:p>
            <a:pPr lvl="0"/>
            <a:r>
              <a:rPr kumimoji="1" lang="en-US" altLang="ja-JP" dirty="0"/>
              <a:t>Profile</a:t>
            </a:r>
          </a:p>
          <a:p>
            <a:pPr lvl="0"/>
            <a:r>
              <a:rPr kumimoji="1" lang="en-US" altLang="ja-JP" dirty="0"/>
              <a:t>Profile</a:t>
            </a:r>
          </a:p>
        </p:txBody>
      </p:sp>
      <p:sp>
        <p:nvSpPr>
          <p:cNvPr id="10" name="テキスト プレースホルダー 10">
            <a:extLst>
              <a:ext uri="{FF2B5EF4-FFF2-40B4-BE49-F238E27FC236}">
                <a16:creationId xmlns:a16="http://schemas.microsoft.com/office/drawing/2014/main" id="{1CD9B5D1-9BD4-49F9-8342-A74301BA0E53}"/>
              </a:ext>
            </a:extLst>
          </p:cNvPr>
          <p:cNvSpPr>
            <a:spLocks noGrp="1"/>
          </p:cNvSpPr>
          <p:nvPr>
            <p:ph type="body" sz="quarter" idx="15" hasCustomPrompt="1"/>
          </p:nvPr>
        </p:nvSpPr>
        <p:spPr>
          <a:xfrm>
            <a:off x="5264403" y="5787336"/>
            <a:ext cx="3867622" cy="267216"/>
          </a:xfrm>
        </p:spPr>
        <p:txBody>
          <a:bodyPr anchor="t">
            <a:noAutofit/>
          </a:bodyPr>
          <a:lstStyle>
            <a:lvl1pPr marL="0" indent="0">
              <a:buFontTx/>
              <a:buNone/>
              <a:defRPr sz="1400" b="0">
                <a:solidFill>
                  <a:schemeClr val="bg1"/>
                </a:solidFill>
              </a:defRPr>
            </a:lvl1pPr>
          </a:lstStyle>
          <a:p>
            <a:pPr lvl="0"/>
            <a:r>
              <a:rPr kumimoji="1" lang="en-US" altLang="ja-JP" dirty="0"/>
              <a:t>Month DD, YYYY</a:t>
            </a:r>
            <a:endParaRPr kumimoji="1" lang="ja-JP" altLang="en-US" dirty="0"/>
          </a:p>
        </p:txBody>
      </p:sp>
    </p:spTree>
    <p:extLst>
      <p:ext uri="{BB962C8B-B14F-4D97-AF65-F5344CB8AC3E}">
        <p14:creationId xmlns:p14="http://schemas.microsoft.com/office/powerpoint/2010/main" val="5021746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B-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a:t>
            </a:r>
            <a:r>
              <a:rPr kumimoji="1" lang="ja-JP" altLang="en-US" dirty="0"/>
              <a:t> （</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5" name="コンテンツ プレースホルダー 6">
            <a:extLst>
              <a:ext uri="{FF2B5EF4-FFF2-40B4-BE49-F238E27FC236}">
                <a16:creationId xmlns:a16="http://schemas.microsoft.com/office/drawing/2014/main" id="{9900876A-DF0D-4E40-B8CF-1DB937D26057}"/>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55D98167-FFB8-43AB-8223-CEB7D9DF32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445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B-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3D82198D-E071-4B75-9D47-FDE2D3CE49FC}"/>
              </a:ext>
            </a:extLst>
          </p:cNvPr>
          <p:cNvSpPr>
            <a:spLocks noGrp="1"/>
          </p:cNvSpPr>
          <p:nvPr>
            <p:ph sz="quarter" idx="12" hasCustomPrompt="1"/>
          </p:nvPr>
        </p:nvSpPr>
        <p:spPr>
          <a:xfrm>
            <a:off x="524571" y="2555875"/>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306D5901-EC09-488B-BF04-6F836C7AC064}"/>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r>
              <a:rPr kumimoji="1" lang="ja-JP" altLang="en-US" dirty="0"/>
              <a:t>）</a:t>
            </a:r>
          </a:p>
        </p:txBody>
      </p:sp>
      <p:cxnSp>
        <p:nvCxnSpPr>
          <p:cNvPr id="12" name="直線コネクタ 11">
            <a:extLst>
              <a:ext uri="{FF2B5EF4-FFF2-40B4-BE49-F238E27FC236}">
                <a16:creationId xmlns:a16="http://schemas.microsoft.com/office/drawing/2014/main" id="{B307D79A-52BE-4146-A331-7B04C4DDBD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132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C">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57"/>
          </a:xfr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r>
              <a:rPr kumimoji="1" lang="ja-JP" altLang="en-US" dirty="0"/>
              <a:t>箇条書きレベル</a:t>
            </a:r>
            <a:r>
              <a:rPr kumimoji="1" lang="en-US" altLang="ja-JP" dirty="0"/>
              <a:t>2</a:t>
            </a:r>
          </a:p>
          <a:p>
            <a:pPr lvl="2"/>
            <a:r>
              <a:rPr kumimoji="1" lang="en-US" altLang="ja-JP" dirty="0"/>
              <a:t>Bullets level 3 </a:t>
            </a:r>
            <a:r>
              <a:rPr kumimoji="1" lang="ja-JP" altLang="en-US" dirty="0"/>
              <a:t>箇条書きレベル</a:t>
            </a:r>
            <a:r>
              <a:rPr kumimoji="1" lang="en-US" altLang="ja-JP" dirty="0"/>
              <a:t>3</a:t>
            </a:r>
            <a:endParaRPr kumimoji="1" lang="ja-JP" altLang="en-US" dirty="0"/>
          </a:p>
        </p:txBody>
      </p:sp>
      <p:cxnSp>
        <p:nvCxnSpPr>
          <p:cNvPr id="12" name="直線コネクタ 11">
            <a:extLst>
              <a:ext uri="{FF2B5EF4-FFF2-40B4-BE49-F238E27FC236}">
                <a16:creationId xmlns:a16="http://schemas.microsoft.com/office/drawing/2014/main" id="{C41B10FA-8D83-4BCA-A608-4A184FC94190}"/>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431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C-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indent="-285750">
              <a:buClr>
                <a:schemeClr val="accent1"/>
              </a:buClr>
              <a:buFont typeface="Wingdings" panose="05000000000000000000" pitchFamily="2" charset="2"/>
              <a:buChar char="n"/>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1C5ED058-BE07-45DA-AE41-64A4727D56BD}"/>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  Contents area (Text, Chart, Image) </a:t>
            </a:r>
            <a:endParaRPr kumimoji="1" lang="ja-JP" altLang="en-US" dirty="0"/>
          </a:p>
        </p:txBody>
      </p:sp>
      <p:cxnSp>
        <p:nvCxnSpPr>
          <p:cNvPr id="12" name="直線コネクタ 11">
            <a:extLst>
              <a:ext uri="{FF2B5EF4-FFF2-40B4-BE49-F238E27FC236}">
                <a16:creationId xmlns:a16="http://schemas.microsoft.com/office/drawing/2014/main" id="{FD2BFE38-4F7B-4277-8905-6BAF4EA3B45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646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C-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 （</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9" name="コンテンツ プレースホルダー 6">
            <a:extLst>
              <a:ext uri="{FF2B5EF4-FFF2-40B4-BE49-F238E27FC236}">
                <a16:creationId xmlns:a16="http://schemas.microsoft.com/office/drawing/2014/main" id="{E5D7E7B2-4C8D-4EEA-9FE7-1F4F7895D8C1}"/>
              </a:ext>
            </a:extLst>
          </p:cNvPr>
          <p:cNvSpPr>
            <a:spLocks noGrp="1"/>
          </p:cNvSpPr>
          <p:nvPr>
            <p:ph sz="quarter" idx="12" hasCustomPrompt="1"/>
          </p:nvPr>
        </p:nvSpPr>
        <p:spPr>
          <a:xfrm>
            <a:off x="524571" y="2555875"/>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20" name="コンテンツ プレースホルダー 6">
            <a:extLst>
              <a:ext uri="{FF2B5EF4-FFF2-40B4-BE49-F238E27FC236}">
                <a16:creationId xmlns:a16="http://schemas.microsoft.com/office/drawing/2014/main" id="{BFC2A24A-338B-4F59-9444-366485FBAF8A}"/>
              </a:ext>
            </a:extLst>
          </p:cNvPr>
          <p:cNvSpPr>
            <a:spLocks noGrp="1"/>
          </p:cNvSpPr>
          <p:nvPr>
            <p:ph sz="quarter" idx="13" hasCustomPrompt="1"/>
          </p:nvPr>
        </p:nvSpPr>
        <p:spPr>
          <a:xfrm>
            <a:off x="6273454" y="2555874"/>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en-US" altLang="ja-JP" dirty="0"/>
              <a:t>Contents area (Text, Chart, Image) </a:t>
            </a:r>
            <a:endParaRPr kumimoji="1" lang="ja-JP" altLang="en-US" dirty="0"/>
          </a:p>
        </p:txBody>
      </p:sp>
      <p:cxnSp>
        <p:nvCxnSpPr>
          <p:cNvPr id="12" name="直線コネクタ 11">
            <a:extLst>
              <a:ext uri="{FF2B5EF4-FFF2-40B4-BE49-F238E27FC236}">
                <a16:creationId xmlns:a16="http://schemas.microsoft.com/office/drawing/2014/main" id="{58EBCA68-5498-4B3B-9FFE-F3070AC77FD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223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D-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12" name="テキスト プレースホルダー 2">
            <a:extLst>
              <a:ext uri="{FF2B5EF4-FFF2-40B4-BE49-F238E27FC236}">
                <a16:creationId xmlns:a16="http://schemas.microsoft.com/office/drawing/2014/main" id="{9C657823-6020-461F-BB81-9AE8A3BADC41}"/>
              </a:ext>
            </a:extLst>
          </p:cNvPr>
          <p:cNvSpPr>
            <a:spLocks noGrp="1"/>
          </p:cNvSpPr>
          <p:nvPr>
            <p:ph type="body" sz="quarter" idx="12" hasCustomPrompt="1"/>
          </p:nvPr>
        </p:nvSpPr>
        <p:spPr>
          <a:xfrm>
            <a:off x="517055" y="1256043"/>
            <a:ext cx="4485785" cy="4662435"/>
          </a:xfrm>
        </p:spPr>
        <p:txBody>
          <a:bodyPr>
            <a:noAutofit/>
          </a:bodyPr>
          <a:lstStyle>
            <a:lvl1pPr marL="0" marR="0" indent="0" algn="l" defTabSz="914400" rtl="0" eaLnBrk="1" fontAlgn="auto" latinLnBrk="0" hangingPunct="1">
              <a:lnSpc>
                <a:spcPct val="100000"/>
              </a:lnSpc>
              <a:spcBef>
                <a:spcPts val="1000"/>
              </a:spcBef>
              <a:spcAft>
                <a:spcPts val="600"/>
              </a:spcAft>
              <a:buClr>
                <a:schemeClr val="accent1"/>
              </a:buClr>
              <a:buSzTx/>
              <a:buFontTx/>
              <a:buNone/>
              <a:tabLst/>
              <a:defRPr sz="2400" b="1">
                <a:solidFill>
                  <a:schemeClr val="accent1"/>
                </a:solidFill>
              </a:defRPr>
            </a:lvl1pPr>
            <a:lvl2pPr marL="177800" indent="-177800">
              <a:lnSpc>
                <a:spcPct val="150000"/>
              </a:lnSpc>
              <a:spcBef>
                <a:spcPts val="1200"/>
              </a:spcBef>
              <a:buClr>
                <a:schemeClr val="accent1"/>
              </a:buClr>
              <a:buFont typeface="Arial" panose="020B0604020202020204" pitchFamily="34" charset="0"/>
              <a:buChar char="•"/>
              <a:defRPr sz="1800"/>
            </a:lvl2pPr>
            <a:lvl3pPr marL="1200150" indent="-285750">
              <a:buFont typeface="Arial" panose="020B0604020202020204" pitchFamily="34" charset="0"/>
              <a:buChar char="•"/>
              <a:defRPr sz="1400"/>
            </a:lvl3pPr>
            <a:lvl4pPr marL="1371600" indent="0">
              <a:buFontTx/>
              <a:buNone/>
              <a:defRPr sz="1800"/>
            </a:lvl4pPr>
            <a:lvl5pPr marL="1828800" indent="0">
              <a:buFontTx/>
              <a:buNone/>
              <a:defRPr sz="1800"/>
            </a:lvl5pPr>
          </a:lstStyle>
          <a:p>
            <a:pPr marL="0" marR="0" lvl="0" indent="0" algn="l" defTabSz="914400" rtl="0" eaLnBrk="1" fontAlgn="auto" latinLnBrk="0" hangingPunct="1">
              <a:lnSpc>
                <a:spcPct val="100000"/>
              </a:lnSpc>
              <a:spcBef>
                <a:spcPts val="1000"/>
              </a:spcBef>
              <a:spcAft>
                <a:spcPts val="600"/>
              </a:spcAft>
              <a:buClr>
                <a:schemeClr val="accent1"/>
              </a:buClr>
              <a:buSzTx/>
              <a:buFontTx/>
              <a:buNone/>
              <a:tabLst/>
              <a:defRPr/>
            </a:pPr>
            <a:r>
              <a:rPr kumimoji="1" lang="en-US" altLang="ja-JP" dirty="0"/>
              <a:t>Bullets</a:t>
            </a:r>
            <a:r>
              <a:rPr kumimoji="1" lang="ja-JP" altLang="en-US" dirty="0"/>
              <a:t> </a:t>
            </a:r>
            <a:r>
              <a:rPr kumimoji="1" lang="en-US" altLang="ja-JP" dirty="0"/>
              <a:t>level 1 </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endParaRPr kumimoji="1" lang="ja-JP" altLang="en-US" dirty="0"/>
          </a:p>
        </p:txBody>
      </p:sp>
      <p:sp>
        <p:nvSpPr>
          <p:cNvPr id="15" name="コンテンツ プレースホルダー 6">
            <a:extLst>
              <a:ext uri="{FF2B5EF4-FFF2-40B4-BE49-F238E27FC236}">
                <a16:creationId xmlns:a16="http://schemas.microsoft.com/office/drawing/2014/main" id="{938C2E17-BBCA-4F4F-9BCA-E2CE44D41D7D}"/>
              </a:ext>
            </a:extLst>
          </p:cNvPr>
          <p:cNvSpPr>
            <a:spLocks noGrp="1"/>
          </p:cNvSpPr>
          <p:nvPr>
            <p:ph sz="quarter" idx="13" hasCustomPrompt="1"/>
          </p:nvPr>
        </p:nvSpPr>
        <p:spPr>
          <a:xfrm>
            <a:off x="5303251" y="1256044"/>
            <a:ext cx="6371694" cy="4634384"/>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　</a:t>
            </a:r>
            <a:r>
              <a:rPr kumimoji="1" lang="en-US" altLang="ja-JP" dirty="0"/>
              <a:t>/  Contents area (Text, Chart, Image) </a:t>
            </a:r>
            <a:endParaRPr kumimoji="1" lang="ja-JP" altLang="en-US" dirty="0"/>
          </a:p>
        </p:txBody>
      </p:sp>
      <p:cxnSp>
        <p:nvCxnSpPr>
          <p:cNvPr id="16" name="直線コネクタ 15">
            <a:extLst>
              <a:ext uri="{FF2B5EF4-FFF2-40B4-BE49-F238E27FC236}">
                <a16:creationId xmlns:a16="http://schemas.microsoft.com/office/drawing/2014/main" id="{ABA07C0B-8D2A-4C03-A924-8EC9070994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735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_D-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256044"/>
            <a:ext cx="4476976" cy="4634387"/>
          </a:xfrm>
        </p:spPr>
        <p:txBody>
          <a:bodyPr wrap="square" anchor="ctr">
            <a:normAutofit/>
          </a:bodyPr>
          <a:lstStyle>
            <a:lvl1pPr marL="0" indent="0">
              <a:lnSpc>
                <a:spcPct val="150000"/>
              </a:lnSpc>
              <a:spcBef>
                <a:spcPts val="0"/>
              </a:spcBef>
              <a:buClr>
                <a:schemeClr val="bg2"/>
              </a:buClr>
              <a:buFontTx/>
              <a:buNone/>
              <a:defRPr sz="1800"/>
            </a:lvl1pPr>
            <a:lvl2pPr marL="341313" indent="0">
              <a:lnSpc>
                <a:spcPct val="150000"/>
              </a:lnSpc>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ja-JP" altLang="en-US" dirty="0"/>
              <a:t>説明文挿入 </a:t>
            </a:r>
            <a:r>
              <a:rPr kumimoji="1" lang="en-US" altLang="ja-JP" dirty="0"/>
              <a:t>/ Description</a:t>
            </a:r>
            <a:r>
              <a:rPr kumimoji="1" lang="ja-JP" altLang="en-US" dirty="0"/>
              <a:t>　</a:t>
            </a:r>
            <a:r>
              <a:rPr kumimoji="1" lang="en-US" altLang="ja-JP" dirty="0"/>
              <a:t>text </a:t>
            </a:r>
            <a:r>
              <a:rPr kumimoji="1" lang="ja-JP" altLang="en-US" dirty="0"/>
              <a:t>　</a:t>
            </a:r>
            <a:r>
              <a:rPr kumimoji="1" lang="en-US" altLang="ja-JP" dirty="0"/>
              <a:t>20pt.</a:t>
            </a:r>
            <a:endParaRPr kumimoji="1" lang="ja-JP" altLang="en-US" dirty="0"/>
          </a:p>
        </p:txBody>
      </p:sp>
      <p:sp>
        <p:nvSpPr>
          <p:cNvPr id="12" name="コンテンツ プレースホルダー 6">
            <a:extLst>
              <a:ext uri="{FF2B5EF4-FFF2-40B4-BE49-F238E27FC236}">
                <a16:creationId xmlns:a16="http://schemas.microsoft.com/office/drawing/2014/main" id="{23AB1C7E-2524-4AAF-8D8A-86C5BDDC4F67}"/>
              </a:ext>
            </a:extLst>
          </p:cNvPr>
          <p:cNvSpPr>
            <a:spLocks noGrp="1"/>
          </p:cNvSpPr>
          <p:nvPr>
            <p:ph sz="quarter" idx="12" hasCustomPrompt="1"/>
          </p:nvPr>
        </p:nvSpPr>
        <p:spPr>
          <a:xfrm>
            <a:off x="5303251" y="1256044"/>
            <a:ext cx="6371694" cy="4634384"/>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　</a:t>
            </a:r>
            <a:r>
              <a:rPr kumimoji="1" lang="en-US" altLang="ja-JP" dirty="0"/>
              <a:t>/  Contents area (Text, Chart, Image) </a:t>
            </a:r>
            <a:endParaRPr kumimoji="1" lang="ja-JP" altLang="en-US" dirty="0"/>
          </a:p>
        </p:txBody>
      </p:sp>
      <p:cxnSp>
        <p:nvCxnSpPr>
          <p:cNvPr id="15" name="直線コネクタ 14">
            <a:extLst>
              <a:ext uri="{FF2B5EF4-FFF2-40B4-BE49-F238E27FC236}">
                <a16:creationId xmlns:a16="http://schemas.microsoft.com/office/drawing/2014/main" id="{45FD2A67-0D0A-430A-BC49-DC401BD1E47E}"/>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407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inal">
    <p:bg>
      <p:bgPr>
        <a:solidFill>
          <a:schemeClr val="accent1"/>
        </a:solidFill>
        <a:effectLst/>
      </p:bgPr>
    </p:bg>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A9FF1E53-0F36-4477-A813-49E627229CD4}"/>
              </a:ext>
            </a:extLst>
          </p:cNvPr>
          <p:cNvSpPr/>
          <p:nvPr userDrawn="1"/>
        </p:nvSpPr>
        <p:spPr>
          <a:xfrm>
            <a:off x="-1" y="0"/>
            <a:ext cx="592310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descr="モニター画面に映る文字&#10;&#10;自動的に生成された説明">
            <a:extLst>
              <a:ext uri="{FF2B5EF4-FFF2-40B4-BE49-F238E27FC236}">
                <a16:creationId xmlns:a16="http://schemas.microsoft.com/office/drawing/2014/main" id="{BE7BC897-37ED-43ED-9DD4-52EE07FB6E56}"/>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923109" y="1758333"/>
            <a:ext cx="2326656" cy="3314089"/>
          </a:xfrm>
          <a:prstGeom prst="rect">
            <a:avLst/>
          </a:prstGeom>
        </p:spPr>
      </p:pic>
      <p:sp>
        <p:nvSpPr>
          <p:cNvPr id="7" name="スライド番号プレースホルダー 6">
            <a:extLst>
              <a:ext uri="{FF2B5EF4-FFF2-40B4-BE49-F238E27FC236}">
                <a16:creationId xmlns:a16="http://schemas.microsoft.com/office/drawing/2014/main" id="{2249F56A-214A-4DA4-8FB7-D71B442F3C47}"/>
              </a:ext>
            </a:extLst>
          </p:cNvPr>
          <p:cNvSpPr>
            <a:spLocks noGrp="1"/>
          </p:cNvSpPr>
          <p:nvPr>
            <p:ph type="sldNum" sz="quarter" idx="11"/>
          </p:nvPr>
        </p:nvSpPr>
        <p:spPr/>
        <p:txBody>
          <a:bodyPr/>
          <a:lstStyle>
            <a:lvl1pPr>
              <a:defRPr>
                <a:solidFill>
                  <a:schemeClr val="bg1">
                    <a:lumMod val="95000"/>
                  </a:schemeClr>
                </a:solidFill>
              </a:defRPr>
            </a:lvl1pPr>
          </a:lstStyle>
          <a:p>
            <a:fld id="{B3001740-FA51-4383-A84C-3DA006D12C29}" type="slidenum">
              <a:rPr lang="ja-JP" altLang="en-US" smtClean="0"/>
              <a:pPr/>
              <a:t>‹#›</a:t>
            </a:fld>
            <a:endParaRPr lang="ja-JP" altLang="en-US" dirty="0"/>
          </a:p>
        </p:txBody>
      </p:sp>
      <p:sp>
        <p:nvSpPr>
          <p:cNvPr id="14" name="テキスト プレースホルダー 13">
            <a:extLst>
              <a:ext uri="{FF2B5EF4-FFF2-40B4-BE49-F238E27FC236}">
                <a16:creationId xmlns:a16="http://schemas.microsoft.com/office/drawing/2014/main" id="{C1E429A5-622A-4AC9-8F75-D0628B521C8F}"/>
              </a:ext>
            </a:extLst>
          </p:cNvPr>
          <p:cNvSpPr>
            <a:spLocks noGrp="1"/>
          </p:cNvSpPr>
          <p:nvPr>
            <p:ph type="body" sz="quarter" idx="12" hasCustomPrompt="1"/>
          </p:nvPr>
        </p:nvSpPr>
        <p:spPr>
          <a:xfrm>
            <a:off x="382645" y="3932503"/>
            <a:ext cx="5103754" cy="369332"/>
          </a:xfrm>
        </p:spPr>
        <p:txBody>
          <a:bodyPr>
            <a:normAutofit/>
          </a:bodyPr>
          <a:lstStyle>
            <a:lvl1pPr marL="0" indent="0">
              <a:buNone/>
              <a:defRPr sz="2000" b="1"/>
            </a:lvl1pPr>
          </a:lstStyle>
          <a:p>
            <a:pPr lvl="0"/>
            <a:r>
              <a:rPr kumimoji="1" lang="en-US" altLang="ja-JP" dirty="0"/>
              <a:t>Ending comment</a:t>
            </a:r>
            <a:endParaRPr kumimoji="1" lang="ja-JP" altLang="en-US" dirty="0"/>
          </a:p>
        </p:txBody>
      </p:sp>
      <p:sp>
        <p:nvSpPr>
          <p:cNvPr id="6" name="正方形/長方形 5">
            <a:extLst>
              <a:ext uri="{FF2B5EF4-FFF2-40B4-BE49-F238E27FC236}">
                <a16:creationId xmlns:a16="http://schemas.microsoft.com/office/drawing/2014/main" id="{7320F9AC-8C1A-4A31-82F6-40F400435A2A}"/>
              </a:ext>
            </a:extLst>
          </p:cNvPr>
          <p:cNvSpPr/>
          <p:nvPr userDrawn="1"/>
        </p:nvSpPr>
        <p:spPr>
          <a:xfrm>
            <a:off x="295928" y="6356350"/>
            <a:ext cx="5190471" cy="338554"/>
          </a:xfrm>
          <a:prstGeom prst="rect">
            <a:avLst/>
          </a:prstGeom>
        </p:spPr>
        <p:txBody>
          <a:bodyPr wrap="square">
            <a:spAutoFit/>
          </a:bodyPr>
          <a:lstStyle/>
          <a:p>
            <a:pPr lvl="0"/>
            <a:r>
              <a:rPr lang="en-US" altLang="ja-JP" sz="800" dirty="0">
                <a:solidFill>
                  <a:schemeClr val="bg1">
                    <a:lumMod val="50000"/>
                  </a:schemeClr>
                </a:solidFill>
              </a:rPr>
              <a:t>The names of corporations, organizations, products and logos herein are either registered trademarks or trademarks of Yokogawa Electric Corporation and their respective holders.</a:t>
            </a:r>
            <a:endParaRPr lang="ja-JP" altLang="en-US" sz="800" dirty="0">
              <a:solidFill>
                <a:schemeClr val="bg1">
                  <a:lumMod val="50000"/>
                </a:schemeClr>
              </a:solidFill>
            </a:endParaRPr>
          </a:p>
        </p:txBody>
      </p:sp>
      <p:pic>
        <p:nvPicPr>
          <p:cNvPr id="8" name="図 7" descr="黒い背景に白い文字がある&#10;&#10;中程度の精度で自動的に生成された説明">
            <a:extLst>
              <a:ext uri="{FF2B5EF4-FFF2-40B4-BE49-F238E27FC236}">
                <a16:creationId xmlns:a16="http://schemas.microsoft.com/office/drawing/2014/main" id="{356EF9D2-6A59-4CEA-8286-7885D4590DF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448102" y="410845"/>
            <a:ext cx="2152996" cy="377496"/>
          </a:xfrm>
          <a:prstGeom prst="rect">
            <a:avLst/>
          </a:prstGeom>
        </p:spPr>
      </p:pic>
      <p:pic>
        <p:nvPicPr>
          <p:cNvPr id="4" name="図 3" descr="ロゴ&#10;&#10;自動的に生成された説明">
            <a:extLst>
              <a:ext uri="{FF2B5EF4-FFF2-40B4-BE49-F238E27FC236}">
                <a16:creationId xmlns:a16="http://schemas.microsoft.com/office/drawing/2014/main" id="{8F20482E-FD0D-4CED-99BC-09CDD9A1527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1989" y="3057175"/>
            <a:ext cx="5156095" cy="716400"/>
          </a:xfrm>
          <a:prstGeom prst="rect">
            <a:avLst/>
          </a:prstGeom>
        </p:spPr>
      </p:pic>
    </p:spTree>
    <p:extLst>
      <p:ext uri="{BB962C8B-B14F-4D97-AF65-F5344CB8AC3E}">
        <p14:creationId xmlns:p14="http://schemas.microsoft.com/office/powerpoint/2010/main" val="28386568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177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whit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84EAAFE-CFE5-40AD-8E95-5BFF290DC5CF}" type="slidenum">
              <a:rPr kumimoji="1" lang="ja-JP" altLang="en-US" smtClean="0"/>
              <a:t>‹#›</a:t>
            </a:fld>
            <a:endParaRPr kumimoji="1" lang="ja-JP" altLang="en-US"/>
          </a:p>
        </p:txBody>
      </p:sp>
    </p:spTree>
    <p:extLst>
      <p:ext uri="{BB962C8B-B14F-4D97-AF65-F5344CB8AC3E}">
        <p14:creationId xmlns:p14="http://schemas.microsoft.com/office/powerpoint/2010/main" val="1869025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_1">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38125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e_2">
    <p:bg>
      <p:bgPr>
        <a:solidFill>
          <a:srgbClr val="95A0A4"/>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2443423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31178" y="907142"/>
            <a:ext cx="8060367" cy="580013"/>
          </a:xfrm>
        </p:spPr>
        <p:txBody>
          <a:bodyPr anchor="ctr">
            <a:normAutofit/>
          </a:bodyPr>
          <a:lstStyle>
            <a:lvl1pPr>
              <a:defRPr sz="2800" b="1"/>
            </a:lvl1pPr>
          </a:lstStyle>
          <a:p>
            <a:r>
              <a:rPr kumimoji="1" lang="en-US" altLang="ja-JP" dirty="0"/>
              <a:t>Agenda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3" name="テキスト プレースホルダー 2">
            <a:extLst>
              <a:ext uri="{FF2B5EF4-FFF2-40B4-BE49-F238E27FC236}">
                <a16:creationId xmlns:a16="http://schemas.microsoft.com/office/drawing/2014/main" id="{10C44C11-53F0-4355-98C4-EB8B73C7989D}"/>
              </a:ext>
            </a:extLst>
          </p:cNvPr>
          <p:cNvSpPr>
            <a:spLocks noGrp="1"/>
          </p:cNvSpPr>
          <p:nvPr>
            <p:ph type="body" sz="quarter" idx="13" hasCustomPrompt="1"/>
          </p:nvPr>
        </p:nvSpPr>
        <p:spPr>
          <a:xfrm>
            <a:off x="663191" y="1758950"/>
            <a:ext cx="8018847" cy="4140200"/>
          </a:xfrm>
        </p:spPr>
        <p:txBody>
          <a:bodyPr/>
          <a:lstStyle>
            <a:lvl1pPr marL="514350" indent="-514350">
              <a:buFont typeface="+mj-lt"/>
              <a:buAutoNum type="arabicPeriod"/>
              <a:defRPr/>
            </a:lvl1pPr>
          </a:lstStyle>
          <a:p>
            <a:pPr lvl="0"/>
            <a:r>
              <a:rPr lang="en-US" altLang="ja-JP" dirty="0">
                <a:latin typeface="+mn-lt"/>
              </a:rPr>
              <a:t>High Lighted Contents</a:t>
            </a:r>
          </a:p>
          <a:p>
            <a:pPr lvl="0"/>
            <a:endParaRPr kumimoji="1" lang="ja-JP" altLang="en-US" dirty="0"/>
          </a:p>
        </p:txBody>
      </p:sp>
    </p:spTree>
    <p:extLst>
      <p:ext uri="{BB962C8B-B14F-4D97-AF65-F5344CB8AC3E}">
        <p14:creationId xmlns:p14="http://schemas.microsoft.com/office/powerpoint/2010/main" val="3311021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_free">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cxnSp>
        <p:nvCxnSpPr>
          <p:cNvPr id="12" name="直線コネクタ 11">
            <a:extLst>
              <a:ext uri="{FF2B5EF4-FFF2-40B4-BE49-F238E27FC236}">
                <a16:creationId xmlns:a16="http://schemas.microsoft.com/office/drawing/2014/main" id="{EDB5B0D9-1906-45DD-BEF5-11D82E39BED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602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_A">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cxnSp>
        <p:nvCxnSpPr>
          <p:cNvPr id="15" name="直線コネクタ 14">
            <a:extLst>
              <a:ext uri="{FF2B5EF4-FFF2-40B4-BE49-F238E27FC236}">
                <a16:creationId xmlns:a16="http://schemas.microsoft.com/office/drawing/2014/main" id="{104F7F1A-B91A-497F-A5DB-5E6916B6DB6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30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A-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5" name="コンテンツ プレースホルダー 6">
            <a:extLst>
              <a:ext uri="{FF2B5EF4-FFF2-40B4-BE49-F238E27FC236}">
                <a16:creationId xmlns:a16="http://schemas.microsoft.com/office/drawing/2014/main" id="{772436EF-038D-4313-AC03-5FFFE9166141}"/>
              </a:ext>
            </a:extLst>
          </p:cNvPr>
          <p:cNvSpPr>
            <a:spLocks noGrp="1"/>
          </p:cNvSpPr>
          <p:nvPr>
            <p:ph sz="quarter" idx="12" hasCustomPrompt="1"/>
          </p:nvPr>
        </p:nvSpPr>
        <p:spPr>
          <a:xfrm>
            <a:off x="524571" y="2181070"/>
            <a:ext cx="11149687" cy="3787930"/>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E462BAFC-C166-466D-BCD4-0A812FBFE0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159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_A-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2" name="コンテンツ プレースホルダー 6">
            <a:extLst>
              <a:ext uri="{FF2B5EF4-FFF2-40B4-BE49-F238E27FC236}">
                <a16:creationId xmlns:a16="http://schemas.microsoft.com/office/drawing/2014/main" id="{C542029F-B7BC-45F1-A6C3-3442B14C81BA}"/>
              </a:ext>
            </a:extLst>
          </p:cNvPr>
          <p:cNvSpPr>
            <a:spLocks noGrp="1"/>
          </p:cNvSpPr>
          <p:nvPr>
            <p:ph sz="quarter" idx="12" hasCustomPrompt="1"/>
          </p:nvPr>
        </p:nvSpPr>
        <p:spPr>
          <a:xfrm>
            <a:off x="524571" y="2555875"/>
            <a:ext cx="5393977" cy="3413125"/>
          </a:xfrm>
        </p:spPr>
        <p:txBody>
          <a:bodyPr>
            <a:normAutofit/>
          </a:bodyPr>
          <a:lstStyle>
            <a:lvl1pPr marL="0" indent="0">
              <a:buFontTx/>
              <a:buNone/>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97C67577-182D-48A6-9E68-A1EE36440543}"/>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endParaRPr kumimoji="1" lang="ja-JP" altLang="en-US" dirty="0"/>
          </a:p>
        </p:txBody>
      </p:sp>
      <p:cxnSp>
        <p:nvCxnSpPr>
          <p:cNvPr id="15" name="直線コネクタ 14">
            <a:extLst>
              <a:ext uri="{FF2B5EF4-FFF2-40B4-BE49-F238E27FC236}">
                <a16:creationId xmlns:a16="http://schemas.microsoft.com/office/drawing/2014/main" id="{6B82AE71-463C-4E40-AE94-9C561347421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238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B">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63"/>
          </a:xfrm>
        </p:spPr>
        <p:txBody>
          <a:bodyPr>
            <a:no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cxnSp>
        <p:nvCxnSpPr>
          <p:cNvPr id="12" name="直線コネクタ 11">
            <a:extLst>
              <a:ext uri="{FF2B5EF4-FFF2-40B4-BE49-F238E27FC236}">
                <a16:creationId xmlns:a16="http://schemas.microsoft.com/office/drawing/2014/main" id="{6B56B66F-04D8-4FF8-BBB3-B20DA456CF3C}"/>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96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Slide Number Placeholder 5"/>
          <p:cNvSpPr>
            <a:spLocks noGrp="1"/>
          </p:cNvSpPr>
          <p:nvPr>
            <p:ph type="sldNum" sz="quarter" idx="4"/>
          </p:nvPr>
        </p:nvSpPr>
        <p:spPr>
          <a:xfrm>
            <a:off x="11608823" y="6356350"/>
            <a:ext cx="398958" cy="365125"/>
          </a:xfrm>
          <a:prstGeom prst="rect">
            <a:avLst/>
          </a:prstGeom>
        </p:spPr>
        <p:txBody>
          <a:bodyPr vert="horz" wrap="none" lIns="91440" tIns="45720" rIns="91440" bIns="45720" rtlCol="0" anchor="ctr"/>
          <a:lstStyle>
            <a:lvl1pPr algn="r">
              <a:defRPr sz="1100" b="1">
                <a:solidFill>
                  <a:schemeClr val="tx1"/>
                </a:solidFill>
                <a:latin typeface="+mn-lt"/>
              </a:defRPr>
            </a:lvl1pPr>
          </a:lstStyle>
          <a:p>
            <a:fld id="{584EAAFE-CFE5-40AD-8E95-5BFF290DC5CF}" type="slidenum">
              <a:rPr kumimoji="1" lang="ja-JP" altLang="en-US" smtClean="0"/>
              <a:pPr/>
              <a:t>‹#›</a:t>
            </a:fld>
            <a:endParaRPr kumimoji="1" lang="ja-JP" altLang="en-US" dirty="0"/>
          </a:p>
        </p:txBody>
      </p:sp>
      <p:sp>
        <p:nvSpPr>
          <p:cNvPr id="7" name="テキスト ボックス 6">
            <a:extLst>
              <a:ext uri="{FF2B5EF4-FFF2-40B4-BE49-F238E27FC236}">
                <a16:creationId xmlns:a16="http://schemas.microsoft.com/office/drawing/2014/main" id="{F0D52A29-56AB-408C-80FF-70FF0C1F164A}"/>
              </a:ext>
            </a:extLst>
          </p:cNvPr>
          <p:cNvSpPr txBox="1"/>
          <p:nvPr userDrawn="1"/>
        </p:nvSpPr>
        <p:spPr>
          <a:xfrm>
            <a:off x="8670890" y="6356350"/>
            <a:ext cx="2937932" cy="338554"/>
          </a:xfrm>
          <a:prstGeom prst="rect">
            <a:avLst/>
          </a:prstGeom>
          <a:noFill/>
        </p:spPr>
        <p:txBody>
          <a:bodyPr wrap="square">
            <a:spAutoFit/>
          </a:bodyPr>
          <a:lstStyle/>
          <a:p>
            <a:pPr algn="r"/>
            <a:r>
              <a:rPr lang="en-US" altLang="ja-JP" sz="800" dirty="0">
                <a:solidFill>
                  <a:schemeClr val="bg1">
                    <a:lumMod val="75000"/>
                  </a:schemeClr>
                </a:solidFill>
              </a:rPr>
              <a:t>| Document Number 12345 | 2022 10 18 |  </a:t>
            </a:r>
          </a:p>
          <a:p>
            <a:pPr algn="r"/>
            <a:r>
              <a:rPr lang="en-US" altLang="ja-JP" sz="800" dirty="0">
                <a:solidFill>
                  <a:schemeClr val="bg1">
                    <a:lumMod val="75000"/>
                  </a:schemeClr>
                </a:solidFill>
              </a:rPr>
              <a:t>© Yokogawa Electric Corporation</a:t>
            </a:r>
          </a:p>
        </p:txBody>
      </p:sp>
    </p:spTree>
    <p:extLst>
      <p:ext uri="{BB962C8B-B14F-4D97-AF65-F5344CB8AC3E}">
        <p14:creationId xmlns:p14="http://schemas.microsoft.com/office/powerpoint/2010/main" val="285043785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17" r:id="rId3"/>
    <p:sldLayoutId id="2147483803"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02" r:id="rId17"/>
    <p:sldLayoutId id="2147483763" r:id="rId18"/>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780.png"/><Relationship Id="rId1" Type="http://schemas.openxmlformats.org/officeDocument/2006/relationships/slideLayout" Target="../slideLayouts/slideLayout1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jpg"/><Relationship Id="rId1" Type="http://schemas.openxmlformats.org/officeDocument/2006/relationships/slideLayout" Target="../slideLayouts/slideLayout12.xml"/><Relationship Id="rId5" Type="http://schemas.openxmlformats.org/officeDocument/2006/relationships/image" Target="../media/image40.jp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13" Type="http://schemas.openxmlformats.org/officeDocument/2006/relationships/image" Target="../media/image442.png"/><Relationship Id="rId18" Type="http://schemas.openxmlformats.org/officeDocument/2006/relationships/image" Target="../media/image1020.png"/><Relationship Id="rId26" Type="http://schemas.openxmlformats.org/officeDocument/2006/relationships/image" Target="../media/image1090.png"/><Relationship Id="rId3" Type="http://schemas.openxmlformats.org/officeDocument/2006/relationships/image" Target="../media/image44.png"/><Relationship Id="rId21" Type="http://schemas.openxmlformats.org/officeDocument/2006/relationships/image" Target="../media/image1050.png"/><Relationship Id="rId12" Type="http://schemas.openxmlformats.org/officeDocument/2006/relationships/image" Target="../media/image432.png"/><Relationship Id="rId17" Type="http://schemas.openxmlformats.org/officeDocument/2006/relationships/image" Target="../media/image1010.png"/><Relationship Id="rId25" Type="http://schemas.openxmlformats.org/officeDocument/2006/relationships/image" Target="../media/image49.png"/><Relationship Id="rId2" Type="http://schemas.openxmlformats.org/officeDocument/2006/relationships/image" Target="../media/image43.png"/><Relationship Id="rId20" Type="http://schemas.openxmlformats.org/officeDocument/2006/relationships/image" Target="../media/image1040.png"/><Relationship Id="rId1" Type="http://schemas.openxmlformats.org/officeDocument/2006/relationships/slideLayout" Target="../slideLayouts/slideLayout12.xml"/><Relationship Id="rId11" Type="http://schemas.openxmlformats.org/officeDocument/2006/relationships/image" Target="../media/image422.png"/><Relationship Id="rId24" Type="http://schemas.openxmlformats.org/officeDocument/2006/relationships/image" Target="../media/image48.png"/><Relationship Id="rId15" Type="http://schemas.openxmlformats.org/officeDocument/2006/relationships/image" Target="../media/image460.png"/><Relationship Id="rId23" Type="http://schemas.openxmlformats.org/officeDocument/2006/relationships/image" Target="../media/image47.png"/><Relationship Id="rId10" Type="http://schemas.openxmlformats.org/officeDocument/2006/relationships/image" Target="../media/image412.png"/><Relationship Id="rId19" Type="http://schemas.openxmlformats.org/officeDocument/2006/relationships/image" Target="../media/image1030.png"/><Relationship Id="rId4" Type="http://schemas.openxmlformats.org/officeDocument/2006/relationships/image" Target="../media/image45.png"/><Relationship Id="rId9" Type="http://schemas.openxmlformats.org/officeDocument/2006/relationships/image" Target="../media/image403.png"/><Relationship Id="rId14" Type="http://schemas.openxmlformats.org/officeDocument/2006/relationships/image" Target="../media/image451.png"/><Relationship Id="rId22" Type="http://schemas.openxmlformats.org/officeDocument/2006/relationships/image" Target="../media/image106.png"/></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46.png"/><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53.pn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211.png"/><Relationship Id="rId18" Type="http://schemas.openxmlformats.org/officeDocument/2006/relationships/image" Target="../media/image261.png"/><Relationship Id="rId3" Type="http://schemas.openxmlformats.org/officeDocument/2006/relationships/image" Target="../media/image110.png"/><Relationship Id="rId21" Type="http://schemas.openxmlformats.org/officeDocument/2006/relationships/image" Target="../media/image290.png"/><Relationship Id="rId7" Type="http://schemas.openxmlformats.org/officeDocument/2006/relationships/image" Target="../media/image150.png"/><Relationship Id="rId12" Type="http://schemas.openxmlformats.org/officeDocument/2006/relationships/image" Target="../media/image200.png"/><Relationship Id="rId17" Type="http://schemas.openxmlformats.org/officeDocument/2006/relationships/image" Target="../media/image252.png"/><Relationship Id="rId2" Type="http://schemas.openxmlformats.org/officeDocument/2006/relationships/image" Target="../media/image105.png"/><Relationship Id="rId16" Type="http://schemas.openxmlformats.org/officeDocument/2006/relationships/image" Target="../media/image241.png"/><Relationship Id="rId20" Type="http://schemas.openxmlformats.org/officeDocument/2006/relationships/image" Target="../media/image281.png"/><Relationship Id="rId1" Type="http://schemas.openxmlformats.org/officeDocument/2006/relationships/slideLayout" Target="../slideLayouts/slideLayout5.xml"/><Relationship Id="rId6" Type="http://schemas.openxmlformats.org/officeDocument/2006/relationships/image" Target="../media/image140.png"/><Relationship Id="rId11" Type="http://schemas.openxmlformats.org/officeDocument/2006/relationships/image" Target="../media/image191.png"/><Relationship Id="rId24" Type="http://schemas.openxmlformats.org/officeDocument/2006/relationships/image" Target="../media/image320.png"/><Relationship Id="rId5" Type="http://schemas.openxmlformats.org/officeDocument/2006/relationships/image" Target="../media/image130.png"/><Relationship Id="rId15" Type="http://schemas.openxmlformats.org/officeDocument/2006/relationships/image" Target="../media/image231.png"/><Relationship Id="rId23" Type="http://schemas.openxmlformats.org/officeDocument/2006/relationships/image" Target="../media/image310.png"/><Relationship Id="rId10" Type="http://schemas.openxmlformats.org/officeDocument/2006/relationships/image" Target="../media/image181.png"/><Relationship Id="rId19" Type="http://schemas.openxmlformats.org/officeDocument/2006/relationships/image" Target="../media/image271.png"/><Relationship Id="rId4" Type="http://schemas.openxmlformats.org/officeDocument/2006/relationships/image" Target="../media/image120.png"/><Relationship Id="rId9" Type="http://schemas.openxmlformats.org/officeDocument/2006/relationships/image" Target="../media/image171.png"/><Relationship Id="rId14" Type="http://schemas.openxmlformats.org/officeDocument/2006/relationships/image" Target="../media/image221.png"/><Relationship Id="rId22" Type="http://schemas.openxmlformats.org/officeDocument/2006/relationships/image" Target="../media/image300.png"/></Relationships>
</file>

<file path=ppt/slides/_rels/slide16.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0.png"/><Relationship Id="rId7" Type="http://schemas.openxmlformats.org/officeDocument/2006/relationships/image" Target="../media/image390.png"/><Relationship Id="rId2" Type="http://schemas.openxmlformats.org/officeDocument/2006/relationships/image" Target="../media/image340.png"/><Relationship Id="rId1" Type="http://schemas.openxmlformats.org/officeDocument/2006/relationships/slideLayout" Target="../slideLayouts/slideLayout5.xml"/><Relationship Id="rId6" Type="http://schemas.openxmlformats.org/officeDocument/2006/relationships/image" Target="../media/image380.png"/><Relationship Id="rId5" Type="http://schemas.openxmlformats.org/officeDocument/2006/relationships/image" Target="../media/image370.png"/><Relationship Id="rId4" Type="http://schemas.openxmlformats.org/officeDocument/2006/relationships/image" Target="../media/image360.png"/><Relationship Id="rId9" Type="http://schemas.openxmlformats.org/officeDocument/2006/relationships/image" Target="../media/image4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30.png"/><Relationship Id="rId7" Type="http://schemas.openxmlformats.org/officeDocument/2006/relationships/image" Target="../media/image14.png"/><Relationship Id="rId2" Type="http://schemas.openxmlformats.org/officeDocument/2006/relationships/image" Target="../media/image420.png"/><Relationship Id="rId1" Type="http://schemas.openxmlformats.org/officeDocument/2006/relationships/slideLayout" Target="../slideLayouts/slideLayout5.xml"/><Relationship Id="rId6" Type="http://schemas.openxmlformats.org/officeDocument/2006/relationships/image" Target="../media/image461.png"/><Relationship Id="rId5" Type="http://schemas.openxmlformats.org/officeDocument/2006/relationships/image" Target="../media/image450.png"/><Relationship Id="rId4" Type="http://schemas.openxmlformats.org/officeDocument/2006/relationships/image" Target="../media/image440.png"/></Relationships>
</file>

<file path=ppt/slides/_rels/slide21.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270.png"/><Relationship Id="rId3" Type="http://schemas.openxmlformats.org/officeDocument/2006/relationships/image" Target="../media/image480.png"/><Relationship Id="rId7" Type="http://schemas.openxmlformats.org/officeDocument/2006/relationships/image" Target="../media/image210.png"/><Relationship Id="rId12" Type="http://schemas.openxmlformats.org/officeDocument/2006/relationships/image" Target="../media/image260.png"/><Relationship Id="rId2" Type="http://schemas.openxmlformats.org/officeDocument/2006/relationships/image" Target="../media/image170.png"/><Relationship Id="rId1" Type="http://schemas.openxmlformats.org/officeDocument/2006/relationships/slideLayout" Target="../slideLayouts/slideLayout12.xml"/><Relationship Id="rId6" Type="http://schemas.openxmlformats.org/officeDocument/2006/relationships/image" Target="../media/image52.jpg"/><Relationship Id="rId11" Type="http://schemas.openxmlformats.org/officeDocument/2006/relationships/image" Target="../media/image250.png"/><Relationship Id="rId5" Type="http://schemas.openxmlformats.org/officeDocument/2006/relationships/image" Target="../media/image190.png"/><Relationship Id="rId15" Type="http://schemas.openxmlformats.org/officeDocument/2006/relationships/image" Target="../media/image291.png"/><Relationship Id="rId10" Type="http://schemas.openxmlformats.org/officeDocument/2006/relationships/image" Target="../media/image240.png"/><Relationship Id="rId4" Type="http://schemas.openxmlformats.org/officeDocument/2006/relationships/image" Target="../media/image180.png"/><Relationship Id="rId9" Type="http://schemas.openxmlformats.org/officeDocument/2006/relationships/image" Target="../media/image230.png"/><Relationship Id="rId14" Type="http://schemas.openxmlformats.org/officeDocument/2006/relationships/image" Target="../media/image280.png"/></Relationships>
</file>

<file path=ppt/slides/_rels/slide22.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56.png"/><Relationship Id="rId7" Type="http://schemas.openxmlformats.org/officeDocument/2006/relationships/image" Target="../media/image540.png"/><Relationship Id="rId12" Type="http://schemas.openxmlformats.org/officeDocument/2006/relationships/image" Target="../media/image590.png"/><Relationship Id="rId2" Type="http://schemas.openxmlformats.org/officeDocument/2006/relationships/image" Target="../media/image54.png"/><Relationship Id="rId1" Type="http://schemas.openxmlformats.org/officeDocument/2006/relationships/slideLayout" Target="../slideLayouts/slideLayout12.xml"/><Relationship Id="rId6" Type="http://schemas.openxmlformats.org/officeDocument/2006/relationships/image" Target="../media/image530.png"/><Relationship Id="rId11" Type="http://schemas.openxmlformats.org/officeDocument/2006/relationships/image" Target="../media/image580.png"/><Relationship Id="rId5" Type="http://schemas.openxmlformats.org/officeDocument/2006/relationships/image" Target="../media/image57.png"/><Relationship Id="rId10" Type="http://schemas.openxmlformats.org/officeDocument/2006/relationships/image" Target="../media/image58.png"/><Relationship Id="rId4" Type="http://schemas.openxmlformats.org/officeDocument/2006/relationships/image" Target="../media/image510.png"/><Relationship Id="rId9" Type="http://schemas.openxmlformats.org/officeDocument/2006/relationships/image" Target="../media/image560.png"/></Relationships>
</file>

<file path=ppt/slides/_rels/slide24.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18" Type="http://schemas.openxmlformats.org/officeDocument/2006/relationships/image" Target="../media/image75.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74.png"/><Relationship Id="rId2" Type="http://schemas.openxmlformats.org/officeDocument/2006/relationships/image" Target="../media/image59.png"/><Relationship Id="rId16" Type="http://schemas.openxmlformats.org/officeDocument/2006/relationships/image" Target="../media/image73.png"/><Relationship Id="rId1" Type="http://schemas.openxmlformats.org/officeDocument/2006/relationships/slideLayout" Target="../slideLayouts/slideLayout12.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5" Type="http://schemas.openxmlformats.org/officeDocument/2006/relationships/image" Target="../media/image7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s>
</file>

<file path=ppt/slides/_rels/slide25.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1.png"/><Relationship Id="rId1" Type="http://schemas.openxmlformats.org/officeDocument/2006/relationships/slideLayout" Target="../slideLayouts/slideLayout12.xml"/><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2.xml"/><Relationship Id="rId6" Type="http://schemas.openxmlformats.org/officeDocument/2006/relationships/image" Target="../media/image312.png"/><Relationship Id="rId5" Type="http://schemas.openxmlformats.org/officeDocument/2006/relationships/image" Target="../media/image353.png"/><Relationship Id="rId4" Type="http://schemas.openxmlformats.org/officeDocument/2006/relationships/image" Target="../media/image3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403.png"/><Relationship Id="rId13" Type="http://schemas.openxmlformats.org/officeDocument/2006/relationships/image" Target="../media/image451.png"/><Relationship Id="rId3" Type="http://schemas.openxmlformats.org/officeDocument/2006/relationships/image" Target="../media/image85.png"/><Relationship Id="rId7" Type="http://schemas.openxmlformats.org/officeDocument/2006/relationships/image" Target="../media/image45.png"/><Relationship Id="rId12" Type="http://schemas.openxmlformats.org/officeDocument/2006/relationships/image" Target="../media/image442.png"/><Relationship Id="rId17" Type="http://schemas.openxmlformats.org/officeDocument/2006/relationships/image" Target="../media/image90.png"/><Relationship Id="rId2" Type="http://schemas.openxmlformats.org/officeDocument/2006/relationships/image" Target="../media/image84.png"/><Relationship Id="rId16" Type="http://schemas.openxmlformats.org/officeDocument/2006/relationships/image" Target="../media/image89.png"/><Relationship Id="rId1" Type="http://schemas.openxmlformats.org/officeDocument/2006/relationships/slideLayout" Target="../slideLayouts/slideLayout12.xml"/><Relationship Id="rId6" Type="http://schemas.openxmlformats.org/officeDocument/2006/relationships/image" Target="../media/image372.png"/><Relationship Id="rId11" Type="http://schemas.openxmlformats.org/officeDocument/2006/relationships/image" Target="../media/image432.png"/><Relationship Id="rId5" Type="http://schemas.openxmlformats.org/officeDocument/2006/relationships/image" Target="../media/image363.png"/><Relationship Id="rId15" Type="http://schemas.openxmlformats.org/officeDocument/2006/relationships/image" Target="../media/image880.png"/><Relationship Id="rId10" Type="http://schemas.openxmlformats.org/officeDocument/2006/relationships/image" Target="../media/image422.png"/><Relationship Id="rId4" Type="http://schemas.openxmlformats.org/officeDocument/2006/relationships/image" Target="../media/image86.png"/><Relationship Id="rId9" Type="http://schemas.openxmlformats.org/officeDocument/2006/relationships/image" Target="../media/image412.png"/><Relationship Id="rId14" Type="http://schemas.openxmlformats.org/officeDocument/2006/relationships/image" Target="../media/image460.png"/></Relationships>
</file>

<file path=ppt/slides/_rels/slide31.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76.jpg"/><Relationship Id="rId1" Type="http://schemas.openxmlformats.org/officeDocument/2006/relationships/slideLayout" Target="../slideLayouts/slideLayout12.xml"/><Relationship Id="rId4" Type="http://schemas.openxmlformats.org/officeDocument/2006/relationships/image" Target="../media/image311.png"/></Relationships>
</file>

<file path=ppt/slides/_rels/slide3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7.jpg"/><Relationship Id="rId1" Type="http://schemas.openxmlformats.org/officeDocument/2006/relationships/slideLayout" Target="../slideLayouts/slideLayout12.xml"/><Relationship Id="rId6" Type="http://schemas.openxmlformats.org/officeDocument/2006/relationships/image" Target="../media/image95.png"/><Relationship Id="rId5" Type="http://schemas.openxmlformats.org/officeDocument/2006/relationships/image" Target="../media/image88.jpg"/><Relationship Id="rId4" Type="http://schemas.openxmlformats.org/officeDocument/2006/relationships/image" Target="../media/image9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43.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830.png"/><Relationship Id="rId18" Type="http://schemas.openxmlformats.org/officeDocument/2006/relationships/image" Target="../media/image891.png"/><Relationship Id="rId3" Type="http://schemas.openxmlformats.org/officeDocument/2006/relationships/image" Target="../media/image94.png"/><Relationship Id="rId7" Type="http://schemas.openxmlformats.org/officeDocument/2006/relationships/image" Target="../media/image99.png"/><Relationship Id="rId12" Type="http://schemas.openxmlformats.org/officeDocument/2006/relationships/image" Target="../media/image820.png"/><Relationship Id="rId17" Type="http://schemas.openxmlformats.org/officeDocument/2006/relationships/image" Target="../media/image870.png"/><Relationship Id="rId2" Type="http://schemas.openxmlformats.org/officeDocument/2006/relationships/image" Target="../media/image91.png"/><Relationship Id="rId16" Type="http://schemas.openxmlformats.org/officeDocument/2006/relationships/image" Target="../media/image860.png"/><Relationship Id="rId1" Type="http://schemas.openxmlformats.org/officeDocument/2006/relationships/slideLayout" Target="../slideLayouts/slideLayout12.xml"/><Relationship Id="rId6" Type="http://schemas.openxmlformats.org/officeDocument/2006/relationships/image" Target="../media/image97.png"/><Relationship Id="rId11" Type="http://schemas.openxmlformats.org/officeDocument/2006/relationships/image" Target="../media/image45.png"/><Relationship Id="rId5" Type="http://schemas.openxmlformats.org/officeDocument/2006/relationships/image" Target="../media/image96.png"/><Relationship Id="rId15" Type="http://schemas.openxmlformats.org/officeDocument/2006/relationships/image" Target="../media/image850.png"/><Relationship Id="rId10" Type="http://schemas.openxmlformats.org/officeDocument/2006/relationships/image" Target="../media/image102.png"/><Relationship Id="rId4" Type="http://schemas.openxmlformats.org/officeDocument/2006/relationships/image" Target="../media/image98.png"/><Relationship Id="rId9" Type="http://schemas.openxmlformats.org/officeDocument/2006/relationships/image" Target="../media/image101.png"/><Relationship Id="rId14" Type="http://schemas.openxmlformats.org/officeDocument/2006/relationships/image" Target="../media/image840.png"/></Relationships>
</file>

<file path=ppt/slides/_rels/slide4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2.xml"/><Relationship Id="rId4" Type="http://schemas.openxmlformats.org/officeDocument/2006/relationships/image" Target="../media/image10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image" Target="../media/image12.png"/><Relationship Id="rId16" Type="http://schemas.openxmlformats.org/officeDocument/2006/relationships/image" Target="../media/image26.png"/><Relationship Id="rId1" Type="http://schemas.openxmlformats.org/officeDocument/2006/relationships/slideLayout" Target="../slideLayouts/slideLayout1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0E2552A-DDB9-40EF-BF0E-3C852FB057ED}"/>
              </a:ext>
            </a:extLst>
          </p:cNvPr>
          <p:cNvSpPr>
            <a:spLocks noGrp="1"/>
          </p:cNvSpPr>
          <p:nvPr>
            <p:ph type="ctrTitle"/>
          </p:nvPr>
        </p:nvSpPr>
        <p:spPr/>
        <p:txBody>
          <a:bodyPr/>
          <a:lstStyle/>
          <a:p>
            <a:r>
              <a:rPr lang="ja-JP" altLang="en-US" dirty="0"/>
              <a:t>共同研究の進捗報告と</a:t>
            </a:r>
            <a:br>
              <a:rPr lang="en-US" altLang="ja-JP" dirty="0"/>
            </a:br>
            <a:r>
              <a:rPr lang="ja-JP" altLang="en-US" dirty="0"/>
              <a:t>今後の進め方のご相談</a:t>
            </a:r>
          </a:p>
        </p:txBody>
      </p:sp>
      <p:sp>
        <p:nvSpPr>
          <p:cNvPr id="5" name="テキスト プレースホルダー 4">
            <a:extLst>
              <a:ext uri="{FF2B5EF4-FFF2-40B4-BE49-F238E27FC236}">
                <a16:creationId xmlns:a16="http://schemas.microsoft.com/office/drawing/2014/main" id="{8708777E-B80C-4799-B931-E2F3C145D1E5}"/>
              </a:ext>
            </a:extLst>
          </p:cNvPr>
          <p:cNvSpPr>
            <a:spLocks noGrp="1"/>
          </p:cNvSpPr>
          <p:nvPr>
            <p:ph type="body" sz="quarter" idx="13"/>
          </p:nvPr>
        </p:nvSpPr>
        <p:spPr/>
        <p:txBody>
          <a:bodyPr/>
          <a:lstStyle/>
          <a:p>
            <a:r>
              <a:rPr lang="ja-JP" altLang="en-US" dirty="0"/>
              <a:t>熊谷　渉、鎌田 健一</a:t>
            </a:r>
          </a:p>
        </p:txBody>
      </p:sp>
      <p:sp>
        <p:nvSpPr>
          <p:cNvPr id="6" name="テキスト プレースホルダー 5">
            <a:extLst>
              <a:ext uri="{FF2B5EF4-FFF2-40B4-BE49-F238E27FC236}">
                <a16:creationId xmlns:a16="http://schemas.microsoft.com/office/drawing/2014/main" id="{3A0A8E59-A952-4AF8-9C16-E3626B2E36B9}"/>
              </a:ext>
            </a:extLst>
          </p:cNvPr>
          <p:cNvSpPr>
            <a:spLocks noGrp="1"/>
          </p:cNvSpPr>
          <p:nvPr>
            <p:ph type="body" sz="quarter" idx="14"/>
          </p:nvPr>
        </p:nvSpPr>
        <p:spPr/>
        <p:txBody>
          <a:bodyPr/>
          <a:lstStyle/>
          <a:p>
            <a:r>
              <a:rPr lang="ja-JP" altLang="en-US" dirty="0"/>
              <a:t>横河電機株式会社</a:t>
            </a:r>
            <a:r>
              <a:rPr lang="en-US" altLang="ja-JP" dirty="0"/>
              <a:t> </a:t>
            </a:r>
            <a:r>
              <a:rPr lang="ja-JP" altLang="en-US" dirty="0"/>
              <a:t>マーケティング本部 イノベーションセンター</a:t>
            </a:r>
            <a:endParaRPr lang="en-US" altLang="ja-JP" dirty="0"/>
          </a:p>
          <a:p>
            <a:r>
              <a:rPr lang="ja-JP" altLang="en-US" dirty="0"/>
              <a:t>プロジェクトデザイン部 オペレーショナルエクセレンス</a:t>
            </a:r>
            <a:r>
              <a:rPr lang="en-US" altLang="ja-JP" dirty="0"/>
              <a:t>Gr.</a:t>
            </a:r>
            <a:endParaRPr lang="ja-JP" altLang="en-US" dirty="0"/>
          </a:p>
        </p:txBody>
      </p:sp>
      <p:sp>
        <p:nvSpPr>
          <p:cNvPr id="7" name="テキスト プレースホルダー 6">
            <a:extLst>
              <a:ext uri="{FF2B5EF4-FFF2-40B4-BE49-F238E27FC236}">
                <a16:creationId xmlns:a16="http://schemas.microsoft.com/office/drawing/2014/main" id="{22282EF1-087D-4A23-B09D-4F88CE396B79}"/>
              </a:ext>
            </a:extLst>
          </p:cNvPr>
          <p:cNvSpPr>
            <a:spLocks noGrp="1"/>
          </p:cNvSpPr>
          <p:nvPr>
            <p:ph type="body" sz="quarter" idx="15"/>
          </p:nvPr>
        </p:nvSpPr>
        <p:spPr/>
        <p:txBody>
          <a:bodyPr/>
          <a:lstStyle/>
          <a:p>
            <a:r>
              <a:rPr lang="en-US" altLang="ja-JP" dirty="0"/>
              <a:t>2022</a:t>
            </a:r>
            <a:r>
              <a:rPr lang="ja-JP" altLang="en-US" dirty="0"/>
              <a:t>年</a:t>
            </a:r>
            <a:r>
              <a:rPr lang="en-US" altLang="ja-JP" dirty="0"/>
              <a:t>10</a:t>
            </a:r>
            <a:r>
              <a:rPr lang="ja-JP" altLang="en-US" dirty="0"/>
              <a:t>月</a:t>
            </a:r>
            <a:r>
              <a:rPr lang="en-US" altLang="ja-JP" dirty="0"/>
              <a:t>18</a:t>
            </a:r>
            <a:r>
              <a:rPr lang="ja-JP" altLang="en-US" dirty="0"/>
              <a:t>日</a:t>
            </a:r>
          </a:p>
        </p:txBody>
      </p:sp>
      <p:sp>
        <p:nvSpPr>
          <p:cNvPr id="8" name="サブタイトル 1">
            <a:extLst>
              <a:ext uri="{FF2B5EF4-FFF2-40B4-BE49-F238E27FC236}">
                <a16:creationId xmlns:a16="http://schemas.microsoft.com/office/drawing/2014/main" id="{F712EF0B-7DA3-4CB5-AAA1-F1379FEABDB7}"/>
              </a:ext>
            </a:extLst>
          </p:cNvPr>
          <p:cNvSpPr txBox="1">
            <a:spLocks/>
          </p:cNvSpPr>
          <p:nvPr/>
        </p:nvSpPr>
        <p:spPr>
          <a:xfrm>
            <a:off x="5264402" y="2472644"/>
            <a:ext cx="5286786" cy="4070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dirty="0">
                <a:solidFill>
                  <a:schemeClr val="bg1"/>
                </a:solidFill>
              </a:rPr>
              <a:t>東京都立大学 安田先生向け</a:t>
            </a:r>
          </a:p>
        </p:txBody>
      </p:sp>
    </p:spTree>
    <p:extLst>
      <p:ext uri="{BB962C8B-B14F-4D97-AF65-F5344CB8AC3E}">
        <p14:creationId xmlns:p14="http://schemas.microsoft.com/office/powerpoint/2010/main" val="185215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外部発表</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10</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5" y="1020574"/>
            <a:ext cx="11400125" cy="53538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前年度・上期の成果をジャーナル投稿や学会発表を行った。</a:t>
            </a:r>
            <a:endParaRPr lang="en-US" altLang="ja-JP" sz="2800" dirty="0"/>
          </a:p>
        </p:txBody>
      </p:sp>
      <p:graphicFrame>
        <p:nvGraphicFramePr>
          <p:cNvPr id="7" name="表 6">
            <a:extLst>
              <a:ext uri="{FF2B5EF4-FFF2-40B4-BE49-F238E27FC236}">
                <a16:creationId xmlns:a16="http://schemas.microsoft.com/office/drawing/2014/main" id="{7A60E2C5-8187-4488-926F-648C13EC553F}"/>
              </a:ext>
            </a:extLst>
          </p:cNvPr>
          <p:cNvGraphicFramePr>
            <a:graphicFrameLocks noGrp="1"/>
          </p:cNvGraphicFramePr>
          <p:nvPr>
            <p:extLst>
              <p:ext uri="{D42A27DB-BD31-4B8C-83A1-F6EECF244321}">
                <p14:modId xmlns:p14="http://schemas.microsoft.com/office/powerpoint/2010/main" val="1935830843"/>
              </p:ext>
            </p:extLst>
          </p:nvPr>
        </p:nvGraphicFramePr>
        <p:xfrm>
          <a:off x="746113" y="1775500"/>
          <a:ext cx="10633044" cy="2926080"/>
        </p:xfrm>
        <a:graphic>
          <a:graphicData uri="http://schemas.openxmlformats.org/drawingml/2006/table">
            <a:tbl>
              <a:tblPr firstRow="1" bandRow="1">
                <a:tableStyleId>{5C22544A-7EE6-4342-B048-85BDC9FD1C3A}</a:tableStyleId>
              </a:tblPr>
              <a:tblGrid>
                <a:gridCol w="588615">
                  <a:extLst>
                    <a:ext uri="{9D8B030D-6E8A-4147-A177-3AD203B41FA5}">
                      <a16:colId xmlns:a16="http://schemas.microsoft.com/office/drawing/2014/main" val="1557529332"/>
                    </a:ext>
                  </a:extLst>
                </a:gridCol>
                <a:gridCol w="10044429">
                  <a:extLst>
                    <a:ext uri="{9D8B030D-6E8A-4147-A177-3AD203B41FA5}">
                      <a16:colId xmlns:a16="http://schemas.microsoft.com/office/drawing/2014/main" val="1804296625"/>
                    </a:ext>
                  </a:extLst>
                </a:gridCol>
              </a:tblGrid>
              <a:tr h="309497">
                <a:tc gridSpan="2">
                  <a:txBody>
                    <a:bodyPr/>
                    <a:lstStyle/>
                    <a:p>
                      <a:pPr algn="ctr"/>
                      <a:r>
                        <a:rPr kumimoji="1" lang="ja-JP" altLang="en-US" sz="1800" dirty="0"/>
                        <a:t>学会発表</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309497">
                <a:tc>
                  <a:txBody>
                    <a:bodyPr/>
                    <a:lstStyle/>
                    <a:p>
                      <a:pPr algn="ctr"/>
                      <a:r>
                        <a:rPr kumimoji="1" lang="en-US" altLang="ja-JP" sz="1800" dirty="0"/>
                        <a:t>1</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en-US" altLang="ja-JP" sz="1800" dirty="0"/>
                        <a:t>Y. Yasuda, W. Kumagai, K. Tamura, K. Yasuda: “Feasibility-based Weighted MOEA/D in Constrained Optimization”,</a:t>
                      </a:r>
                      <a:r>
                        <a:rPr kumimoji="1" lang="ja-JP" altLang="en-US" sz="1800" dirty="0"/>
                        <a:t> </a:t>
                      </a:r>
                      <a:r>
                        <a:rPr kumimoji="1" lang="en-US" altLang="ja-JP" sz="1800" dirty="0"/>
                        <a:t>2022</a:t>
                      </a:r>
                      <a:r>
                        <a:rPr kumimoji="1" lang="ja-JP" altLang="en-US" sz="1800" dirty="0"/>
                        <a:t>年 電気学会 </a:t>
                      </a:r>
                      <a:r>
                        <a:rPr kumimoji="1" lang="en-US" altLang="ja-JP" sz="1800" dirty="0"/>
                        <a:t>C</a:t>
                      </a:r>
                      <a:r>
                        <a:rPr kumimoji="1" lang="ja-JP" altLang="en-US" sz="1800" dirty="0"/>
                        <a:t>部門大会、</a:t>
                      </a:r>
                      <a:r>
                        <a:rPr kumimoji="1" lang="en-US" altLang="ja-JP" sz="1800" dirty="0"/>
                        <a:t>SS1-1</a:t>
                      </a:r>
                      <a:r>
                        <a:rPr kumimoji="1" lang="ja-JP" altLang="en-US" sz="1800" dirty="0"/>
                        <a:t>（</a:t>
                      </a:r>
                      <a:r>
                        <a:rPr kumimoji="1" lang="en-US" altLang="ja-JP" sz="1800" dirty="0"/>
                        <a:t>2022.8.31</a:t>
                      </a:r>
                      <a:r>
                        <a:rPr kumimoji="1" lang="ja-JP" altLang="en-US" sz="18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7625407"/>
                  </a:ext>
                </a:extLst>
              </a:tr>
              <a:tr h="309497">
                <a:tc>
                  <a:txBody>
                    <a:bodyPr/>
                    <a:lstStyle/>
                    <a:p>
                      <a:pPr algn="ctr"/>
                      <a:r>
                        <a:rPr kumimoji="1" lang="en-US" altLang="ja-JP" sz="1800" dirty="0"/>
                        <a:t>2</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800" dirty="0"/>
                        <a:t>安田・熊谷・田村・安田：「</a:t>
                      </a:r>
                      <a:r>
                        <a:rPr kumimoji="1" lang="ja-JP" altLang="en-US" sz="1800" b="0" i="0" kern="1200" dirty="0">
                          <a:solidFill>
                            <a:schemeClr val="dk1"/>
                          </a:solidFill>
                          <a:effectLst/>
                          <a:latin typeface="+mn-lt"/>
                          <a:ea typeface="+mn-ea"/>
                          <a:cs typeface="+mn-cs"/>
                        </a:rPr>
                        <a:t>制約条件を目的関数に変換する有制約メタヒューリスティクスの提案</a:t>
                      </a:r>
                      <a:r>
                        <a:rPr kumimoji="1" lang="ja-JP" altLang="en-US" sz="1800" dirty="0"/>
                        <a:t>」、</a:t>
                      </a:r>
                      <a:r>
                        <a:rPr kumimoji="1" lang="en-US" altLang="ja-JP" sz="1800" dirty="0"/>
                        <a:t>2022</a:t>
                      </a:r>
                      <a:r>
                        <a:rPr kumimoji="1" lang="ja-JP" altLang="en-US" sz="1800" dirty="0"/>
                        <a:t>年 電気学会 </a:t>
                      </a:r>
                      <a:r>
                        <a:rPr kumimoji="1" lang="en-US" altLang="ja-JP" sz="1800" dirty="0"/>
                        <a:t>C</a:t>
                      </a:r>
                      <a:r>
                        <a:rPr kumimoji="1" lang="ja-JP" altLang="en-US" sz="1800" dirty="0"/>
                        <a:t>部門大会、</a:t>
                      </a:r>
                      <a:r>
                        <a:rPr kumimoji="1" lang="en-US" altLang="ja-JP" sz="1800" dirty="0"/>
                        <a:t>GS10-2</a:t>
                      </a:r>
                      <a:r>
                        <a:rPr kumimoji="1" lang="ja-JP" altLang="en-US" sz="1800" dirty="0"/>
                        <a:t>（</a:t>
                      </a:r>
                      <a:r>
                        <a:rPr kumimoji="1" lang="en-US" altLang="ja-JP" sz="1800" dirty="0"/>
                        <a:t>2022.9.2</a:t>
                      </a:r>
                      <a:r>
                        <a:rPr kumimoji="1" lang="ja-JP" altLang="en-US" sz="18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51746394"/>
                  </a:ext>
                </a:extLst>
              </a:tr>
              <a:tr h="309497">
                <a:tc>
                  <a:txBody>
                    <a:bodyPr/>
                    <a:lstStyle/>
                    <a:p>
                      <a:pPr algn="ctr"/>
                      <a:r>
                        <a:rPr kumimoji="1" lang="en-US" altLang="ja-JP" sz="1800" dirty="0"/>
                        <a:t>3</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800" dirty="0"/>
                        <a:t>小嶋・安田・熊谷・田村・安田：「</a:t>
                      </a:r>
                      <a:r>
                        <a:rPr kumimoji="1" lang="ja-JP" altLang="en-US" sz="1800" b="0" i="0" kern="1200" dirty="0">
                          <a:solidFill>
                            <a:schemeClr val="dk1"/>
                          </a:solidFill>
                          <a:effectLst/>
                          <a:latin typeface="+mn-lt"/>
                          <a:ea typeface="+mn-ea"/>
                          <a:cs typeface="+mn-cs"/>
                        </a:rPr>
                        <a:t>有制約最適化のための</a:t>
                      </a:r>
                      <a:r>
                        <a:rPr kumimoji="1" lang="en-US" altLang="ja-JP" sz="1800" b="0" i="0" kern="1200" dirty="0">
                          <a:solidFill>
                            <a:schemeClr val="dk1"/>
                          </a:solidFill>
                          <a:effectLst/>
                          <a:latin typeface="+mn-lt"/>
                          <a:ea typeface="+mn-ea"/>
                          <a:cs typeface="+mn-cs"/>
                        </a:rPr>
                        <a:t>MOEA/D</a:t>
                      </a:r>
                      <a:r>
                        <a:rPr kumimoji="1" lang="ja-JP" altLang="en-US" sz="1800" b="0" i="0" kern="1200" dirty="0">
                          <a:solidFill>
                            <a:schemeClr val="dk1"/>
                          </a:solidFill>
                          <a:effectLst/>
                          <a:latin typeface="+mn-lt"/>
                          <a:ea typeface="+mn-ea"/>
                          <a:cs typeface="+mn-cs"/>
                        </a:rPr>
                        <a:t>に基づく制約対処法の検討</a:t>
                      </a:r>
                      <a:r>
                        <a:rPr kumimoji="1" lang="ja-JP" altLang="en-US" sz="1800" dirty="0"/>
                        <a:t>」、</a:t>
                      </a:r>
                      <a:r>
                        <a:rPr kumimoji="1" lang="en-US" altLang="ja-JP" sz="1800" dirty="0"/>
                        <a:t>2022</a:t>
                      </a:r>
                      <a:r>
                        <a:rPr kumimoji="1" lang="ja-JP" altLang="en-US" sz="1800" dirty="0"/>
                        <a:t>年 電気学会 </a:t>
                      </a:r>
                      <a:r>
                        <a:rPr kumimoji="1" lang="en-US" altLang="ja-JP" sz="1800" dirty="0"/>
                        <a:t>C</a:t>
                      </a:r>
                      <a:r>
                        <a:rPr kumimoji="1" lang="ja-JP" altLang="en-US" sz="1800" dirty="0"/>
                        <a:t>部門大会、</a:t>
                      </a:r>
                      <a:r>
                        <a:rPr kumimoji="1" lang="en-US" altLang="ja-JP" sz="1800" dirty="0"/>
                        <a:t>GS10-3</a:t>
                      </a:r>
                      <a:r>
                        <a:rPr kumimoji="1" lang="ja-JP" altLang="en-US" sz="1800" dirty="0"/>
                        <a:t>（</a:t>
                      </a:r>
                      <a:r>
                        <a:rPr kumimoji="1" lang="en-US" altLang="ja-JP" sz="1800" dirty="0"/>
                        <a:t>2022.9.2</a:t>
                      </a:r>
                      <a:r>
                        <a:rPr kumimoji="1" lang="ja-JP" altLang="en-US" sz="18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8676427"/>
                  </a:ext>
                </a:extLst>
              </a:tr>
              <a:tr h="309497">
                <a:tc>
                  <a:txBody>
                    <a:bodyPr/>
                    <a:lstStyle/>
                    <a:p>
                      <a:pPr algn="ctr"/>
                      <a:r>
                        <a:rPr kumimoji="1" lang="en-US" altLang="ja-JP" sz="1800" dirty="0"/>
                        <a:t>4</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800" dirty="0"/>
                        <a:t>佐藤・熊谷・安田・田村・安田：「</a:t>
                      </a:r>
                      <a:r>
                        <a:rPr kumimoji="1" lang="ja-JP" altLang="en-US" sz="1800" b="0" i="0" kern="1200" dirty="0">
                          <a:solidFill>
                            <a:schemeClr val="dk1"/>
                          </a:solidFill>
                          <a:effectLst/>
                          <a:latin typeface="+mn-lt"/>
                          <a:ea typeface="+mn-ea"/>
                          <a:cs typeface="+mn-cs"/>
                        </a:rPr>
                        <a:t>有制約最適化のための</a:t>
                      </a:r>
                      <a:r>
                        <a:rPr kumimoji="1" lang="en-US" altLang="ja-JP" sz="1800" b="0" i="0" kern="1200" dirty="0">
                          <a:solidFill>
                            <a:schemeClr val="dk1"/>
                          </a:solidFill>
                          <a:effectLst/>
                          <a:latin typeface="+mn-lt"/>
                          <a:ea typeface="+mn-ea"/>
                          <a:cs typeface="+mn-cs"/>
                        </a:rPr>
                        <a:t>Differential Evolution</a:t>
                      </a:r>
                      <a:r>
                        <a:rPr kumimoji="1" lang="ja-JP" altLang="en-US" sz="1800" b="0" i="0" kern="1200" dirty="0">
                          <a:solidFill>
                            <a:schemeClr val="dk1"/>
                          </a:solidFill>
                          <a:effectLst/>
                          <a:latin typeface="+mn-lt"/>
                          <a:ea typeface="+mn-ea"/>
                          <a:cs typeface="+mn-cs"/>
                        </a:rPr>
                        <a:t>の基礎検討</a:t>
                      </a:r>
                      <a:r>
                        <a:rPr kumimoji="1" lang="ja-JP" altLang="en-US" sz="1800" dirty="0"/>
                        <a:t>」、</a:t>
                      </a:r>
                      <a:r>
                        <a:rPr kumimoji="1" lang="en-US" altLang="ja-JP" sz="1800" dirty="0"/>
                        <a:t>2022</a:t>
                      </a:r>
                      <a:r>
                        <a:rPr kumimoji="1" lang="ja-JP" altLang="en-US" sz="1800" dirty="0"/>
                        <a:t>年 電気学会 </a:t>
                      </a:r>
                      <a:r>
                        <a:rPr kumimoji="1" lang="en-US" altLang="ja-JP" sz="1800" dirty="0"/>
                        <a:t>C</a:t>
                      </a:r>
                      <a:r>
                        <a:rPr kumimoji="1" lang="ja-JP" altLang="en-US" sz="1800" dirty="0"/>
                        <a:t>部門大会、</a:t>
                      </a:r>
                      <a:r>
                        <a:rPr kumimoji="1" lang="en-US" altLang="ja-JP" sz="1800" dirty="0"/>
                        <a:t>GS10-4</a:t>
                      </a:r>
                      <a:r>
                        <a:rPr kumimoji="1" lang="ja-JP" altLang="en-US" sz="1800" dirty="0"/>
                        <a:t>（</a:t>
                      </a:r>
                      <a:r>
                        <a:rPr kumimoji="1" lang="en-US" altLang="ja-JP" sz="1800" dirty="0"/>
                        <a:t>2022.9.2</a:t>
                      </a:r>
                      <a:r>
                        <a:rPr kumimoji="1" lang="ja-JP" altLang="en-US" sz="18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7694053"/>
                  </a:ext>
                </a:extLst>
              </a:tr>
            </a:tbl>
          </a:graphicData>
        </a:graphic>
      </p:graphicFrame>
      <p:graphicFrame>
        <p:nvGraphicFramePr>
          <p:cNvPr id="9" name="表 8">
            <a:extLst>
              <a:ext uri="{FF2B5EF4-FFF2-40B4-BE49-F238E27FC236}">
                <a16:creationId xmlns:a16="http://schemas.microsoft.com/office/drawing/2014/main" id="{EFA64094-8AA2-4883-BF79-493367A9CA18}"/>
              </a:ext>
            </a:extLst>
          </p:cNvPr>
          <p:cNvGraphicFramePr>
            <a:graphicFrameLocks noGrp="1"/>
          </p:cNvGraphicFramePr>
          <p:nvPr>
            <p:extLst>
              <p:ext uri="{D42A27DB-BD31-4B8C-83A1-F6EECF244321}">
                <p14:modId xmlns:p14="http://schemas.microsoft.com/office/powerpoint/2010/main" val="3477800776"/>
              </p:ext>
            </p:extLst>
          </p:nvPr>
        </p:nvGraphicFramePr>
        <p:xfrm>
          <a:off x="746113" y="4964962"/>
          <a:ext cx="10633044" cy="1005840"/>
        </p:xfrm>
        <a:graphic>
          <a:graphicData uri="http://schemas.openxmlformats.org/drawingml/2006/table">
            <a:tbl>
              <a:tblPr firstRow="1" bandRow="1">
                <a:tableStyleId>{5C22544A-7EE6-4342-B048-85BDC9FD1C3A}</a:tableStyleId>
              </a:tblPr>
              <a:tblGrid>
                <a:gridCol w="588615">
                  <a:extLst>
                    <a:ext uri="{9D8B030D-6E8A-4147-A177-3AD203B41FA5}">
                      <a16:colId xmlns:a16="http://schemas.microsoft.com/office/drawing/2014/main" val="1557529332"/>
                    </a:ext>
                  </a:extLst>
                </a:gridCol>
                <a:gridCol w="10044429">
                  <a:extLst>
                    <a:ext uri="{9D8B030D-6E8A-4147-A177-3AD203B41FA5}">
                      <a16:colId xmlns:a16="http://schemas.microsoft.com/office/drawing/2014/main" val="1804296625"/>
                    </a:ext>
                  </a:extLst>
                </a:gridCol>
              </a:tblGrid>
              <a:tr h="309497">
                <a:tc gridSpan="2">
                  <a:txBody>
                    <a:bodyPr/>
                    <a:lstStyle/>
                    <a:p>
                      <a:pPr algn="ctr"/>
                      <a:r>
                        <a:rPr kumimoji="1" lang="ja-JP" altLang="en-US" sz="1800" dirty="0"/>
                        <a:t>論文投稿</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309497">
                <a:tc>
                  <a:txBody>
                    <a:bodyPr/>
                    <a:lstStyle/>
                    <a:p>
                      <a:pPr algn="ctr"/>
                      <a:r>
                        <a:rPr kumimoji="1" lang="en-US" altLang="ja-JP" sz="1800" dirty="0"/>
                        <a:t>1</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800" dirty="0"/>
                        <a:t>安田・熊谷・田村・安田：「</a:t>
                      </a:r>
                      <a:r>
                        <a:rPr lang="ja-JP" altLang="en-US" sz="1800" dirty="0"/>
                        <a:t>有制約最適化のための制約条件の目的関数化と適応的重み調整を用いた</a:t>
                      </a:r>
                      <a:r>
                        <a:rPr lang="en-US" altLang="ja-JP" sz="1800" dirty="0"/>
                        <a:t>MOEA/D</a:t>
                      </a:r>
                      <a:r>
                        <a:rPr lang="ja-JP" altLang="en-US" sz="1800" dirty="0"/>
                        <a:t>」、電気学会 </a:t>
                      </a:r>
                      <a:r>
                        <a:rPr lang="en-US" altLang="ja-JP" sz="1800" dirty="0"/>
                        <a:t>C</a:t>
                      </a:r>
                      <a:r>
                        <a:rPr lang="ja-JP" altLang="en-US" sz="1800" dirty="0"/>
                        <a:t>部門誌、</a:t>
                      </a:r>
                      <a:r>
                        <a:rPr lang="en-US" altLang="ja-JP" sz="1800" dirty="0"/>
                        <a:t>Vol.143</a:t>
                      </a:r>
                      <a:r>
                        <a:rPr lang="ja-JP" altLang="en-US" sz="1800" dirty="0"/>
                        <a:t>（</a:t>
                      </a:r>
                      <a:r>
                        <a:rPr lang="en-US" altLang="ja-JP" sz="1800" dirty="0"/>
                        <a:t>2023</a:t>
                      </a:r>
                      <a:r>
                        <a:rPr lang="ja-JP" altLang="en-US" sz="1800" dirty="0"/>
                        <a:t>）</a:t>
                      </a:r>
                      <a:r>
                        <a:rPr lang="en-US" altLang="ja-JP" sz="1800" dirty="0"/>
                        <a:t>【</a:t>
                      </a:r>
                      <a:r>
                        <a:rPr lang="ja-JP" altLang="en-US" sz="1800" dirty="0"/>
                        <a:t>査読中</a:t>
                      </a:r>
                      <a:r>
                        <a:rPr lang="en-US" altLang="ja-JP" sz="18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7625407"/>
                  </a:ext>
                </a:extLst>
              </a:tr>
            </a:tbl>
          </a:graphicData>
        </a:graphic>
      </p:graphicFrame>
      <p:sp>
        <p:nvSpPr>
          <p:cNvPr id="11" name="テキスト ボックス 10">
            <a:extLst>
              <a:ext uri="{FF2B5EF4-FFF2-40B4-BE49-F238E27FC236}">
                <a16:creationId xmlns:a16="http://schemas.microsoft.com/office/drawing/2014/main" id="{E34ABD51-F839-4248-9067-3256F0F116A5}"/>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2.1 </a:t>
            </a:r>
            <a:r>
              <a:rPr kumimoji="1" lang="ja-JP" altLang="en-US" sz="1600" b="1" dirty="0">
                <a:solidFill>
                  <a:schemeClr val="bg1"/>
                </a:solidFill>
              </a:rPr>
              <a:t>アルゴリズム要素検討</a:t>
            </a:r>
          </a:p>
        </p:txBody>
      </p:sp>
    </p:spTree>
    <p:extLst>
      <p:ext uri="{BB962C8B-B14F-4D97-AF65-F5344CB8AC3E}">
        <p14:creationId xmlns:p14="http://schemas.microsoft.com/office/powerpoint/2010/main" val="3436793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11</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問題分割における正規化方法</a:t>
            </a:r>
            <a:endParaRPr lang="en-US" dirty="0"/>
          </a:p>
        </p:txBody>
      </p:sp>
      <mc:AlternateContent xmlns:mc="http://schemas.openxmlformats.org/markup-compatibility/2006" xmlns:a14="http://schemas.microsoft.com/office/drawing/2010/main">
        <mc:Choice Requires="a14">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113237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b="1" dirty="0"/>
                  <a:t>正規化により、</a:t>
                </a:r>
                <a14:m>
                  <m:oMath xmlns:m="http://schemas.openxmlformats.org/officeDocument/2006/math">
                    <m:r>
                      <a:rPr lang="en-US" altLang="ja-JP" sz="2800" b="1" i="0" smtClean="0">
                        <a:latin typeface="Cambria Math" panose="02040503050406030204" pitchFamily="18" charset="0"/>
                      </a:rPr>
                      <m:t>(</m:t>
                    </m:r>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𝑣</m:t>
                    </m:r>
                    <m:r>
                      <a:rPr lang="en-US" altLang="ja-JP" sz="2800" b="0" i="1" smtClean="0">
                        <a:latin typeface="Cambria Math" panose="02040503050406030204" pitchFamily="18" charset="0"/>
                      </a:rPr>
                      <m:t>)</m:t>
                    </m:r>
                  </m:oMath>
                </a14:m>
                <a:r>
                  <a:rPr lang="ja-JP" altLang="en-US" sz="2800" dirty="0"/>
                  <a:t>空間軸のスケール差の影響を緩和したい。</a:t>
                </a:r>
                <a:endParaRPr lang="en-US" altLang="ja-JP" sz="2800" dirty="0"/>
              </a:p>
              <a:p>
                <a:pPr lvl="1">
                  <a:defRPr/>
                </a:pPr>
                <a:r>
                  <a:rPr lang="en-US" altLang="ja-JP" sz="2400" dirty="0"/>
                  <a:t>min-max</a:t>
                </a:r>
                <a:r>
                  <a:rPr lang="ja-JP" altLang="en-US" sz="2400" dirty="0"/>
                  <a:t>スケーリングにより、個体群を正規化済の</a:t>
                </a:r>
                <a14:m>
                  <m:oMath xmlns:m="http://schemas.openxmlformats.org/officeDocument/2006/math">
                    <m:r>
                      <a:rPr lang="en-US" altLang="ja-JP" sz="2400" b="1" i="0" smtClean="0">
                        <a:latin typeface="Cambria Math" panose="02040503050406030204" pitchFamily="18" charset="0"/>
                      </a:rPr>
                      <m:t>(</m:t>
                    </m:r>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𝑣</m:t>
                    </m:r>
                    <m:r>
                      <a:rPr lang="en-US" altLang="ja-JP" sz="2400" b="0" i="1" smtClean="0">
                        <a:latin typeface="Cambria Math" panose="02040503050406030204" pitchFamily="18" charset="0"/>
                      </a:rPr>
                      <m:t>′)</m:t>
                    </m:r>
                  </m:oMath>
                </a14:m>
                <a:r>
                  <a:rPr lang="ja-JP" altLang="en-US" sz="2400" dirty="0"/>
                  <a:t>空間に変換して評価・選択する</a:t>
                </a:r>
                <a:endParaRPr lang="en-US" altLang="ja-JP" sz="2400" dirty="0"/>
              </a:p>
            </p:txBody>
          </p:sp>
        </mc:Choice>
        <mc:Fallback xmlns="">
          <p:sp>
            <p:nvSpPr>
              <p:cNvPr id="52" name="テキスト プレースホルダー 2">
                <a:extLst>
                  <a:ext uri="{FF2B5EF4-FFF2-40B4-BE49-F238E27FC236}">
                    <a16:creationId xmlns:a16="http://schemas.microsoft.com/office/drawing/2014/main" id="{C9267424-E1F2-4834-9AAF-37679E5974BA}"/>
                  </a:ext>
                </a:extLst>
              </p:cNvPr>
              <p:cNvSpPr txBox="1">
                <a:spLocks noRot="1" noChangeAspect="1" noMove="1" noResize="1" noEditPoints="1" noAdjustHandles="1" noChangeArrowheads="1" noChangeShapeType="1" noTextEdit="1"/>
              </p:cNvSpPr>
              <p:nvPr/>
            </p:nvSpPr>
            <p:spPr>
              <a:xfrm>
                <a:off x="408178" y="1060382"/>
                <a:ext cx="11509002" cy="1132378"/>
              </a:xfrm>
              <a:prstGeom prst="rect">
                <a:avLst/>
              </a:prstGeom>
              <a:blipFill>
                <a:blip r:embed="rId2"/>
                <a:stretch>
                  <a:fillRect l="-953" t="-10215" b="-5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2187E3CB-072E-C9A3-1E93-0B43B21FA051}"/>
                  </a:ext>
                </a:extLst>
              </p:cNvPr>
              <p:cNvSpPr txBox="1"/>
              <p:nvPr/>
            </p:nvSpPr>
            <p:spPr>
              <a:xfrm>
                <a:off x="1082665" y="3031684"/>
                <a:ext cx="4036523" cy="40498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𝑆</m:t>
                      </m:r>
                      <m:d>
                        <m:dPr>
                          <m:ctrlPr>
                            <a:rPr lang="en-US" altLang="ja-JP" b="0" i="1" smtClean="0">
                              <a:latin typeface="Cambria Math" panose="02040503050406030204" pitchFamily="18" charset="0"/>
                            </a:rPr>
                          </m:ctrlPr>
                        </m:dPr>
                        <m:e>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𝒙</m:t>
                              </m:r>
                            </m:e>
                            <m:sup>
                              <m:r>
                                <a:rPr kumimoji="1" lang="en-US" altLang="ja-JP" i="1">
                                  <a:latin typeface="Cambria Math" panose="02040503050406030204" pitchFamily="18" charset="0"/>
                                </a:rPr>
                                <m:t>𝑖</m:t>
                              </m:r>
                            </m:sup>
                          </m:sSup>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𝑤</m:t>
                              </m:r>
                            </m:e>
                            <m:sup>
                              <m:r>
                                <a:rPr lang="en-US" altLang="ja-JP" b="0" i="1" smtClean="0">
                                  <a:latin typeface="Cambria Math" panose="02040503050406030204" pitchFamily="18" charset="0"/>
                                </a:rPr>
                                <m:t>𝑖</m:t>
                              </m:r>
                            </m:sup>
                          </m:sSup>
                        </m:e>
                      </m:d>
                      <m:r>
                        <a:rPr lang="en-US" altLang="ja-JP" b="0" i="1" smtClean="0">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𝑤</m:t>
                          </m:r>
                        </m:e>
                        <m:sup>
                          <m:r>
                            <a:rPr lang="en-US" altLang="ja-JP" i="1">
                              <a:latin typeface="Cambria Math" panose="02040503050406030204" pitchFamily="18" charset="0"/>
                            </a:rPr>
                            <m:t>𝑖</m:t>
                          </m:r>
                        </m:sup>
                      </m:sSup>
                      <m:r>
                        <a:rPr lang="en-US" altLang="ja-JP" b="0" i="1" smtClean="0">
                          <a:latin typeface="Cambria Math" panose="02040503050406030204" pitchFamily="18" charset="0"/>
                        </a:rPr>
                        <m:t>𝑓</m:t>
                      </m:r>
                      <m:r>
                        <a:rPr lang="en-US" altLang="ja-JP" b="0" i="1" smtClean="0">
                          <a:latin typeface="Cambria Math" panose="02040503050406030204" pitchFamily="18" charset="0"/>
                        </a:rPr>
                        <m:t>′(</m:t>
                      </m:r>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𝒙</m:t>
                          </m:r>
                        </m:e>
                        <m:sup>
                          <m:r>
                            <a:rPr kumimoji="1" lang="en-US" altLang="ja-JP" i="1">
                              <a:latin typeface="Cambria Math" panose="02040503050406030204" pitchFamily="18" charset="0"/>
                            </a:rPr>
                            <m:t>𝑖</m:t>
                          </m:r>
                        </m:sup>
                      </m:sSup>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1−</m:t>
                          </m:r>
                          <m:sSup>
                            <m:sSupPr>
                              <m:ctrlPr>
                                <a:rPr lang="en-US" altLang="ja-JP" i="1">
                                  <a:latin typeface="Cambria Math" panose="02040503050406030204" pitchFamily="18" charset="0"/>
                                </a:rPr>
                              </m:ctrlPr>
                            </m:sSupPr>
                            <m:e>
                              <m:r>
                                <a:rPr lang="en-US" altLang="ja-JP" i="1">
                                  <a:latin typeface="Cambria Math" panose="02040503050406030204" pitchFamily="18" charset="0"/>
                                </a:rPr>
                                <m:t>𝑤</m:t>
                              </m:r>
                            </m:e>
                            <m:sup>
                              <m:r>
                                <a:rPr lang="en-US" altLang="ja-JP" i="1">
                                  <a:latin typeface="Cambria Math" panose="02040503050406030204" pitchFamily="18" charset="0"/>
                                </a:rPr>
                                <m:t>𝑖</m:t>
                              </m:r>
                            </m:sup>
                          </m:sSup>
                        </m:e>
                      </m:d>
                      <m:r>
                        <a:rPr lang="en-US" altLang="ja-JP" b="0" i="1" smtClean="0">
                          <a:latin typeface="Cambria Math" panose="02040503050406030204" pitchFamily="18" charset="0"/>
                        </a:rPr>
                        <m:t>𝑣</m:t>
                      </m:r>
                      <m:r>
                        <a:rPr lang="en-US" altLang="ja-JP" b="0" i="1" smtClean="0">
                          <a:latin typeface="Cambria Math" panose="02040503050406030204" pitchFamily="18" charset="0"/>
                        </a:rPr>
                        <m:t>′(</m:t>
                      </m:r>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𝒙</m:t>
                          </m:r>
                        </m:e>
                        <m:sup>
                          <m:r>
                            <a:rPr kumimoji="1" lang="en-US" altLang="ja-JP" i="1">
                              <a:latin typeface="Cambria Math" panose="02040503050406030204" pitchFamily="18" charset="0"/>
                            </a:rPr>
                            <m:t>𝑖</m:t>
                          </m:r>
                        </m:sup>
                      </m:sSup>
                      <m:r>
                        <a:rPr lang="en-US" altLang="ja-JP" b="0" i="1" smtClean="0">
                          <a:latin typeface="Cambria Math" panose="02040503050406030204" pitchFamily="18" charset="0"/>
                        </a:rPr>
                        <m:t>)</m:t>
                      </m:r>
                    </m:oMath>
                  </m:oMathPara>
                </a14:m>
                <a:endParaRPr kumimoji="1" lang="ja-JP" altLang="en-US" dirty="0"/>
              </a:p>
            </p:txBody>
          </p:sp>
        </mc:Choice>
        <mc:Fallback xmlns="">
          <p:sp>
            <p:nvSpPr>
              <p:cNvPr id="4" name="テキスト ボックス 3">
                <a:extLst>
                  <a:ext uri="{FF2B5EF4-FFF2-40B4-BE49-F238E27FC236}">
                    <a16:creationId xmlns:a16="http://schemas.microsoft.com/office/drawing/2014/main" id="{2187E3CB-072E-C9A3-1E93-0B43B21FA051}"/>
                  </a:ext>
                </a:extLst>
              </p:cNvPr>
              <p:cNvSpPr txBox="1">
                <a:spLocks noRot="1" noChangeAspect="1" noMove="1" noResize="1" noEditPoints="1" noAdjustHandles="1" noChangeArrowheads="1" noChangeShapeType="1" noTextEdit="1"/>
              </p:cNvSpPr>
              <p:nvPr/>
            </p:nvSpPr>
            <p:spPr>
              <a:xfrm>
                <a:off x="1082665" y="3031684"/>
                <a:ext cx="4036523" cy="404983"/>
              </a:xfrm>
              <a:prstGeom prst="rect">
                <a:avLst/>
              </a:prstGeom>
              <a:blipFill>
                <a:blip r:embed="rId3"/>
                <a:stretch>
                  <a:fillRect b="-104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D0CA2452-DBFA-2054-287A-DA1E1139F836}"/>
                  </a:ext>
                </a:extLst>
              </p:cNvPr>
              <p:cNvSpPr txBox="1"/>
              <p:nvPr/>
            </p:nvSpPr>
            <p:spPr>
              <a:xfrm>
                <a:off x="4264570" y="2408558"/>
                <a:ext cx="1065420" cy="314702"/>
              </a:xfrm>
              <a:prstGeom prst="rect">
                <a:avLst/>
              </a:prstGeom>
              <a:noFill/>
            </p:spPr>
            <p:txBody>
              <a:bodyPr wrap="none" rtlCol="0">
                <a:spAutoFit/>
              </a:bodyPr>
              <a:lstStyle/>
              <a:p>
                <a14:m>
                  <m:oMath xmlns:m="http://schemas.openxmlformats.org/officeDocument/2006/math">
                    <m:sSup>
                      <m:sSupPr>
                        <m:ctrlPr>
                          <a:rPr kumimoji="1" lang="en-US" altLang="ja-JP" sz="1400" i="1" smtClean="0">
                            <a:latin typeface="Cambria Math" panose="02040503050406030204" pitchFamily="18" charset="0"/>
                          </a:rPr>
                        </m:ctrlPr>
                      </m:sSupPr>
                      <m:e>
                        <m:r>
                          <a:rPr kumimoji="1" lang="en-US" altLang="ja-JP" sz="1400" b="1" i="1">
                            <a:latin typeface="Cambria Math" panose="02040503050406030204" pitchFamily="18" charset="0"/>
                          </a:rPr>
                          <m:t>𝒙</m:t>
                        </m:r>
                      </m:e>
                      <m:sup>
                        <m:r>
                          <a:rPr kumimoji="1" lang="en-US" altLang="ja-JP" sz="1400" b="0" i="1" smtClean="0">
                            <a:latin typeface="Cambria Math" panose="02040503050406030204" pitchFamily="18" charset="0"/>
                          </a:rPr>
                          <m:t>𝑖</m:t>
                        </m:r>
                      </m:sup>
                    </m:sSup>
                  </m:oMath>
                </a14:m>
                <a:r>
                  <a:rPr kumimoji="1" lang="ja-JP" altLang="en-US" sz="1400" dirty="0"/>
                  <a:t>：探索点</a:t>
                </a:r>
              </a:p>
            </p:txBody>
          </p:sp>
        </mc:Choice>
        <mc:Fallback xmlns="">
          <p:sp>
            <p:nvSpPr>
              <p:cNvPr id="30" name="テキスト ボックス 29">
                <a:extLst>
                  <a:ext uri="{FF2B5EF4-FFF2-40B4-BE49-F238E27FC236}">
                    <a16:creationId xmlns:a16="http://schemas.microsoft.com/office/drawing/2014/main" id="{D0CA2452-DBFA-2054-287A-DA1E1139F836}"/>
                  </a:ext>
                </a:extLst>
              </p:cNvPr>
              <p:cNvSpPr txBox="1">
                <a:spLocks noRot="1" noChangeAspect="1" noMove="1" noResize="1" noEditPoints="1" noAdjustHandles="1" noChangeArrowheads="1" noChangeShapeType="1" noTextEdit="1"/>
              </p:cNvSpPr>
              <p:nvPr/>
            </p:nvSpPr>
            <p:spPr>
              <a:xfrm>
                <a:off x="4264570" y="2408558"/>
                <a:ext cx="1065420" cy="314702"/>
              </a:xfrm>
              <a:prstGeom prst="rect">
                <a:avLst/>
              </a:prstGeom>
              <a:blipFill>
                <a:blip r:embed="rId4"/>
                <a:stretch>
                  <a:fillRect t="-1923" r="-575" b="-1923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8C02EA59-D844-2A2A-C19E-59C2FE39E94C}"/>
                  </a:ext>
                </a:extLst>
              </p:cNvPr>
              <p:cNvSpPr txBox="1"/>
              <p:nvPr/>
            </p:nvSpPr>
            <p:spPr>
              <a:xfrm>
                <a:off x="1204377" y="3659208"/>
                <a:ext cx="3848657" cy="814390"/>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b="0" i="1" smtClean="0">
                          <a:latin typeface="Cambria Math" panose="02040503050406030204" pitchFamily="18" charset="0"/>
                        </a:rPr>
                        <m:t>𝑓</m:t>
                      </m:r>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𝒙</m:t>
                              </m:r>
                            </m:e>
                            <m:sup>
                              <m:r>
                                <a:rPr kumimoji="1" lang="en-US" altLang="ja-JP" i="1">
                                  <a:latin typeface="Cambria Math" panose="02040503050406030204" pitchFamily="18" charset="0"/>
                                </a:rPr>
                                <m:t>𝑖</m:t>
                              </m:r>
                            </m:sup>
                          </m:s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𝑘</m:t>
                              </m:r>
                            </m:e>
                          </m:d>
                        </m:e>
                      </m:d>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i="1">
                              <a:latin typeface="Cambria Math" panose="02040503050406030204" pitchFamily="18" charset="0"/>
                            </a:rPr>
                            <m:t>𝑓</m:t>
                          </m:r>
                          <m:d>
                            <m:dPr>
                              <m:ctrlPr>
                                <a:rPr lang="en-US" altLang="ja-JP" i="1">
                                  <a:latin typeface="Cambria Math" panose="02040503050406030204" pitchFamily="18" charset="0"/>
                                </a:rPr>
                              </m:ctrlPr>
                            </m:dPr>
                            <m:e>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𝒙</m:t>
                                  </m:r>
                                </m:e>
                                <m:sup>
                                  <m:r>
                                    <a:rPr kumimoji="1" lang="en-US" altLang="ja-JP" i="1">
                                      <a:latin typeface="Cambria Math" panose="02040503050406030204" pitchFamily="18" charset="0"/>
                                    </a:rPr>
                                    <m:t>𝑖</m:t>
                                  </m:r>
                                </m:sup>
                              </m:sSup>
                              <m:d>
                                <m:dPr>
                                  <m:ctrlPr>
                                    <a:rPr kumimoji="1" lang="en-US" altLang="ja-JP" i="1">
                                      <a:latin typeface="Cambria Math" panose="02040503050406030204" pitchFamily="18" charset="0"/>
                                    </a:rPr>
                                  </m:ctrlPr>
                                </m:dPr>
                                <m:e>
                                  <m:r>
                                    <a:rPr kumimoji="1" lang="en-US" altLang="ja-JP" i="1">
                                      <a:latin typeface="Cambria Math" panose="02040503050406030204" pitchFamily="18" charset="0"/>
                                    </a:rPr>
                                    <m:t>𝑘</m:t>
                                  </m:r>
                                </m:e>
                              </m:d>
                            </m:e>
                          </m:d>
                          <m:r>
                            <a:rPr kumimoji="1"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𝑓</m:t>
                              </m:r>
                            </m:e>
                            <m:sub>
                              <m:r>
                                <m:rPr>
                                  <m:sty m:val="p"/>
                                </m:rPr>
                                <a:rPr lang="en-US" altLang="ja-JP">
                                  <a:latin typeface="Cambria Math" panose="02040503050406030204" pitchFamily="18" charset="0"/>
                                </a:rPr>
                                <m:t>min</m:t>
                              </m:r>
                            </m:sub>
                          </m:sSub>
                          <m:d>
                            <m:dPr>
                              <m:ctrlPr>
                                <a:rPr lang="en-US" altLang="ja-JP" i="1">
                                  <a:latin typeface="Cambria Math" panose="02040503050406030204" pitchFamily="18" charset="0"/>
                                </a:rPr>
                              </m:ctrlPr>
                            </m:dPr>
                            <m:e>
                              <m:r>
                                <a:rPr kumimoji="1" lang="en-US" altLang="ja-JP" i="1">
                                  <a:latin typeface="Cambria Math" panose="02040503050406030204" pitchFamily="18" charset="0"/>
                                </a:rPr>
                                <m:t>𝑘</m:t>
                              </m:r>
                            </m:e>
                          </m:d>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𝑓</m:t>
                              </m:r>
                            </m:e>
                            <m:sub>
                              <m:r>
                                <m:rPr>
                                  <m:sty m:val="p"/>
                                </m:rPr>
                                <a:rPr lang="en-US" altLang="ja-JP" i="0">
                                  <a:latin typeface="Cambria Math" panose="02040503050406030204" pitchFamily="18" charset="0"/>
                                </a:rPr>
                                <m:t>m</m:t>
                              </m:r>
                              <m:r>
                                <m:rPr>
                                  <m:sty m:val="p"/>
                                </m:rPr>
                                <a:rPr lang="en-US" altLang="ja-JP" b="0" i="0" smtClean="0">
                                  <a:latin typeface="Cambria Math" panose="02040503050406030204" pitchFamily="18" charset="0"/>
                                </a:rPr>
                                <m:t>ax</m:t>
                              </m:r>
                            </m:sub>
                          </m:sSub>
                          <m:d>
                            <m:dPr>
                              <m:ctrlPr>
                                <a:rPr lang="en-US" altLang="ja-JP" i="1">
                                  <a:latin typeface="Cambria Math" panose="02040503050406030204" pitchFamily="18" charset="0"/>
                                </a:rPr>
                              </m:ctrlPr>
                            </m:dPr>
                            <m:e>
                              <m:r>
                                <a:rPr kumimoji="1" lang="en-US" altLang="ja-JP" i="1">
                                  <a:latin typeface="Cambria Math" panose="02040503050406030204" pitchFamily="18" charset="0"/>
                                </a:rPr>
                                <m:t>𝑘</m:t>
                              </m:r>
                            </m:e>
                          </m:d>
                          <m:r>
                            <a:rPr kumimoji="1"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i="1">
                                  <a:latin typeface="Cambria Math" panose="02040503050406030204" pitchFamily="18" charset="0"/>
                                </a:rPr>
                                <m:t>𝑓</m:t>
                              </m:r>
                            </m:e>
                            <m:sub>
                              <m:r>
                                <m:rPr>
                                  <m:sty m:val="p"/>
                                </m:rPr>
                                <a:rPr lang="en-US" altLang="ja-JP" b="0" i="0" smtClean="0">
                                  <a:latin typeface="Cambria Math" panose="02040503050406030204" pitchFamily="18" charset="0"/>
                                </a:rPr>
                                <m:t>min</m:t>
                              </m:r>
                            </m:sub>
                          </m:sSub>
                          <m:d>
                            <m:dPr>
                              <m:ctrlPr>
                                <a:rPr lang="en-US" altLang="ja-JP" i="1">
                                  <a:latin typeface="Cambria Math" panose="02040503050406030204" pitchFamily="18" charset="0"/>
                                </a:rPr>
                              </m:ctrlPr>
                            </m:dPr>
                            <m:e>
                              <m:r>
                                <a:rPr kumimoji="1" lang="en-US" altLang="ja-JP" i="1" smtClean="0">
                                  <a:latin typeface="Cambria Math" panose="02040503050406030204" pitchFamily="18" charset="0"/>
                                </a:rPr>
                                <m:t>𝑘</m:t>
                              </m:r>
                            </m:e>
                          </m:d>
                        </m:den>
                      </m:f>
                    </m:oMath>
                  </m:oMathPara>
                </a14:m>
                <a:endParaRPr kumimoji="1" lang="ja-JP" altLang="en-US" dirty="0"/>
              </a:p>
            </p:txBody>
          </p:sp>
        </mc:Choice>
        <mc:Fallback xmlns="">
          <p:sp>
            <p:nvSpPr>
              <p:cNvPr id="33" name="テキスト ボックス 32">
                <a:extLst>
                  <a:ext uri="{FF2B5EF4-FFF2-40B4-BE49-F238E27FC236}">
                    <a16:creationId xmlns:a16="http://schemas.microsoft.com/office/drawing/2014/main" id="{8C02EA59-D844-2A2A-C19E-59C2FE39E94C}"/>
                  </a:ext>
                </a:extLst>
              </p:cNvPr>
              <p:cNvSpPr txBox="1">
                <a:spLocks noRot="1" noChangeAspect="1" noMove="1" noResize="1" noEditPoints="1" noAdjustHandles="1" noChangeArrowheads="1" noChangeShapeType="1" noTextEdit="1"/>
              </p:cNvSpPr>
              <p:nvPr/>
            </p:nvSpPr>
            <p:spPr>
              <a:xfrm>
                <a:off x="1204377" y="3659208"/>
                <a:ext cx="3848657" cy="814390"/>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6BFE574E-2A82-2809-E2BE-7986CDB4A193}"/>
                  </a:ext>
                </a:extLst>
              </p:cNvPr>
              <p:cNvSpPr txBox="1"/>
              <p:nvPr/>
            </p:nvSpPr>
            <p:spPr>
              <a:xfrm>
                <a:off x="1204376" y="4467386"/>
                <a:ext cx="4597287" cy="843949"/>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b="0" i="1" smtClean="0">
                          <a:latin typeface="Cambria Math" panose="02040503050406030204" pitchFamily="18" charset="0"/>
                        </a:rPr>
                        <m:t>𝑣</m:t>
                      </m:r>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𝒙</m:t>
                              </m:r>
                            </m:e>
                            <m:sup>
                              <m:r>
                                <a:rPr kumimoji="1" lang="en-US" altLang="ja-JP" i="1">
                                  <a:latin typeface="Cambria Math" panose="02040503050406030204" pitchFamily="18" charset="0"/>
                                </a:rPr>
                                <m:t>𝑖</m:t>
                              </m:r>
                            </m:sup>
                          </m:s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𝑘</m:t>
                              </m:r>
                            </m:e>
                          </m:d>
                        </m:e>
                      </m:d>
                      <m:r>
                        <a:rPr lang="en-US" altLang="ja-JP" b="0" i="1" smtClean="0">
                          <a:latin typeface="Cambria Math" panose="02040503050406030204" pitchFamily="18" charset="0"/>
                        </a:rPr>
                        <m:t>=</m:t>
                      </m:r>
                      <m:nary>
                        <m:naryPr>
                          <m:chr m:val="∑"/>
                          <m:limLoc m:val="subSup"/>
                          <m:ctrlPr>
                            <a:rPr lang="en-US" altLang="ja-JP" b="0" i="1" smtClean="0">
                              <a:latin typeface="Cambria Math" panose="02040503050406030204" pitchFamily="18" charset="0"/>
                            </a:rPr>
                          </m:ctrlPr>
                        </m:naryPr>
                        <m:sub>
                          <m:r>
                            <m:rPr>
                              <m:brk m:alnAt="25"/>
                            </m:rPr>
                            <a:rPr lang="en-US" altLang="ja-JP" b="0" i="1" smtClean="0">
                              <a:latin typeface="Cambria Math" panose="02040503050406030204" pitchFamily="18" charset="0"/>
                            </a:rPr>
                            <m:t>𝑗</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𝐾</m:t>
                          </m:r>
                        </m:sup>
                        <m:e>
                          <m:f>
                            <m:fPr>
                              <m:ctrlPr>
                                <a:rPr lang="en-US" altLang="ja-JP" i="1">
                                  <a:latin typeface="Cambria Math" panose="02040503050406030204" pitchFamily="18" charset="0"/>
                                </a:rPr>
                              </m:ctrlPr>
                            </m:fPr>
                            <m:num>
                              <m:sSub>
                                <m:sSubPr>
                                  <m:ctrlPr>
                                    <a:rPr lang="en-US" altLang="ja-JP" b="0" i="1" smtClean="0">
                                      <a:latin typeface="Cambria Math" panose="02040503050406030204" pitchFamily="18" charset="0"/>
                                    </a:rPr>
                                  </m:ctrlPr>
                                </m:sSubPr>
                                <m:e>
                                  <m:r>
                                    <a:rPr lang="en-US" altLang="ja-JP" i="1">
                                      <a:latin typeface="Cambria Math" panose="02040503050406030204" pitchFamily="18" charset="0"/>
                                    </a:rPr>
                                    <m:t>𝑣</m:t>
                                  </m:r>
                                </m:e>
                                <m:sub>
                                  <m:r>
                                    <a:rPr lang="en-US" altLang="ja-JP" b="0" i="1" smtClean="0">
                                      <a:latin typeface="Cambria Math" panose="02040503050406030204" pitchFamily="18" charset="0"/>
                                    </a:rPr>
                                    <m:t>𝑗</m:t>
                                  </m:r>
                                </m:sub>
                              </m:sSub>
                              <m:d>
                                <m:dPr>
                                  <m:ctrlPr>
                                    <a:rPr lang="en-US" altLang="ja-JP" i="1">
                                      <a:latin typeface="Cambria Math" panose="02040503050406030204" pitchFamily="18" charset="0"/>
                                    </a:rPr>
                                  </m:ctrlPr>
                                </m:dPr>
                                <m:e>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𝒙</m:t>
                                      </m:r>
                                    </m:e>
                                    <m:sup>
                                      <m:r>
                                        <a:rPr kumimoji="1" lang="en-US" altLang="ja-JP" i="1">
                                          <a:latin typeface="Cambria Math" panose="02040503050406030204" pitchFamily="18" charset="0"/>
                                        </a:rPr>
                                        <m:t>𝑖</m:t>
                                      </m:r>
                                    </m:sup>
                                  </m:sSup>
                                  <m:d>
                                    <m:dPr>
                                      <m:ctrlPr>
                                        <a:rPr kumimoji="1" lang="en-US" altLang="ja-JP" i="1">
                                          <a:latin typeface="Cambria Math" panose="02040503050406030204" pitchFamily="18" charset="0"/>
                                        </a:rPr>
                                      </m:ctrlPr>
                                    </m:dPr>
                                    <m:e>
                                      <m:r>
                                        <a:rPr kumimoji="1" lang="en-US" altLang="ja-JP" i="1">
                                          <a:latin typeface="Cambria Math" panose="02040503050406030204" pitchFamily="18" charset="0"/>
                                        </a:rPr>
                                        <m:t>𝑘</m:t>
                                      </m:r>
                                    </m:e>
                                  </m:d>
                                </m:e>
                              </m:d>
                              <m:r>
                                <a:rPr kumimoji="1"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b="0" i="1" smtClean="0">
                                      <a:latin typeface="Cambria Math" panose="02040503050406030204" pitchFamily="18" charset="0"/>
                                    </a:rPr>
                                    <m:t>𝑗</m:t>
                                  </m:r>
                                  <m:r>
                                    <a:rPr lang="en-US" altLang="ja-JP" b="0" i="1" smtClean="0">
                                      <a:latin typeface="Cambria Math" panose="02040503050406030204" pitchFamily="18" charset="0"/>
                                    </a:rPr>
                                    <m:t>,  </m:t>
                                  </m:r>
                                  <m:r>
                                    <m:rPr>
                                      <m:sty m:val="p"/>
                                    </m:rPr>
                                    <a:rPr lang="en-US" altLang="ja-JP">
                                      <a:latin typeface="Cambria Math" panose="02040503050406030204" pitchFamily="18" charset="0"/>
                                    </a:rPr>
                                    <m:t>min</m:t>
                                  </m:r>
                                </m:sub>
                              </m:sSub>
                              <m:d>
                                <m:dPr>
                                  <m:ctrlPr>
                                    <a:rPr lang="en-US" altLang="ja-JP" i="1">
                                      <a:latin typeface="Cambria Math" panose="02040503050406030204" pitchFamily="18" charset="0"/>
                                    </a:rPr>
                                  </m:ctrlPr>
                                </m:dPr>
                                <m:e>
                                  <m:r>
                                    <a:rPr kumimoji="1" lang="en-US" altLang="ja-JP" i="1">
                                      <a:latin typeface="Cambria Math" panose="02040503050406030204" pitchFamily="18" charset="0"/>
                                    </a:rPr>
                                    <m:t>𝑘</m:t>
                                  </m:r>
                                </m:e>
                              </m:d>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𝑗</m:t>
                                  </m:r>
                                  <m:r>
                                    <a:rPr lang="en-US" altLang="ja-JP" i="1">
                                      <a:latin typeface="Cambria Math" panose="02040503050406030204" pitchFamily="18" charset="0"/>
                                    </a:rPr>
                                    <m:t>,</m:t>
                                  </m:r>
                                  <m:r>
                                    <a:rPr lang="en-US" altLang="ja-JP" b="0" i="0" smtClean="0">
                                      <a:latin typeface="Cambria Math" panose="02040503050406030204" pitchFamily="18" charset="0"/>
                                    </a:rPr>
                                    <m:t>  </m:t>
                                  </m:r>
                                  <m:r>
                                    <m:rPr>
                                      <m:sty m:val="p"/>
                                    </m:rPr>
                                    <a:rPr lang="en-US" altLang="ja-JP">
                                      <a:latin typeface="Cambria Math" panose="02040503050406030204" pitchFamily="18" charset="0"/>
                                    </a:rPr>
                                    <m:t>max</m:t>
                                  </m:r>
                                </m:sub>
                              </m:sSub>
                              <m:d>
                                <m:dPr>
                                  <m:ctrlPr>
                                    <a:rPr lang="en-US" altLang="ja-JP" i="1">
                                      <a:latin typeface="Cambria Math" panose="02040503050406030204" pitchFamily="18" charset="0"/>
                                    </a:rPr>
                                  </m:ctrlPr>
                                </m:dPr>
                                <m:e>
                                  <m:r>
                                    <a:rPr kumimoji="1" lang="en-US" altLang="ja-JP" i="1">
                                      <a:latin typeface="Cambria Math" panose="02040503050406030204" pitchFamily="18" charset="0"/>
                                    </a:rPr>
                                    <m:t>𝑘</m:t>
                                  </m:r>
                                </m:e>
                              </m:d>
                              <m:r>
                                <a:rPr kumimoji="1"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𝑗</m:t>
                                  </m:r>
                                  <m:r>
                                    <a:rPr lang="en-US" altLang="ja-JP" i="1">
                                      <a:latin typeface="Cambria Math" panose="02040503050406030204" pitchFamily="18" charset="0"/>
                                    </a:rPr>
                                    <m:t>,</m:t>
                                  </m:r>
                                  <m:r>
                                    <m:rPr>
                                      <m:sty m:val="p"/>
                                    </m:rPr>
                                    <a:rPr lang="en-US" altLang="ja-JP">
                                      <a:latin typeface="Cambria Math" panose="02040503050406030204" pitchFamily="18" charset="0"/>
                                    </a:rPr>
                                    <m:t>min</m:t>
                                  </m:r>
                                </m:sub>
                              </m:sSub>
                              <m:d>
                                <m:dPr>
                                  <m:ctrlPr>
                                    <a:rPr lang="en-US" altLang="ja-JP" i="1">
                                      <a:latin typeface="Cambria Math" panose="02040503050406030204" pitchFamily="18" charset="0"/>
                                    </a:rPr>
                                  </m:ctrlPr>
                                </m:dPr>
                                <m:e>
                                  <m:r>
                                    <a:rPr kumimoji="1" lang="en-US" altLang="ja-JP" i="1">
                                      <a:latin typeface="Cambria Math" panose="02040503050406030204" pitchFamily="18" charset="0"/>
                                    </a:rPr>
                                    <m:t>𝑘</m:t>
                                  </m:r>
                                </m:e>
                              </m:d>
                            </m:den>
                          </m:f>
                        </m:e>
                      </m:nary>
                    </m:oMath>
                  </m:oMathPara>
                </a14:m>
                <a:endParaRPr kumimoji="1" lang="ja-JP" altLang="en-US" dirty="0"/>
              </a:p>
            </p:txBody>
          </p:sp>
        </mc:Choice>
        <mc:Fallback xmlns="">
          <p:sp>
            <p:nvSpPr>
              <p:cNvPr id="35" name="テキスト ボックス 34">
                <a:extLst>
                  <a:ext uri="{FF2B5EF4-FFF2-40B4-BE49-F238E27FC236}">
                    <a16:creationId xmlns:a16="http://schemas.microsoft.com/office/drawing/2014/main" id="{6BFE574E-2A82-2809-E2BE-7986CDB4A193}"/>
                  </a:ext>
                </a:extLst>
              </p:cNvPr>
              <p:cNvSpPr txBox="1">
                <a:spLocks noRot="1" noChangeAspect="1" noMove="1" noResize="1" noEditPoints="1" noAdjustHandles="1" noChangeArrowheads="1" noChangeShapeType="1" noTextEdit="1"/>
              </p:cNvSpPr>
              <p:nvPr/>
            </p:nvSpPr>
            <p:spPr>
              <a:xfrm>
                <a:off x="1204376" y="4467386"/>
                <a:ext cx="4597287" cy="843949"/>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79AE1FB0-7555-EB5C-50D3-7BA7AAF1376E}"/>
                  </a:ext>
                </a:extLst>
              </p:cNvPr>
              <p:cNvSpPr txBox="1"/>
              <p:nvPr/>
            </p:nvSpPr>
            <p:spPr>
              <a:xfrm>
                <a:off x="433904" y="5438205"/>
                <a:ext cx="5040520" cy="338554"/>
              </a:xfrm>
              <a:prstGeom prst="rect">
                <a:avLst/>
              </a:prstGeom>
              <a:noFill/>
            </p:spPr>
            <p:txBody>
              <a:bodyPr wrap="square" rtlCol="0">
                <a:spAutoFit/>
              </a:bodyPr>
              <a:lstStyle/>
              <a:p>
                <a14:m>
                  <m:oMath xmlns:m="http://schemas.openxmlformats.org/officeDocument/2006/math">
                    <m:sSub>
                      <m:sSubPr>
                        <m:ctrlPr>
                          <a:rPr lang="en-US" altLang="ja-JP" sz="1600" i="1" smtClean="0">
                            <a:latin typeface="Cambria Math" panose="02040503050406030204" pitchFamily="18" charset="0"/>
                          </a:rPr>
                        </m:ctrlPr>
                      </m:sSubPr>
                      <m:e>
                        <m:r>
                          <a:rPr lang="en-US" altLang="ja-JP" sz="1600" i="1" smtClean="0">
                            <a:latin typeface="Cambria Math" panose="02040503050406030204" pitchFamily="18" charset="0"/>
                            <a:ea typeface="Cambria Math" panose="02040503050406030204" pitchFamily="18" charset="0"/>
                          </a:rPr>
                          <m:t>∙</m:t>
                        </m:r>
                      </m:e>
                      <m:sub>
                        <m:r>
                          <m:rPr>
                            <m:sty m:val="p"/>
                          </m:rPr>
                          <a:rPr lang="en-US" altLang="ja-JP" sz="1600">
                            <a:latin typeface="Cambria Math" panose="02040503050406030204" pitchFamily="18" charset="0"/>
                          </a:rPr>
                          <m:t>max</m:t>
                        </m:r>
                      </m:sub>
                    </m:sSub>
                    <m:r>
                      <a:rPr lang="en-US" altLang="ja-JP" sz="1600" b="0" i="1" smtClean="0">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m:t>
                        </m:r>
                      </m:e>
                      <m:sub>
                        <m:r>
                          <m:rPr>
                            <m:sty m:val="p"/>
                          </m:rPr>
                          <a:rPr lang="en-US" altLang="ja-JP" sz="1600">
                            <a:latin typeface="Cambria Math" panose="02040503050406030204" pitchFamily="18" charset="0"/>
                          </a:rPr>
                          <m:t>m</m:t>
                        </m:r>
                        <m:r>
                          <m:rPr>
                            <m:sty m:val="p"/>
                          </m:rPr>
                          <a:rPr lang="en-US" altLang="ja-JP" sz="1600" b="0" i="0" smtClean="0">
                            <a:latin typeface="Cambria Math" panose="02040503050406030204" pitchFamily="18" charset="0"/>
                          </a:rPr>
                          <m:t>in</m:t>
                        </m:r>
                      </m:sub>
                    </m:sSub>
                  </m:oMath>
                </a14:m>
                <a:r>
                  <a:rPr kumimoji="1" lang="ja-JP" altLang="en-US" sz="1600" dirty="0"/>
                  <a:t>は、探索点群内での最大値、最小値</a:t>
                </a:r>
              </a:p>
            </p:txBody>
          </p:sp>
        </mc:Choice>
        <mc:Fallback xmlns="">
          <p:sp>
            <p:nvSpPr>
              <p:cNvPr id="37" name="テキスト ボックス 36">
                <a:extLst>
                  <a:ext uri="{FF2B5EF4-FFF2-40B4-BE49-F238E27FC236}">
                    <a16:creationId xmlns:a16="http://schemas.microsoft.com/office/drawing/2014/main" id="{79AE1FB0-7555-EB5C-50D3-7BA7AAF1376E}"/>
                  </a:ext>
                </a:extLst>
              </p:cNvPr>
              <p:cNvSpPr txBox="1">
                <a:spLocks noRot="1" noChangeAspect="1" noMove="1" noResize="1" noEditPoints="1" noAdjustHandles="1" noChangeArrowheads="1" noChangeShapeType="1" noTextEdit="1"/>
              </p:cNvSpPr>
              <p:nvPr/>
            </p:nvSpPr>
            <p:spPr>
              <a:xfrm>
                <a:off x="433904" y="5438205"/>
                <a:ext cx="5040520" cy="338554"/>
              </a:xfrm>
              <a:prstGeom prst="rect">
                <a:avLst/>
              </a:prstGeom>
              <a:blipFill>
                <a:blip r:embed="rId7"/>
                <a:stretch>
                  <a:fillRect t="-5357" b="-21429"/>
                </a:stretch>
              </a:blipFill>
            </p:spPr>
            <p:txBody>
              <a:bodyPr/>
              <a:lstStyle/>
              <a:p>
                <a:r>
                  <a:rPr lang="ja-JP" altLang="en-US">
                    <a:noFill/>
                  </a:rPr>
                  <a:t> </a:t>
                </a:r>
              </a:p>
            </p:txBody>
          </p:sp>
        </mc:Fallback>
      </mc:AlternateContent>
      <p:cxnSp>
        <p:nvCxnSpPr>
          <p:cNvPr id="42" name="直線コネクタ 41">
            <a:extLst>
              <a:ext uri="{FF2B5EF4-FFF2-40B4-BE49-F238E27FC236}">
                <a16:creationId xmlns:a16="http://schemas.microsoft.com/office/drawing/2014/main" id="{299A5766-B549-720E-983D-E62D72ED3546}"/>
              </a:ext>
            </a:extLst>
          </p:cNvPr>
          <p:cNvCxnSpPr>
            <a:cxnSpLocks/>
          </p:cNvCxnSpPr>
          <p:nvPr/>
        </p:nvCxnSpPr>
        <p:spPr>
          <a:xfrm>
            <a:off x="478847" y="2765570"/>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6DCB1B4C-393A-7B81-E7E7-7B28436E1082}"/>
              </a:ext>
            </a:extLst>
          </p:cNvPr>
          <p:cNvSpPr txBox="1"/>
          <p:nvPr/>
        </p:nvSpPr>
        <p:spPr>
          <a:xfrm>
            <a:off x="1254627" y="2376552"/>
            <a:ext cx="3246045" cy="369332"/>
          </a:xfrm>
          <a:prstGeom prst="rect">
            <a:avLst/>
          </a:prstGeom>
          <a:noFill/>
        </p:spPr>
        <p:txBody>
          <a:bodyPr wrap="square" rtlCol="0">
            <a:spAutoFit/>
          </a:bodyPr>
          <a:lstStyle/>
          <a:p>
            <a:pPr algn="ctr"/>
            <a:r>
              <a:rPr lang="en-US" altLang="ja-JP" dirty="0"/>
              <a:t>min-max</a:t>
            </a:r>
            <a:r>
              <a:rPr lang="ja-JP" altLang="en-US" dirty="0"/>
              <a:t>による正規化</a:t>
            </a:r>
          </a:p>
        </p:txBody>
      </p:sp>
      <p:cxnSp>
        <p:nvCxnSpPr>
          <p:cNvPr id="6" name="直線コネクタ 5">
            <a:extLst>
              <a:ext uri="{FF2B5EF4-FFF2-40B4-BE49-F238E27FC236}">
                <a16:creationId xmlns:a16="http://schemas.microsoft.com/office/drawing/2014/main" id="{91697023-881E-08CA-AC57-0211EC4A185E}"/>
              </a:ext>
            </a:extLst>
          </p:cNvPr>
          <p:cNvCxnSpPr>
            <a:cxnSpLocks/>
          </p:cNvCxnSpPr>
          <p:nvPr/>
        </p:nvCxnSpPr>
        <p:spPr>
          <a:xfrm>
            <a:off x="5908080" y="2765570"/>
            <a:ext cx="573496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57CD73F7-2DA6-CADD-BDEA-BF2C966A98BE}"/>
              </a:ext>
            </a:extLst>
          </p:cNvPr>
          <p:cNvSpPr txBox="1"/>
          <p:nvPr/>
        </p:nvSpPr>
        <p:spPr>
          <a:xfrm>
            <a:off x="7152538" y="2376552"/>
            <a:ext cx="3246045" cy="369332"/>
          </a:xfrm>
          <a:prstGeom prst="rect">
            <a:avLst/>
          </a:prstGeom>
          <a:noFill/>
        </p:spPr>
        <p:txBody>
          <a:bodyPr wrap="square" rtlCol="0">
            <a:spAutoFit/>
          </a:bodyPr>
          <a:lstStyle/>
          <a:p>
            <a:pPr algn="ctr"/>
            <a:r>
              <a:rPr lang="ja-JP" altLang="en-US" dirty="0"/>
              <a:t>正規化による個体群の変換</a:t>
            </a: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6F5CCC60-8176-BA0C-4822-C2A07EE308FD}"/>
                  </a:ext>
                </a:extLst>
              </p:cNvPr>
              <p:cNvSpPr txBox="1"/>
              <p:nvPr/>
            </p:nvSpPr>
            <p:spPr>
              <a:xfrm>
                <a:off x="5823410" y="2897286"/>
                <a:ext cx="2739631" cy="338554"/>
              </a:xfrm>
              <a:prstGeom prst="rect">
                <a:avLst/>
              </a:prstGeom>
              <a:noFill/>
            </p:spPr>
            <p:txBody>
              <a:bodyPr wrap="square" rtlCol="0">
                <a:spAutoFit/>
              </a:bodyPr>
              <a:lstStyle/>
              <a:p>
                <a:pPr algn="ctr"/>
                <a14:m>
                  <m:oMath xmlns:m="http://schemas.openxmlformats.org/officeDocument/2006/math">
                    <m:r>
                      <a:rPr lang="en-US" altLang="ja-JP" sz="1600" b="1" i="0" smtClean="0">
                        <a:latin typeface="Cambria Math" panose="02040503050406030204" pitchFamily="18" charset="0"/>
                      </a:rPr>
                      <m:t>(</m:t>
                    </m:r>
                    <m:r>
                      <a:rPr lang="en-US" altLang="ja-JP" sz="1600" b="0" i="1" smtClean="0">
                        <a:latin typeface="Cambria Math" panose="02040503050406030204" pitchFamily="18" charset="0"/>
                      </a:rPr>
                      <m:t>𝑓</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𝑣</m:t>
                    </m:r>
                    <m:r>
                      <a:rPr lang="en-US" altLang="ja-JP" sz="1600" b="0" i="1" smtClean="0">
                        <a:latin typeface="Cambria Math" panose="02040503050406030204" pitchFamily="18" charset="0"/>
                      </a:rPr>
                      <m:t>)</m:t>
                    </m:r>
                  </m:oMath>
                </a14:m>
                <a:r>
                  <a:rPr lang="ja-JP" altLang="en-US" sz="1600" dirty="0"/>
                  <a:t>空間における個体群</a:t>
                </a:r>
              </a:p>
            </p:txBody>
          </p:sp>
        </mc:Choice>
        <mc:Fallback xmlns="">
          <p:sp>
            <p:nvSpPr>
              <p:cNvPr id="11" name="テキスト ボックス 10">
                <a:extLst>
                  <a:ext uri="{FF2B5EF4-FFF2-40B4-BE49-F238E27FC236}">
                    <a16:creationId xmlns:a16="http://schemas.microsoft.com/office/drawing/2014/main" id="{6F5CCC60-8176-BA0C-4822-C2A07EE308FD}"/>
                  </a:ext>
                </a:extLst>
              </p:cNvPr>
              <p:cNvSpPr txBox="1">
                <a:spLocks noRot="1" noChangeAspect="1" noMove="1" noResize="1" noEditPoints="1" noAdjustHandles="1" noChangeArrowheads="1" noChangeShapeType="1" noTextEdit="1"/>
              </p:cNvSpPr>
              <p:nvPr/>
            </p:nvSpPr>
            <p:spPr>
              <a:xfrm>
                <a:off x="5823410" y="2897286"/>
                <a:ext cx="2739631" cy="338554"/>
              </a:xfrm>
              <a:prstGeom prst="rect">
                <a:avLst/>
              </a:prstGeom>
              <a:blipFill>
                <a:blip r:embed="rId8"/>
                <a:stretch>
                  <a:fillRect t="-5357" b="-2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5E856506-57E7-2697-8539-484BA034836D}"/>
                  </a:ext>
                </a:extLst>
              </p:cNvPr>
              <p:cNvSpPr txBox="1"/>
              <p:nvPr/>
            </p:nvSpPr>
            <p:spPr>
              <a:xfrm>
                <a:off x="9005014" y="2891605"/>
                <a:ext cx="2739631" cy="338554"/>
              </a:xfrm>
              <a:prstGeom prst="rect">
                <a:avLst/>
              </a:prstGeom>
              <a:noFill/>
            </p:spPr>
            <p:txBody>
              <a:bodyPr wrap="square" rtlCol="0">
                <a:spAutoFit/>
              </a:bodyPr>
              <a:lstStyle/>
              <a:p>
                <a:pPr algn="ctr"/>
                <a14:m>
                  <m:oMath xmlns:m="http://schemas.openxmlformats.org/officeDocument/2006/math">
                    <m:r>
                      <a:rPr lang="en-US" altLang="ja-JP" sz="1600" b="1" i="0" smtClean="0">
                        <a:latin typeface="Cambria Math" panose="02040503050406030204" pitchFamily="18" charset="0"/>
                      </a:rPr>
                      <m:t>(</m:t>
                    </m:r>
                    <m:r>
                      <a:rPr lang="en-US" altLang="ja-JP" sz="1600" b="0" i="1" smtClean="0">
                        <a:latin typeface="Cambria Math" panose="02040503050406030204" pitchFamily="18" charset="0"/>
                      </a:rPr>
                      <m:t>𝑓</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𝑣</m:t>
                    </m:r>
                    <m:r>
                      <a:rPr lang="en-US" altLang="ja-JP" sz="1600" b="0" i="1" smtClean="0">
                        <a:latin typeface="Cambria Math" panose="02040503050406030204" pitchFamily="18" charset="0"/>
                      </a:rPr>
                      <m:t>′)</m:t>
                    </m:r>
                  </m:oMath>
                </a14:m>
                <a:r>
                  <a:rPr lang="ja-JP" altLang="en-US" sz="1600" dirty="0"/>
                  <a:t>空間における個体群</a:t>
                </a:r>
              </a:p>
            </p:txBody>
          </p:sp>
        </mc:Choice>
        <mc:Fallback xmlns="">
          <p:sp>
            <p:nvSpPr>
              <p:cNvPr id="13" name="テキスト ボックス 12">
                <a:extLst>
                  <a:ext uri="{FF2B5EF4-FFF2-40B4-BE49-F238E27FC236}">
                    <a16:creationId xmlns:a16="http://schemas.microsoft.com/office/drawing/2014/main" id="{5E856506-57E7-2697-8539-484BA034836D}"/>
                  </a:ext>
                </a:extLst>
              </p:cNvPr>
              <p:cNvSpPr txBox="1">
                <a:spLocks noRot="1" noChangeAspect="1" noMove="1" noResize="1" noEditPoints="1" noAdjustHandles="1" noChangeArrowheads="1" noChangeShapeType="1" noTextEdit="1"/>
              </p:cNvSpPr>
              <p:nvPr/>
            </p:nvSpPr>
            <p:spPr>
              <a:xfrm>
                <a:off x="9005014" y="2891605"/>
                <a:ext cx="2739631" cy="338554"/>
              </a:xfrm>
              <a:prstGeom prst="rect">
                <a:avLst/>
              </a:prstGeom>
              <a:blipFill>
                <a:blip r:embed="rId9"/>
                <a:stretch>
                  <a:fillRect t="-5357" b="-21429"/>
                </a:stretch>
              </a:blipFill>
            </p:spPr>
            <p:txBody>
              <a:bodyPr/>
              <a:lstStyle/>
              <a:p>
                <a:r>
                  <a:rPr lang="ja-JP" altLang="en-US">
                    <a:noFill/>
                  </a:rPr>
                  <a:t> </a:t>
                </a:r>
              </a:p>
            </p:txBody>
          </p:sp>
        </mc:Fallback>
      </mc:AlternateContent>
      <p:sp>
        <p:nvSpPr>
          <p:cNvPr id="15" name="二等辺三角形 14">
            <a:extLst>
              <a:ext uri="{FF2B5EF4-FFF2-40B4-BE49-F238E27FC236}">
                <a16:creationId xmlns:a16="http://schemas.microsoft.com/office/drawing/2014/main" id="{65705889-BB4C-9D4F-B928-DA79ECA63AAE}"/>
              </a:ext>
            </a:extLst>
          </p:cNvPr>
          <p:cNvSpPr/>
          <p:nvPr/>
        </p:nvSpPr>
        <p:spPr>
          <a:xfrm rot="5400000">
            <a:off x="8487885" y="4441732"/>
            <a:ext cx="663446" cy="177800"/>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8" name="図 17">
            <a:extLst>
              <a:ext uri="{FF2B5EF4-FFF2-40B4-BE49-F238E27FC236}">
                <a16:creationId xmlns:a16="http://schemas.microsoft.com/office/drawing/2014/main" id="{C63A7A5A-AAF8-FB31-F253-227BC741F4BE}"/>
              </a:ext>
            </a:extLst>
          </p:cNvPr>
          <p:cNvPicPr>
            <a:picLocks noChangeAspect="1"/>
          </p:cNvPicPr>
          <p:nvPr/>
        </p:nvPicPr>
        <p:blipFill>
          <a:blip r:embed="rId10"/>
          <a:stretch>
            <a:fillRect/>
          </a:stretch>
        </p:blipFill>
        <p:spPr>
          <a:xfrm>
            <a:off x="5856705" y="3266026"/>
            <a:ext cx="2739630" cy="2529213"/>
          </a:xfrm>
          <a:prstGeom prst="rect">
            <a:avLst/>
          </a:prstGeom>
        </p:spPr>
      </p:pic>
      <p:pic>
        <p:nvPicPr>
          <p:cNvPr id="19" name="図 18">
            <a:extLst>
              <a:ext uri="{FF2B5EF4-FFF2-40B4-BE49-F238E27FC236}">
                <a16:creationId xmlns:a16="http://schemas.microsoft.com/office/drawing/2014/main" id="{0688C558-9887-B3ED-25D7-D867BFE09892}"/>
              </a:ext>
            </a:extLst>
          </p:cNvPr>
          <p:cNvPicPr>
            <a:picLocks noChangeAspect="1"/>
          </p:cNvPicPr>
          <p:nvPr/>
        </p:nvPicPr>
        <p:blipFill>
          <a:blip r:embed="rId11"/>
          <a:stretch>
            <a:fillRect/>
          </a:stretch>
        </p:blipFill>
        <p:spPr>
          <a:xfrm>
            <a:off x="9028768" y="3266025"/>
            <a:ext cx="2739630" cy="2529213"/>
          </a:xfrm>
          <a:prstGeom prst="rect">
            <a:avLst/>
          </a:prstGeom>
        </p:spPr>
      </p:pic>
      <p:sp>
        <p:nvSpPr>
          <p:cNvPr id="20" name="正方形/長方形 19">
            <a:extLst>
              <a:ext uri="{FF2B5EF4-FFF2-40B4-BE49-F238E27FC236}">
                <a16:creationId xmlns:a16="http://schemas.microsoft.com/office/drawing/2014/main" id="{ACA05FAF-262B-22C7-15FC-553AEA7CB4AA}"/>
              </a:ext>
            </a:extLst>
          </p:cNvPr>
          <p:cNvSpPr/>
          <p:nvPr/>
        </p:nvSpPr>
        <p:spPr>
          <a:xfrm>
            <a:off x="6866467" y="4331919"/>
            <a:ext cx="1363133" cy="784065"/>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8C542BC2-8705-AEF6-35AF-9E6A75BFF806}"/>
                  </a:ext>
                </a:extLst>
              </p:cNvPr>
              <p:cNvSpPr txBox="1"/>
              <p:nvPr/>
            </p:nvSpPr>
            <p:spPr>
              <a:xfrm>
                <a:off x="478847" y="3100573"/>
                <a:ext cx="689612" cy="27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ja-JP" altLang="en-US" sz="1200" i="1" smtClean="0">
                          <a:latin typeface="Cambria Math" panose="02040503050406030204" pitchFamily="18" charset="0"/>
                        </a:rPr>
                        <m:t>適合度</m:t>
                      </m:r>
                    </m:oMath>
                  </m:oMathPara>
                </a14:m>
                <a:endParaRPr kumimoji="1" lang="ja-JP" altLang="en-US" sz="1200" dirty="0"/>
              </a:p>
            </p:txBody>
          </p:sp>
        </mc:Choice>
        <mc:Fallback xmlns="">
          <p:sp>
            <p:nvSpPr>
              <p:cNvPr id="22" name="テキスト ボックス 21">
                <a:extLst>
                  <a:ext uri="{FF2B5EF4-FFF2-40B4-BE49-F238E27FC236}">
                    <a16:creationId xmlns:a16="http://schemas.microsoft.com/office/drawing/2014/main" id="{8C542BC2-8705-AEF6-35AF-9E6A75BFF806}"/>
                  </a:ext>
                </a:extLst>
              </p:cNvPr>
              <p:cNvSpPr txBox="1">
                <a:spLocks noRot="1" noChangeAspect="1" noMove="1" noResize="1" noEditPoints="1" noAdjustHandles="1" noChangeArrowheads="1" noChangeShapeType="1" noTextEdit="1"/>
              </p:cNvSpPr>
              <p:nvPr/>
            </p:nvSpPr>
            <p:spPr>
              <a:xfrm>
                <a:off x="478847" y="3100573"/>
                <a:ext cx="689612" cy="278025"/>
              </a:xfrm>
              <a:prstGeom prst="rect">
                <a:avLst/>
              </a:prstGeom>
              <a:blipFill>
                <a:blip r:embed="rId12"/>
                <a:stretch>
                  <a:fillRect/>
                </a:stretch>
              </a:blipFill>
            </p:spPr>
            <p:txBody>
              <a:bodyPr/>
              <a:lstStyle/>
              <a:p>
                <a:r>
                  <a:rPr lang="ja-JP" altLang="en-US">
                    <a:noFill/>
                  </a:rPr>
                  <a:t> </a:t>
                </a:r>
              </a:p>
            </p:txBody>
          </p:sp>
        </mc:Fallback>
      </mc:AlternateContent>
      <p:sp>
        <p:nvSpPr>
          <p:cNvPr id="24" name="テキスト ボックス 23">
            <a:extLst>
              <a:ext uri="{FF2B5EF4-FFF2-40B4-BE49-F238E27FC236}">
                <a16:creationId xmlns:a16="http://schemas.microsoft.com/office/drawing/2014/main" id="{F7AD26C5-454F-9C8F-CB43-00940412B672}"/>
              </a:ext>
            </a:extLst>
          </p:cNvPr>
          <p:cNvSpPr txBox="1"/>
          <p:nvPr/>
        </p:nvSpPr>
        <p:spPr>
          <a:xfrm>
            <a:off x="338771" y="4035356"/>
            <a:ext cx="954107" cy="276999"/>
          </a:xfrm>
          <a:prstGeom prst="rect">
            <a:avLst/>
          </a:prstGeom>
          <a:noFill/>
        </p:spPr>
        <p:txBody>
          <a:bodyPr wrap="none" rtlCol="0">
            <a:spAutoFit/>
          </a:bodyPr>
          <a:lstStyle/>
          <a:p>
            <a:r>
              <a:rPr kumimoji="1" lang="ja-JP" altLang="en-US" sz="1200" dirty="0"/>
              <a:t>目的関数値</a:t>
            </a:r>
          </a:p>
        </p:txBody>
      </p:sp>
      <p:sp>
        <p:nvSpPr>
          <p:cNvPr id="26" name="テキスト ボックス 25">
            <a:extLst>
              <a:ext uri="{FF2B5EF4-FFF2-40B4-BE49-F238E27FC236}">
                <a16:creationId xmlns:a16="http://schemas.microsoft.com/office/drawing/2014/main" id="{83189F22-D645-4D11-8571-CBD856D71015}"/>
              </a:ext>
            </a:extLst>
          </p:cNvPr>
          <p:cNvSpPr txBox="1"/>
          <p:nvPr/>
        </p:nvSpPr>
        <p:spPr>
          <a:xfrm>
            <a:off x="338771" y="4800661"/>
            <a:ext cx="954107" cy="276999"/>
          </a:xfrm>
          <a:prstGeom prst="rect">
            <a:avLst/>
          </a:prstGeom>
          <a:noFill/>
        </p:spPr>
        <p:txBody>
          <a:bodyPr wrap="none" rtlCol="0">
            <a:spAutoFit/>
          </a:bodyPr>
          <a:lstStyle/>
          <a:p>
            <a:r>
              <a:rPr kumimoji="1" lang="ja-JP" altLang="en-US" sz="1200" dirty="0"/>
              <a:t>制約違反量</a:t>
            </a:r>
          </a:p>
        </p:txBody>
      </p:sp>
      <p:sp>
        <p:nvSpPr>
          <p:cNvPr id="25" name="テキスト ボックス 24">
            <a:extLst>
              <a:ext uri="{FF2B5EF4-FFF2-40B4-BE49-F238E27FC236}">
                <a16:creationId xmlns:a16="http://schemas.microsoft.com/office/drawing/2014/main" id="{72F4879A-FA0E-4C36-A830-654F1E10E4BE}"/>
              </a:ext>
            </a:extLst>
          </p:cNvPr>
          <p:cNvSpPr txBox="1"/>
          <p:nvPr/>
        </p:nvSpPr>
        <p:spPr>
          <a:xfrm>
            <a:off x="571984" y="-20411"/>
            <a:ext cx="7238516"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2.1 </a:t>
            </a:r>
            <a:r>
              <a:rPr kumimoji="1" lang="ja-JP" altLang="en-US" sz="1600" b="1" dirty="0">
                <a:solidFill>
                  <a:schemeClr val="bg1"/>
                </a:solidFill>
              </a:rPr>
              <a:t>アルゴリズム要素検討　</a:t>
            </a:r>
            <a:r>
              <a:rPr kumimoji="1" lang="en-US" altLang="ja-JP" sz="1600" b="1" dirty="0">
                <a:solidFill>
                  <a:schemeClr val="bg1"/>
                </a:solidFill>
              </a:rPr>
              <a:t>&gt;</a:t>
            </a:r>
            <a:r>
              <a:rPr kumimoji="1" lang="ja-JP" altLang="en-US" sz="1600" b="1" dirty="0">
                <a:solidFill>
                  <a:schemeClr val="bg1"/>
                </a:solidFill>
              </a:rPr>
              <a:t>　正規化</a:t>
            </a:r>
          </a:p>
        </p:txBody>
      </p:sp>
    </p:spTree>
    <p:extLst>
      <p:ext uri="{BB962C8B-B14F-4D97-AF65-F5344CB8AC3E}">
        <p14:creationId xmlns:p14="http://schemas.microsoft.com/office/powerpoint/2010/main" val="67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図 34" descr="グラフ, 折れ線グラフ&#10;&#10;自動的に生成された説明">
            <a:extLst>
              <a:ext uri="{FF2B5EF4-FFF2-40B4-BE49-F238E27FC236}">
                <a16:creationId xmlns:a16="http://schemas.microsoft.com/office/drawing/2014/main" id="{6A7A831F-06F8-49D8-9B65-EE4058586364}"/>
              </a:ext>
            </a:extLst>
          </p:cNvPr>
          <p:cNvPicPr>
            <a:picLocks noChangeAspect="1"/>
          </p:cNvPicPr>
          <p:nvPr/>
        </p:nvPicPr>
        <p:blipFill rotWithShape="1">
          <a:blip r:embed="rId2">
            <a:extLst>
              <a:ext uri="{28A0092B-C50C-407E-A947-70E740481C1C}">
                <a14:useLocalDpi xmlns:a14="http://schemas.microsoft.com/office/drawing/2010/main" val="0"/>
              </a:ext>
            </a:extLst>
          </a:blip>
          <a:srcRect b="51006"/>
          <a:stretch/>
        </p:blipFill>
        <p:spPr>
          <a:xfrm>
            <a:off x="6357336" y="2049061"/>
            <a:ext cx="4851163" cy="3392476"/>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12</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983679"/>
            <a:ext cx="11200645" cy="58515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正規化は、スケール差の影響を抑制できるが、解の改善が停滞する。</a:t>
            </a:r>
            <a:endParaRPr lang="en-US" altLang="ja-JP" sz="2800" dirty="0"/>
          </a:p>
        </p:txBody>
      </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5317B621-6ABA-41B4-B318-2C02BE0411C5}"/>
                  </a:ext>
                </a:extLst>
              </p:cNvPr>
              <p:cNvSpPr txBox="1"/>
              <p:nvPr/>
            </p:nvSpPr>
            <p:spPr>
              <a:xfrm>
                <a:off x="7071473" y="1663728"/>
                <a:ext cx="4030657" cy="369332"/>
              </a:xfrm>
              <a:prstGeom prst="rect">
                <a:avLst/>
              </a:prstGeom>
              <a:noFill/>
            </p:spPr>
            <p:txBody>
              <a:bodyPr wrap="square" rtlCol="0">
                <a:spAutoFit/>
              </a:bodyPr>
              <a:lstStyle/>
              <a:p>
                <a:pPr algn="ctr"/>
                <a14:m>
                  <m:oMath xmlns:m="http://schemas.openxmlformats.org/officeDocument/2006/math">
                    <m:r>
                      <a:rPr kumimoji="1" lang="en-US" altLang="ja-JP" b="1" i="0" smtClean="0">
                        <a:latin typeface="Cambria Math" panose="02040503050406030204" pitchFamily="18" charset="0"/>
                      </a:rPr>
                      <m:t>(</m:t>
                    </m:r>
                    <m:r>
                      <a:rPr kumimoji="1" lang="en-US" altLang="ja-JP" b="0" i="1" smtClean="0">
                        <a:latin typeface="Cambria Math" panose="02040503050406030204" pitchFamily="18" charset="0"/>
                      </a:rPr>
                      <m:t>𝑓</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𝑣</m:t>
                    </m:r>
                    <m:r>
                      <a:rPr kumimoji="1" lang="en-US" altLang="ja-JP" b="0" i="1" smtClean="0">
                        <a:latin typeface="Cambria Math" panose="02040503050406030204" pitchFamily="18" charset="0"/>
                      </a:rPr>
                      <m:t>)</m:t>
                    </m:r>
                  </m:oMath>
                </a14:m>
                <a:r>
                  <a:rPr kumimoji="1" lang="ja-JP" altLang="en-US" b="1" dirty="0"/>
                  <a:t>のスケールが指数関数的に異なる</a:t>
                </a:r>
              </a:p>
            </p:txBody>
          </p:sp>
        </mc:Choice>
        <mc:Fallback xmlns="">
          <p:sp>
            <p:nvSpPr>
              <p:cNvPr id="56" name="テキスト ボックス 55">
                <a:extLst>
                  <a:ext uri="{FF2B5EF4-FFF2-40B4-BE49-F238E27FC236}">
                    <a16:creationId xmlns:a16="http://schemas.microsoft.com/office/drawing/2014/main" id="{5317B621-6ABA-41B4-B318-2C02BE0411C5}"/>
                  </a:ext>
                </a:extLst>
              </p:cNvPr>
              <p:cNvSpPr txBox="1">
                <a:spLocks noRot="1" noChangeAspect="1" noMove="1" noResize="1" noEditPoints="1" noAdjustHandles="1" noChangeArrowheads="1" noChangeShapeType="1" noTextEdit="1"/>
              </p:cNvSpPr>
              <p:nvPr/>
            </p:nvSpPr>
            <p:spPr>
              <a:xfrm>
                <a:off x="7071473" y="1663728"/>
                <a:ext cx="4030657" cy="369332"/>
              </a:xfrm>
              <a:prstGeom prst="rect">
                <a:avLst/>
              </a:prstGeom>
              <a:blipFill>
                <a:blip r:embed="rId3"/>
                <a:stretch>
                  <a:fillRect t="-9836"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9DF164C9-AF0C-41DC-BBBF-D0F865038797}"/>
                  </a:ext>
                </a:extLst>
              </p:cNvPr>
              <p:cNvSpPr txBox="1"/>
              <p:nvPr/>
            </p:nvSpPr>
            <p:spPr>
              <a:xfrm>
                <a:off x="1793556" y="1670027"/>
                <a:ext cx="3137401" cy="369332"/>
              </a:xfrm>
              <a:prstGeom prst="rect">
                <a:avLst/>
              </a:prstGeom>
              <a:noFill/>
            </p:spPr>
            <p:txBody>
              <a:bodyPr wrap="square" rtlCol="0">
                <a:spAutoFit/>
              </a:bodyPr>
              <a:lstStyle/>
              <a:p>
                <a:pPr algn="ctr"/>
                <a14:m>
                  <m:oMath xmlns:m="http://schemas.openxmlformats.org/officeDocument/2006/math">
                    <m:r>
                      <a:rPr kumimoji="1" lang="en-US" altLang="ja-JP" b="1" i="0" smtClean="0">
                        <a:latin typeface="Cambria Math" panose="02040503050406030204" pitchFamily="18" charset="0"/>
                      </a:rPr>
                      <m:t>(</m:t>
                    </m:r>
                    <m:r>
                      <a:rPr kumimoji="1" lang="en-US" altLang="ja-JP" b="0" i="1" smtClean="0">
                        <a:latin typeface="Cambria Math" panose="02040503050406030204" pitchFamily="18" charset="0"/>
                      </a:rPr>
                      <m:t>𝑓</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𝑣</m:t>
                    </m:r>
                    <m:r>
                      <a:rPr kumimoji="1" lang="en-US" altLang="ja-JP" b="0" i="1" smtClean="0">
                        <a:latin typeface="Cambria Math" panose="02040503050406030204" pitchFamily="18" charset="0"/>
                      </a:rPr>
                      <m:t>)</m:t>
                    </m:r>
                  </m:oMath>
                </a14:m>
                <a:r>
                  <a:rPr kumimoji="1" lang="ja-JP" altLang="en-US" b="1" dirty="0"/>
                  <a:t>のスケールが同じ</a:t>
                </a:r>
              </a:p>
            </p:txBody>
          </p:sp>
        </mc:Choice>
        <mc:Fallback xmlns="">
          <p:sp>
            <p:nvSpPr>
              <p:cNvPr id="57" name="テキスト ボックス 56">
                <a:extLst>
                  <a:ext uri="{FF2B5EF4-FFF2-40B4-BE49-F238E27FC236}">
                    <a16:creationId xmlns:a16="http://schemas.microsoft.com/office/drawing/2014/main" id="{9DF164C9-AF0C-41DC-BBBF-D0F865038797}"/>
                  </a:ext>
                </a:extLst>
              </p:cNvPr>
              <p:cNvSpPr txBox="1">
                <a:spLocks noRot="1" noChangeAspect="1" noMove="1" noResize="1" noEditPoints="1" noAdjustHandles="1" noChangeArrowheads="1" noChangeShapeType="1" noTextEdit="1"/>
              </p:cNvSpPr>
              <p:nvPr/>
            </p:nvSpPr>
            <p:spPr>
              <a:xfrm>
                <a:off x="1793556" y="1670027"/>
                <a:ext cx="3137401" cy="369332"/>
              </a:xfrm>
              <a:prstGeom prst="rect">
                <a:avLst/>
              </a:prstGeom>
              <a:blipFill>
                <a:blip r:embed="rId4"/>
                <a:stretch>
                  <a:fillRect t="-9836" b="-24590"/>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1856979B-B6DD-353E-2013-14DE18E19FB1}"/>
              </a:ext>
            </a:extLst>
          </p:cNvPr>
          <p:cNvSpPr txBox="1"/>
          <p:nvPr/>
        </p:nvSpPr>
        <p:spPr>
          <a:xfrm>
            <a:off x="571984" y="-20412"/>
            <a:ext cx="5524016"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2.1 </a:t>
            </a:r>
            <a:r>
              <a:rPr kumimoji="1" lang="ja-JP" altLang="en-US" sz="1600" b="1" dirty="0">
                <a:solidFill>
                  <a:schemeClr val="bg1"/>
                </a:solidFill>
              </a:rPr>
              <a:t>アルゴリズム要素検討　</a:t>
            </a:r>
            <a:r>
              <a:rPr kumimoji="1" lang="en-US" altLang="ja-JP" sz="1600" b="1" dirty="0">
                <a:solidFill>
                  <a:schemeClr val="bg1"/>
                </a:solidFill>
              </a:rPr>
              <a:t>&gt;</a:t>
            </a:r>
            <a:r>
              <a:rPr kumimoji="1" lang="ja-JP" altLang="en-US" sz="1600" b="1" dirty="0">
                <a:solidFill>
                  <a:schemeClr val="bg1"/>
                </a:solidFill>
              </a:rPr>
              <a:t>　正規化</a:t>
            </a:r>
          </a:p>
        </p:txBody>
      </p:sp>
      <p:sp>
        <p:nvSpPr>
          <p:cNvPr id="45" name="テキスト ボックス 44">
            <a:extLst>
              <a:ext uri="{FF2B5EF4-FFF2-40B4-BE49-F238E27FC236}">
                <a16:creationId xmlns:a16="http://schemas.microsoft.com/office/drawing/2014/main" id="{BA7A4150-76ED-4FB1-95BD-C9A3DBC92A81}"/>
              </a:ext>
            </a:extLst>
          </p:cNvPr>
          <p:cNvSpPr txBox="1"/>
          <p:nvPr/>
        </p:nvSpPr>
        <p:spPr>
          <a:xfrm>
            <a:off x="10170988" y="2171489"/>
            <a:ext cx="902811" cy="307777"/>
          </a:xfrm>
          <a:prstGeom prst="rect">
            <a:avLst/>
          </a:prstGeom>
          <a:solidFill>
            <a:schemeClr val="bg1"/>
          </a:solidFill>
        </p:spPr>
        <p:txBody>
          <a:bodyPr wrap="none" rtlCol="0">
            <a:spAutoFit/>
          </a:bodyPr>
          <a:lstStyle/>
          <a:p>
            <a:r>
              <a:rPr kumimoji="1" lang="ja-JP" altLang="en-US" sz="1400" dirty="0">
                <a:solidFill>
                  <a:schemeClr val="accent4"/>
                </a:solidFill>
              </a:rPr>
              <a:t>正規化無</a:t>
            </a:r>
          </a:p>
        </p:txBody>
      </p:sp>
      <p:sp>
        <p:nvSpPr>
          <p:cNvPr id="49" name="テキスト ボックス 48">
            <a:extLst>
              <a:ext uri="{FF2B5EF4-FFF2-40B4-BE49-F238E27FC236}">
                <a16:creationId xmlns:a16="http://schemas.microsoft.com/office/drawing/2014/main" id="{BD22C044-17CE-4160-A060-BA5AC27EA9B8}"/>
              </a:ext>
            </a:extLst>
          </p:cNvPr>
          <p:cNvSpPr txBox="1"/>
          <p:nvPr/>
        </p:nvSpPr>
        <p:spPr>
          <a:xfrm>
            <a:off x="10170988" y="2418219"/>
            <a:ext cx="902811" cy="307777"/>
          </a:xfrm>
          <a:prstGeom prst="rect">
            <a:avLst/>
          </a:prstGeom>
          <a:solidFill>
            <a:schemeClr val="bg1"/>
          </a:solidFill>
        </p:spPr>
        <p:txBody>
          <a:bodyPr wrap="none" rtlCol="0">
            <a:spAutoFit/>
          </a:bodyPr>
          <a:lstStyle/>
          <a:p>
            <a:r>
              <a:rPr kumimoji="1" lang="ja-JP" altLang="en-US" sz="1400" dirty="0">
                <a:solidFill>
                  <a:schemeClr val="accent1"/>
                </a:solidFill>
              </a:rPr>
              <a:t>正規化有</a:t>
            </a:r>
          </a:p>
        </p:txBody>
      </p:sp>
      <p:pic>
        <p:nvPicPr>
          <p:cNvPr id="5" name="図 4">
            <a:extLst>
              <a:ext uri="{FF2B5EF4-FFF2-40B4-BE49-F238E27FC236}">
                <a16:creationId xmlns:a16="http://schemas.microsoft.com/office/drawing/2014/main" id="{B692E40E-85EA-4F40-9E8F-12092D3C44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686" y="2005519"/>
            <a:ext cx="4948336" cy="3392476"/>
          </a:xfrm>
          <a:prstGeom prst="rect">
            <a:avLst/>
          </a:prstGeom>
        </p:spPr>
      </p:pic>
      <p:sp>
        <p:nvSpPr>
          <p:cNvPr id="53" name="テキスト ボックス 52">
            <a:extLst>
              <a:ext uri="{FF2B5EF4-FFF2-40B4-BE49-F238E27FC236}">
                <a16:creationId xmlns:a16="http://schemas.microsoft.com/office/drawing/2014/main" id="{4D6A0877-F84C-4D23-84C3-719259354501}"/>
              </a:ext>
            </a:extLst>
          </p:cNvPr>
          <p:cNvSpPr txBox="1"/>
          <p:nvPr/>
        </p:nvSpPr>
        <p:spPr>
          <a:xfrm>
            <a:off x="4513981" y="2134518"/>
            <a:ext cx="902811" cy="307777"/>
          </a:xfrm>
          <a:prstGeom prst="rect">
            <a:avLst/>
          </a:prstGeom>
          <a:solidFill>
            <a:schemeClr val="bg1"/>
          </a:solidFill>
        </p:spPr>
        <p:txBody>
          <a:bodyPr wrap="none" rtlCol="0">
            <a:spAutoFit/>
          </a:bodyPr>
          <a:lstStyle/>
          <a:p>
            <a:r>
              <a:rPr kumimoji="1" lang="ja-JP" altLang="en-US" sz="1400" dirty="0">
                <a:solidFill>
                  <a:schemeClr val="accent4"/>
                </a:solidFill>
              </a:rPr>
              <a:t>正規化無</a:t>
            </a:r>
          </a:p>
        </p:txBody>
      </p:sp>
      <p:sp>
        <p:nvSpPr>
          <p:cNvPr id="54" name="テキスト ボックス 53">
            <a:extLst>
              <a:ext uri="{FF2B5EF4-FFF2-40B4-BE49-F238E27FC236}">
                <a16:creationId xmlns:a16="http://schemas.microsoft.com/office/drawing/2014/main" id="{A38904F7-3902-4A68-A033-164EFF98C9F0}"/>
              </a:ext>
            </a:extLst>
          </p:cNvPr>
          <p:cNvSpPr txBox="1"/>
          <p:nvPr/>
        </p:nvSpPr>
        <p:spPr>
          <a:xfrm>
            <a:off x="4513981" y="2367996"/>
            <a:ext cx="902811" cy="307777"/>
          </a:xfrm>
          <a:prstGeom prst="rect">
            <a:avLst/>
          </a:prstGeom>
          <a:solidFill>
            <a:schemeClr val="bg1"/>
          </a:solidFill>
        </p:spPr>
        <p:txBody>
          <a:bodyPr wrap="none" rtlCol="0">
            <a:spAutoFit/>
          </a:bodyPr>
          <a:lstStyle/>
          <a:p>
            <a:r>
              <a:rPr kumimoji="1" lang="ja-JP" altLang="en-US" sz="1400" dirty="0">
                <a:solidFill>
                  <a:schemeClr val="accent1"/>
                </a:solidFill>
              </a:rPr>
              <a:t>正規化有</a:t>
            </a:r>
          </a:p>
        </p:txBody>
      </p:sp>
      <p:pic>
        <p:nvPicPr>
          <p:cNvPr id="55" name="図 54" descr="グラフ, 折れ線グラフ&#10;&#10;自動的に生成された説明">
            <a:extLst>
              <a:ext uri="{FF2B5EF4-FFF2-40B4-BE49-F238E27FC236}">
                <a16:creationId xmlns:a16="http://schemas.microsoft.com/office/drawing/2014/main" id="{F858C620-5663-4141-A234-F7DC293202DA}"/>
              </a:ext>
            </a:extLst>
          </p:cNvPr>
          <p:cNvPicPr>
            <a:picLocks noChangeAspect="1"/>
          </p:cNvPicPr>
          <p:nvPr/>
        </p:nvPicPr>
        <p:blipFill rotWithShape="1">
          <a:blip r:embed="rId2">
            <a:extLst>
              <a:ext uri="{28A0092B-C50C-407E-A947-70E740481C1C}">
                <a14:useLocalDpi xmlns:a14="http://schemas.microsoft.com/office/drawing/2010/main" val="0"/>
              </a:ext>
            </a:extLst>
          </a:blip>
          <a:srcRect t="96309"/>
          <a:stretch/>
        </p:blipFill>
        <p:spPr>
          <a:xfrm>
            <a:off x="696686" y="5509584"/>
            <a:ext cx="4948336" cy="260714"/>
          </a:xfrm>
          <a:prstGeom prst="rect">
            <a:avLst/>
          </a:prstGeom>
        </p:spPr>
      </p:pic>
      <p:pic>
        <p:nvPicPr>
          <p:cNvPr id="58" name="図 57" descr="グラフ, 折れ線グラフ&#10;&#10;自動的に生成された説明">
            <a:extLst>
              <a:ext uri="{FF2B5EF4-FFF2-40B4-BE49-F238E27FC236}">
                <a16:creationId xmlns:a16="http://schemas.microsoft.com/office/drawing/2014/main" id="{AA6D064D-79DC-45EF-988E-7CEFD6516F5D}"/>
              </a:ext>
            </a:extLst>
          </p:cNvPr>
          <p:cNvPicPr>
            <a:picLocks noChangeAspect="1"/>
          </p:cNvPicPr>
          <p:nvPr/>
        </p:nvPicPr>
        <p:blipFill rotWithShape="1">
          <a:blip r:embed="rId2">
            <a:extLst>
              <a:ext uri="{28A0092B-C50C-407E-A947-70E740481C1C}">
                <a14:useLocalDpi xmlns:a14="http://schemas.microsoft.com/office/drawing/2010/main" val="0"/>
              </a:ext>
            </a:extLst>
          </a:blip>
          <a:srcRect t="96309"/>
          <a:stretch/>
        </p:blipFill>
        <p:spPr>
          <a:xfrm>
            <a:off x="6357336" y="5553126"/>
            <a:ext cx="4948336" cy="260714"/>
          </a:xfrm>
          <a:prstGeom prst="rect">
            <a:avLst/>
          </a:prstGeom>
        </p:spPr>
      </p:pic>
      <p:sp>
        <p:nvSpPr>
          <p:cNvPr id="59" name="テキスト ボックス 58">
            <a:extLst>
              <a:ext uri="{FF2B5EF4-FFF2-40B4-BE49-F238E27FC236}">
                <a16:creationId xmlns:a16="http://schemas.microsoft.com/office/drawing/2014/main" id="{E39DC9C4-C12A-4BB1-AD8A-6C546D4B0BAF}"/>
              </a:ext>
            </a:extLst>
          </p:cNvPr>
          <p:cNvSpPr txBox="1"/>
          <p:nvPr/>
        </p:nvSpPr>
        <p:spPr>
          <a:xfrm>
            <a:off x="9856412" y="5897504"/>
            <a:ext cx="2335588" cy="338554"/>
          </a:xfrm>
          <a:prstGeom prst="rect">
            <a:avLst/>
          </a:prstGeom>
          <a:noFill/>
        </p:spPr>
        <p:txBody>
          <a:bodyPr wrap="square" rtlCol="0">
            <a:spAutoFit/>
          </a:bodyPr>
          <a:lstStyle/>
          <a:p>
            <a:r>
              <a:rPr kumimoji="1" lang="en-US" altLang="ja-JP" sz="1600" dirty="0"/>
              <a:t>※</a:t>
            </a:r>
            <a:r>
              <a:rPr kumimoji="1" lang="ja-JP" altLang="en-US" sz="1600" dirty="0"/>
              <a:t>投稿論文から引用</a:t>
            </a:r>
          </a:p>
        </p:txBody>
      </p:sp>
      <p:sp>
        <p:nvSpPr>
          <p:cNvPr id="60" name="テキスト ボックス 59">
            <a:extLst>
              <a:ext uri="{FF2B5EF4-FFF2-40B4-BE49-F238E27FC236}">
                <a16:creationId xmlns:a16="http://schemas.microsoft.com/office/drawing/2014/main" id="{A5FFE1D8-6E92-4000-978B-E1A65EA2C635}"/>
              </a:ext>
            </a:extLst>
          </p:cNvPr>
          <p:cNvSpPr txBox="1"/>
          <p:nvPr/>
        </p:nvSpPr>
        <p:spPr>
          <a:xfrm>
            <a:off x="944814" y="5874321"/>
            <a:ext cx="3483442" cy="338554"/>
          </a:xfrm>
          <a:prstGeom prst="rect">
            <a:avLst/>
          </a:prstGeom>
          <a:noFill/>
        </p:spPr>
        <p:txBody>
          <a:bodyPr wrap="square" rtlCol="0">
            <a:spAutoFit/>
          </a:bodyPr>
          <a:lstStyle/>
          <a:p>
            <a:r>
              <a:rPr kumimoji="1" lang="ja-JP" altLang="en-US" sz="1600" dirty="0"/>
              <a:t>実行可能解を得た時点から線を描画</a:t>
            </a:r>
          </a:p>
        </p:txBody>
      </p:sp>
      <p:sp>
        <p:nvSpPr>
          <p:cNvPr id="61" name="テキスト ボックス 60">
            <a:extLst>
              <a:ext uri="{FF2B5EF4-FFF2-40B4-BE49-F238E27FC236}">
                <a16:creationId xmlns:a16="http://schemas.microsoft.com/office/drawing/2014/main" id="{0D7775AA-DCF5-4962-9F49-B5E5C5320C92}"/>
              </a:ext>
            </a:extLst>
          </p:cNvPr>
          <p:cNvSpPr txBox="1"/>
          <p:nvPr/>
        </p:nvSpPr>
        <p:spPr>
          <a:xfrm>
            <a:off x="10637273" y="112929"/>
            <a:ext cx="1416942" cy="523220"/>
          </a:xfrm>
          <a:prstGeom prst="rect">
            <a:avLst/>
          </a:prstGeom>
          <a:noFill/>
        </p:spPr>
        <p:txBody>
          <a:bodyPr wrap="square" rtlCol="0">
            <a:spAutoFit/>
          </a:bodyPr>
          <a:lstStyle/>
          <a:p>
            <a:pPr algn="ctr"/>
            <a:r>
              <a:rPr kumimoji="1" lang="en-US" altLang="ja-JP" sz="1400" dirty="0">
                <a:solidFill>
                  <a:schemeClr val="bg1"/>
                </a:solidFill>
              </a:rPr>
              <a:t>100</a:t>
            </a:r>
            <a:r>
              <a:rPr kumimoji="1" lang="ja-JP" altLang="en-US" sz="1400" dirty="0">
                <a:solidFill>
                  <a:schemeClr val="bg1"/>
                </a:solidFill>
              </a:rPr>
              <a:t>次元</a:t>
            </a:r>
            <a:endParaRPr kumimoji="1" lang="en-US" altLang="ja-JP" sz="1400" dirty="0">
              <a:solidFill>
                <a:schemeClr val="bg1"/>
              </a:solidFill>
            </a:endParaRPr>
          </a:p>
          <a:p>
            <a:pPr algn="ctr"/>
            <a:r>
              <a:rPr kumimoji="1" lang="en-US" altLang="ja-JP" sz="1400" dirty="0">
                <a:solidFill>
                  <a:schemeClr val="bg1"/>
                </a:solidFill>
              </a:rPr>
              <a:t>Sphere</a:t>
            </a:r>
            <a:r>
              <a:rPr kumimoji="1" lang="ja-JP" altLang="en-US" sz="1400" dirty="0">
                <a:solidFill>
                  <a:schemeClr val="bg1"/>
                </a:solidFill>
              </a:rPr>
              <a:t>関数</a:t>
            </a:r>
          </a:p>
        </p:txBody>
      </p:sp>
    </p:spTree>
    <p:extLst>
      <p:ext uri="{BB962C8B-B14F-4D97-AF65-F5344CB8AC3E}">
        <p14:creationId xmlns:p14="http://schemas.microsoft.com/office/powerpoint/2010/main" val="2624405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図 50">
            <a:extLst>
              <a:ext uri="{FF2B5EF4-FFF2-40B4-BE49-F238E27FC236}">
                <a16:creationId xmlns:a16="http://schemas.microsoft.com/office/drawing/2014/main" id="{A43841AC-A222-41C2-B08C-6A96B8712D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4139" y="3896715"/>
            <a:ext cx="3557936" cy="2351856"/>
          </a:xfrm>
          <a:prstGeom prst="rect">
            <a:avLst/>
          </a:prstGeom>
        </p:spPr>
      </p:pic>
      <p:pic>
        <p:nvPicPr>
          <p:cNvPr id="48" name="図 47">
            <a:extLst>
              <a:ext uri="{FF2B5EF4-FFF2-40B4-BE49-F238E27FC236}">
                <a16:creationId xmlns:a16="http://schemas.microsoft.com/office/drawing/2014/main" id="{2EF34EAD-D34F-4C08-AC5F-62964E6DC2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5497" y="1781763"/>
            <a:ext cx="4480569" cy="4480569"/>
          </a:xfrm>
          <a:prstGeom prst="rect">
            <a:avLst/>
          </a:prstGeom>
        </p:spPr>
      </p:pic>
      <p:sp>
        <p:nvSpPr>
          <p:cNvPr id="86" name="部分円 85">
            <a:extLst>
              <a:ext uri="{FF2B5EF4-FFF2-40B4-BE49-F238E27FC236}">
                <a16:creationId xmlns:a16="http://schemas.microsoft.com/office/drawing/2014/main" id="{761B3647-32E2-4A16-9B95-051557B776E6}"/>
              </a:ext>
            </a:extLst>
          </p:cNvPr>
          <p:cNvSpPr/>
          <p:nvPr/>
        </p:nvSpPr>
        <p:spPr>
          <a:xfrm rot="5400000">
            <a:off x="2367071" y="2342673"/>
            <a:ext cx="2160000" cy="2160000"/>
          </a:xfrm>
          <a:prstGeom prst="pie">
            <a:avLst>
              <a:gd name="adj1" fmla="val 15314341"/>
              <a:gd name="adj2" fmla="val 16176703"/>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13</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考察：正規化の影響</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983679"/>
            <a:ext cx="11509002" cy="58515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選択圧の方向が過度に変わり、フロンティアの目標部位を安定して狙えない。</a:t>
            </a:r>
            <a:endParaRPr lang="en-US" altLang="ja-JP" sz="2800" dirty="0"/>
          </a:p>
        </p:txBody>
      </p:sp>
      <p:sp>
        <p:nvSpPr>
          <p:cNvPr id="11" name="テキスト ボックス 10">
            <a:extLst>
              <a:ext uri="{FF2B5EF4-FFF2-40B4-BE49-F238E27FC236}">
                <a16:creationId xmlns:a16="http://schemas.microsoft.com/office/drawing/2014/main" id="{9CADFAB7-49A1-4CF2-BC29-9C66D76E1A49}"/>
              </a:ext>
            </a:extLst>
          </p:cNvPr>
          <p:cNvSpPr txBox="1"/>
          <p:nvPr/>
        </p:nvSpPr>
        <p:spPr>
          <a:xfrm>
            <a:off x="10637273" y="112929"/>
            <a:ext cx="1416942" cy="523220"/>
          </a:xfrm>
          <a:prstGeom prst="rect">
            <a:avLst/>
          </a:prstGeom>
          <a:noFill/>
        </p:spPr>
        <p:txBody>
          <a:bodyPr wrap="square" rtlCol="0">
            <a:spAutoFit/>
          </a:bodyPr>
          <a:lstStyle/>
          <a:p>
            <a:pPr algn="ctr"/>
            <a:r>
              <a:rPr kumimoji="1" lang="en-US" altLang="ja-JP" sz="1400" dirty="0">
                <a:solidFill>
                  <a:schemeClr val="bg1"/>
                </a:solidFill>
              </a:rPr>
              <a:t>100</a:t>
            </a:r>
            <a:r>
              <a:rPr kumimoji="1" lang="ja-JP" altLang="en-US" sz="1400" dirty="0">
                <a:solidFill>
                  <a:schemeClr val="bg1"/>
                </a:solidFill>
              </a:rPr>
              <a:t>次元</a:t>
            </a:r>
            <a:endParaRPr kumimoji="1" lang="en-US" altLang="ja-JP" sz="1400" dirty="0">
              <a:solidFill>
                <a:schemeClr val="bg1"/>
              </a:solidFill>
            </a:endParaRPr>
          </a:p>
          <a:p>
            <a:pPr algn="ctr"/>
            <a:r>
              <a:rPr kumimoji="1" lang="en-US" altLang="ja-JP" sz="1400" dirty="0">
                <a:solidFill>
                  <a:schemeClr val="bg1"/>
                </a:solidFill>
              </a:rPr>
              <a:t>Sphere</a:t>
            </a:r>
            <a:r>
              <a:rPr kumimoji="1" lang="ja-JP" altLang="en-US" sz="1400" dirty="0">
                <a:solidFill>
                  <a:schemeClr val="bg1"/>
                </a:solidFill>
              </a:rPr>
              <a:t>関数</a:t>
            </a:r>
          </a:p>
        </p:txBody>
      </p:sp>
      <p:pic>
        <p:nvPicPr>
          <p:cNvPr id="37" name="図 36">
            <a:extLst>
              <a:ext uri="{FF2B5EF4-FFF2-40B4-BE49-F238E27FC236}">
                <a16:creationId xmlns:a16="http://schemas.microsoft.com/office/drawing/2014/main" id="{09224EC5-DAD9-4300-8524-372058F677DA}"/>
              </a:ext>
            </a:extLst>
          </p:cNvPr>
          <p:cNvPicPr>
            <a:picLocks noChangeAspect="1"/>
          </p:cNvPicPr>
          <p:nvPr/>
        </p:nvPicPr>
        <p:blipFill rotWithShape="1">
          <a:blip r:embed="rId4"/>
          <a:srcRect l="19098" t="73055" b="21105"/>
          <a:stretch/>
        </p:blipFill>
        <p:spPr>
          <a:xfrm>
            <a:off x="4862649" y="108393"/>
            <a:ext cx="5352620" cy="316147"/>
          </a:xfrm>
          <a:prstGeom prst="rect">
            <a:avLst/>
          </a:prstGeom>
        </p:spPr>
      </p:pic>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35ECCA3C-02D8-41F5-AA60-48BBAD033D35}"/>
                  </a:ext>
                </a:extLst>
              </p:cNvPr>
              <p:cNvSpPr txBox="1"/>
              <p:nvPr/>
            </p:nvSpPr>
            <p:spPr>
              <a:xfrm>
                <a:off x="4502563"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1</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38" name="テキスト ボックス 37">
                <a:extLst>
                  <a:ext uri="{FF2B5EF4-FFF2-40B4-BE49-F238E27FC236}">
                    <a16:creationId xmlns:a16="http://schemas.microsoft.com/office/drawing/2014/main" id="{35ECCA3C-02D8-41F5-AA60-48BBAD033D35}"/>
                  </a:ext>
                </a:extLst>
              </p:cNvPr>
              <p:cNvSpPr txBox="1">
                <a:spLocks noRot="1" noChangeAspect="1" noMove="1" noResize="1" noEditPoints="1" noAdjustHandles="1" noChangeArrowheads="1" noChangeShapeType="1" noTextEdit="1"/>
              </p:cNvSpPr>
              <p:nvPr/>
            </p:nvSpPr>
            <p:spPr>
              <a:xfrm>
                <a:off x="4502563" y="407728"/>
                <a:ext cx="997410" cy="307777"/>
              </a:xfrm>
              <a:prstGeom prst="rect">
                <a:avLst/>
              </a:prstGeom>
              <a:blipFill>
                <a:blip r:embed="rId9"/>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C7C5278E-2B31-4D96-8A66-EE00B6FF1934}"/>
                  </a:ext>
                </a:extLst>
              </p:cNvPr>
              <p:cNvSpPr txBox="1"/>
              <p:nvPr/>
            </p:nvSpPr>
            <p:spPr>
              <a:xfrm>
                <a:off x="9613440"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39" name="テキスト ボックス 38">
                <a:extLst>
                  <a:ext uri="{FF2B5EF4-FFF2-40B4-BE49-F238E27FC236}">
                    <a16:creationId xmlns:a16="http://schemas.microsoft.com/office/drawing/2014/main" id="{C7C5278E-2B31-4D96-8A66-EE00B6FF1934}"/>
                  </a:ext>
                </a:extLst>
              </p:cNvPr>
              <p:cNvSpPr txBox="1">
                <a:spLocks noRot="1" noChangeAspect="1" noMove="1" noResize="1" noEditPoints="1" noAdjustHandles="1" noChangeArrowheads="1" noChangeShapeType="1" noTextEdit="1"/>
              </p:cNvSpPr>
              <p:nvPr/>
            </p:nvSpPr>
            <p:spPr>
              <a:xfrm>
                <a:off x="9613440" y="407728"/>
                <a:ext cx="997410" cy="307777"/>
              </a:xfrm>
              <a:prstGeom prst="rect">
                <a:avLst/>
              </a:prstGeom>
              <a:blipFill>
                <a:blip r:embed="rId10"/>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A719BDE5-CBDA-4688-8366-EE9D0F0ADCC0}"/>
                  </a:ext>
                </a:extLst>
              </p:cNvPr>
              <p:cNvSpPr txBox="1"/>
              <p:nvPr/>
            </p:nvSpPr>
            <p:spPr>
              <a:xfrm>
                <a:off x="5090579"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2</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0" name="テキスト ボックス 39">
                <a:extLst>
                  <a:ext uri="{FF2B5EF4-FFF2-40B4-BE49-F238E27FC236}">
                    <a16:creationId xmlns:a16="http://schemas.microsoft.com/office/drawing/2014/main" id="{A719BDE5-CBDA-4688-8366-EE9D0F0ADCC0}"/>
                  </a:ext>
                </a:extLst>
              </p:cNvPr>
              <p:cNvSpPr txBox="1">
                <a:spLocks noRot="1" noChangeAspect="1" noMove="1" noResize="1" noEditPoints="1" noAdjustHandles="1" noChangeArrowheads="1" noChangeShapeType="1" noTextEdit="1"/>
              </p:cNvSpPr>
              <p:nvPr/>
            </p:nvSpPr>
            <p:spPr>
              <a:xfrm>
                <a:off x="5090579" y="407728"/>
                <a:ext cx="997410" cy="307777"/>
              </a:xfrm>
              <a:prstGeom prst="rect">
                <a:avLst/>
              </a:prstGeom>
              <a:blipFill>
                <a:blip r:embed="rId11"/>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17576B37-1B11-474D-81B9-EE76D3819613}"/>
                  </a:ext>
                </a:extLst>
              </p:cNvPr>
              <p:cNvSpPr txBox="1"/>
              <p:nvPr/>
            </p:nvSpPr>
            <p:spPr>
              <a:xfrm>
                <a:off x="5669200"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3</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1" name="テキスト ボックス 40">
                <a:extLst>
                  <a:ext uri="{FF2B5EF4-FFF2-40B4-BE49-F238E27FC236}">
                    <a16:creationId xmlns:a16="http://schemas.microsoft.com/office/drawing/2014/main" id="{17576B37-1B11-474D-81B9-EE76D3819613}"/>
                  </a:ext>
                </a:extLst>
              </p:cNvPr>
              <p:cNvSpPr txBox="1">
                <a:spLocks noRot="1" noChangeAspect="1" noMove="1" noResize="1" noEditPoints="1" noAdjustHandles="1" noChangeArrowheads="1" noChangeShapeType="1" noTextEdit="1"/>
              </p:cNvSpPr>
              <p:nvPr/>
            </p:nvSpPr>
            <p:spPr>
              <a:xfrm>
                <a:off x="5669200" y="407728"/>
                <a:ext cx="997410" cy="307777"/>
              </a:xfrm>
              <a:prstGeom prst="rect">
                <a:avLst/>
              </a:prstGeom>
              <a:blipFill>
                <a:blip r:embed="rId12"/>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808B008C-DED4-4F72-8881-5666774870D4}"/>
                  </a:ext>
                </a:extLst>
              </p:cNvPr>
              <p:cNvSpPr txBox="1"/>
              <p:nvPr/>
            </p:nvSpPr>
            <p:spPr>
              <a:xfrm>
                <a:off x="6891165"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2" name="テキスト ボックス 41">
                <a:extLst>
                  <a:ext uri="{FF2B5EF4-FFF2-40B4-BE49-F238E27FC236}">
                    <a16:creationId xmlns:a16="http://schemas.microsoft.com/office/drawing/2014/main" id="{808B008C-DED4-4F72-8881-5666774870D4}"/>
                  </a:ext>
                </a:extLst>
              </p:cNvPr>
              <p:cNvSpPr txBox="1">
                <a:spLocks noRot="1" noChangeAspect="1" noMove="1" noResize="1" noEditPoints="1" noAdjustHandles="1" noChangeArrowheads="1" noChangeShapeType="1" noTextEdit="1"/>
              </p:cNvSpPr>
              <p:nvPr/>
            </p:nvSpPr>
            <p:spPr>
              <a:xfrm>
                <a:off x="6891165" y="407728"/>
                <a:ext cx="997410" cy="307777"/>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54FF2271-76CC-42FD-BD7B-11FAA966812F}"/>
                  </a:ext>
                </a:extLst>
              </p:cNvPr>
              <p:cNvSpPr txBox="1"/>
              <p:nvPr/>
            </p:nvSpPr>
            <p:spPr>
              <a:xfrm>
                <a:off x="8932519"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r>
                            <a:rPr lang="en-US" altLang="ja-JP" sz="1400" b="0" i="1" smtClean="0">
                              <a:solidFill>
                                <a:schemeClr val="bg1"/>
                              </a:solidFill>
                              <a:latin typeface="Cambria Math" panose="02040503050406030204" pitchFamily="18" charset="0"/>
                              <a:ea typeface="Cambria Math" panose="02040503050406030204" pitchFamily="18" charset="0"/>
                            </a:rPr>
                            <m:t>−1</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3" name="テキスト ボックス 42">
                <a:extLst>
                  <a:ext uri="{FF2B5EF4-FFF2-40B4-BE49-F238E27FC236}">
                    <a16:creationId xmlns:a16="http://schemas.microsoft.com/office/drawing/2014/main" id="{54FF2271-76CC-42FD-BD7B-11FAA966812F}"/>
                  </a:ext>
                </a:extLst>
              </p:cNvPr>
              <p:cNvSpPr txBox="1">
                <a:spLocks noRot="1" noChangeAspect="1" noMove="1" noResize="1" noEditPoints="1" noAdjustHandles="1" noChangeArrowheads="1" noChangeShapeType="1" noTextEdit="1"/>
              </p:cNvSpPr>
              <p:nvPr/>
            </p:nvSpPr>
            <p:spPr>
              <a:xfrm>
                <a:off x="8932519" y="407728"/>
                <a:ext cx="997410" cy="307777"/>
              </a:xfrm>
              <a:prstGeom prst="rect">
                <a:avLst/>
              </a:prstGeom>
              <a:blipFill>
                <a:blip r:embed="rId14"/>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08470EB6-CC9A-499E-9F76-16E53E423ADA}"/>
                  </a:ext>
                </a:extLst>
              </p:cNvPr>
              <p:cNvSpPr txBox="1"/>
              <p:nvPr/>
            </p:nvSpPr>
            <p:spPr>
              <a:xfrm>
                <a:off x="8154791"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r>
                            <a:rPr lang="en-US" altLang="ja-JP" sz="1400" b="0" i="1" smtClean="0">
                              <a:solidFill>
                                <a:schemeClr val="bg1"/>
                              </a:solidFill>
                              <a:latin typeface="Cambria Math" panose="02040503050406030204" pitchFamily="18" charset="0"/>
                              <a:ea typeface="Cambria Math" panose="02040503050406030204" pitchFamily="18" charset="0"/>
                            </a:rPr>
                            <m:t>−2</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4" name="テキスト ボックス 43">
                <a:extLst>
                  <a:ext uri="{FF2B5EF4-FFF2-40B4-BE49-F238E27FC236}">
                    <a16:creationId xmlns:a16="http://schemas.microsoft.com/office/drawing/2014/main" id="{08470EB6-CC9A-499E-9F76-16E53E423ADA}"/>
                  </a:ext>
                </a:extLst>
              </p:cNvPr>
              <p:cNvSpPr txBox="1">
                <a:spLocks noRot="1" noChangeAspect="1" noMove="1" noResize="1" noEditPoints="1" noAdjustHandles="1" noChangeArrowheads="1" noChangeShapeType="1" noTextEdit="1"/>
              </p:cNvSpPr>
              <p:nvPr/>
            </p:nvSpPr>
            <p:spPr>
              <a:xfrm>
                <a:off x="8154791" y="407728"/>
                <a:ext cx="997410" cy="307777"/>
              </a:xfrm>
              <a:prstGeom prst="rect">
                <a:avLst/>
              </a:prstGeom>
              <a:blipFill>
                <a:blip r:embed="rId15"/>
                <a:stretch>
                  <a:fillRect b="-10000"/>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1856979B-B6DD-353E-2013-14DE18E19FB1}"/>
              </a:ext>
            </a:extLst>
          </p:cNvPr>
          <p:cNvSpPr txBox="1"/>
          <p:nvPr/>
        </p:nvSpPr>
        <p:spPr>
          <a:xfrm>
            <a:off x="571984" y="-20412"/>
            <a:ext cx="3469340" cy="338554"/>
          </a:xfrm>
          <a:prstGeom prst="rect">
            <a:avLst/>
          </a:prstGeom>
          <a:noFill/>
        </p:spPr>
        <p:txBody>
          <a:bodyPr wrap="square" rtlCol="0">
            <a:spAutoFit/>
          </a:bodyPr>
          <a:lstStyle/>
          <a:p>
            <a:r>
              <a:rPr kumimoji="1" lang="en-US" altLang="ja-JP" sz="1600" b="1" dirty="0">
                <a:solidFill>
                  <a:schemeClr val="bg1"/>
                </a:solidFill>
              </a:rPr>
              <a:t>2.1 </a:t>
            </a:r>
            <a:r>
              <a:rPr kumimoji="1" lang="ja-JP" altLang="en-US" sz="1600" b="1" dirty="0">
                <a:solidFill>
                  <a:schemeClr val="bg1"/>
                </a:solidFill>
              </a:rPr>
              <a:t>アルゴリズム要素検討　</a:t>
            </a:r>
            <a:r>
              <a:rPr kumimoji="1" lang="en-US" altLang="ja-JP" sz="1600" b="1" dirty="0">
                <a:solidFill>
                  <a:schemeClr val="bg1"/>
                </a:solidFill>
              </a:rPr>
              <a:t>&gt;</a:t>
            </a:r>
            <a:r>
              <a:rPr kumimoji="1" lang="ja-JP" altLang="en-US" sz="1600" b="1" dirty="0">
                <a:solidFill>
                  <a:schemeClr val="bg1"/>
                </a:solidFill>
              </a:rPr>
              <a:t>　正規化</a:t>
            </a:r>
          </a:p>
        </p:txBody>
      </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9821707A-3125-4E1E-8ADA-85EE1C7DF1A6}"/>
                  </a:ext>
                </a:extLst>
              </p:cNvPr>
              <p:cNvSpPr txBox="1"/>
              <p:nvPr/>
            </p:nvSpPr>
            <p:spPr>
              <a:xfrm>
                <a:off x="7032712" y="1507587"/>
                <a:ext cx="3360286" cy="338554"/>
              </a:xfrm>
              <a:prstGeom prst="rect">
                <a:avLst/>
              </a:prstGeom>
              <a:noFill/>
            </p:spPr>
            <p:txBody>
              <a:bodyPr wrap="square" rtlCol="0">
                <a:spAutoFit/>
              </a:bodyPr>
              <a:lstStyle/>
              <a:p>
                <a:pPr algn="ctr"/>
                <a:r>
                  <a:rPr lang="en-US" altLang="ja-JP" sz="1600" b="1" dirty="0"/>
                  <a:t>scaled </a:t>
                </a:r>
                <a14:m>
                  <m:oMath xmlns:m="http://schemas.openxmlformats.org/officeDocument/2006/math">
                    <m:r>
                      <a:rPr lang="en-US" altLang="ja-JP" sz="1600" b="0" i="0" smtClean="0">
                        <a:latin typeface="Cambria Math" panose="02040503050406030204" pitchFamily="18" charset="0"/>
                      </a:rPr>
                      <m:t>(</m:t>
                    </m:r>
                    <m:r>
                      <a:rPr lang="en-US" altLang="ja-JP" sz="1600" b="0" i="1" smtClean="0">
                        <a:latin typeface="Cambria Math" panose="02040503050406030204" pitchFamily="18" charset="0"/>
                      </a:rPr>
                      <m:t>𝑓</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𝑣</m:t>
                    </m:r>
                    <m:r>
                      <a:rPr lang="en-US" altLang="ja-JP" sz="1600" b="0" i="1" smtClean="0">
                        <a:latin typeface="Cambria Math" panose="02040503050406030204" pitchFamily="18" charset="0"/>
                      </a:rPr>
                      <m:t>)</m:t>
                    </m:r>
                  </m:oMath>
                </a14:m>
                <a:r>
                  <a:rPr lang="ja-JP" altLang="en-US" sz="1600" b="1" dirty="0"/>
                  <a:t>空間内の個体群の軌跡</a:t>
                </a:r>
                <a:endParaRPr kumimoji="1" lang="ja-JP" altLang="en-US" sz="1600" b="1" dirty="0"/>
              </a:p>
            </p:txBody>
          </p:sp>
        </mc:Choice>
        <mc:Fallback xmlns="">
          <p:sp>
            <p:nvSpPr>
              <p:cNvPr id="45" name="テキスト ボックス 44">
                <a:extLst>
                  <a:ext uri="{FF2B5EF4-FFF2-40B4-BE49-F238E27FC236}">
                    <a16:creationId xmlns:a16="http://schemas.microsoft.com/office/drawing/2014/main" id="{9821707A-3125-4E1E-8ADA-85EE1C7DF1A6}"/>
                  </a:ext>
                </a:extLst>
              </p:cNvPr>
              <p:cNvSpPr txBox="1">
                <a:spLocks noRot="1" noChangeAspect="1" noMove="1" noResize="1" noEditPoints="1" noAdjustHandles="1" noChangeArrowheads="1" noChangeShapeType="1" noTextEdit="1"/>
              </p:cNvSpPr>
              <p:nvPr/>
            </p:nvSpPr>
            <p:spPr>
              <a:xfrm>
                <a:off x="7032712" y="1507587"/>
                <a:ext cx="3360286" cy="338554"/>
              </a:xfrm>
              <a:prstGeom prst="rect">
                <a:avLst/>
              </a:prstGeom>
              <a:blipFill>
                <a:blip r:embed="rId17"/>
                <a:stretch>
                  <a:fillRect l="-544" t="-5357" r="-363" b="-232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516AAB9F-EA7F-49B2-8B3C-531CAB2B0B42}"/>
                  </a:ext>
                </a:extLst>
              </p:cNvPr>
              <p:cNvSpPr txBox="1"/>
              <p:nvPr/>
            </p:nvSpPr>
            <p:spPr>
              <a:xfrm>
                <a:off x="10644583" y="1960100"/>
                <a:ext cx="1443777" cy="461665"/>
              </a:xfrm>
              <a:prstGeom prst="rect">
                <a:avLst/>
              </a:prstGeom>
              <a:noFill/>
            </p:spPr>
            <p:txBody>
              <a:bodyPr wrap="square" rtlCol="0">
                <a:spAutoFit/>
              </a:bodyPr>
              <a:lstStyle/>
              <a:p>
                <a:pPr algn="ctr"/>
                <a14:m>
                  <m:oMath xmlns:m="http://schemas.openxmlformats.org/officeDocument/2006/math">
                    <m:r>
                      <a:rPr lang="en-US" altLang="ja-JP" sz="1200" b="0" i="1" smtClean="0">
                        <a:solidFill>
                          <a:schemeClr val="accent1"/>
                        </a:solidFill>
                        <a:latin typeface="Cambria Math" panose="02040503050406030204" pitchFamily="18" charset="0"/>
                      </a:rPr>
                      <m:t>𝑖</m:t>
                    </m:r>
                    <m:r>
                      <a:rPr lang="en-US" altLang="ja-JP" sz="1200" b="0" i="1" smtClean="0">
                        <a:solidFill>
                          <a:schemeClr val="accent1"/>
                        </a:solidFill>
                        <a:latin typeface="Cambria Math" panose="02040503050406030204" pitchFamily="18" charset="0"/>
                      </a:rPr>
                      <m:t>=1</m:t>
                    </m:r>
                  </m:oMath>
                </a14:m>
                <a:r>
                  <a:rPr lang="ja-JP" altLang="en-US" sz="1200" dirty="0">
                    <a:solidFill>
                      <a:schemeClr val="accent6">
                        <a:lumMod val="50000"/>
                      </a:schemeClr>
                    </a:solidFill>
                  </a:rPr>
                  <a:t>は探索序盤に左上</a:t>
                </a:r>
                <a:endParaRPr lang="en-US" altLang="ja-JP" sz="1200" dirty="0">
                  <a:solidFill>
                    <a:schemeClr val="accent6">
                      <a:lumMod val="50000"/>
                    </a:schemeClr>
                  </a:solidFill>
                </a:endParaRPr>
              </a:p>
            </p:txBody>
          </p:sp>
        </mc:Choice>
        <mc:Fallback xmlns="">
          <p:sp>
            <p:nvSpPr>
              <p:cNvPr id="49" name="テキスト ボックス 48">
                <a:extLst>
                  <a:ext uri="{FF2B5EF4-FFF2-40B4-BE49-F238E27FC236}">
                    <a16:creationId xmlns:a16="http://schemas.microsoft.com/office/drawing/2014/main" id="{516AAB9F-EA7F-49B2-8B3C-531CAB2B0B42}"/>
                  </a:ext>
                </a:extLst>
              </p:cNvPr>
              <p:cNvSpPr txBox="1">
                <a:spLocks noRot="1" noChangeAspect="1" noMove="1" noResize="1" noEditPoints="1" noAdjustHandles="1" noChangeArrowheads="1" noChangeShapeType="1" noTextEdit="1"/>
              </p:cNvSpPr>
              <p:nvPr/>
            </p:nvSpPr>
            <p:spPr>
              <a:xfrm>
                <a:off x="10644583" y="1960100"/>
                <a:ext cx="1443777" cy="461665"/>
              </a:xfrm>
              <a:prstGeom prst="rect">
                <a:avLst/>
              </a:prstGeom>
              <a:blipFill>
                <a:blip r:embed="rId18"/>
                <a:stretch>
                  <a:fillRect t="-1333" b="-9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8A5A17EA-3DCA-4B17-8569-0C7C9D7E40E4}"/>
                  </a:ext>
                </a:extLst>
              </p:cNvPr>
              <p:cNvSpPr txBox="1"/>
              <p:nvPr/>
            </p:nvSpPr>
            <p:spPr>
              <a:xfrm>
                <a:off x="10686926" y="5066262"/>
                <a:ext cx="1471217" cy="649024"/>
              </a:xfrm>
              <a:prstGeom prst="rect">
                <a:avLst/>
              </a:prstGeom>
              <a:noFill/>
            </p:spPr>
            <p:txBody>
              <a:bodyPr wrap="square" rtlCol="0">
                <a:spAutoFit/>
              </a:bodyPr>
              <a:lstStyle/>
              <a:p>
                <a:pPr algn="ctr"/>
                <a14:m>
                  <m:oMath xmlns:m="http://schemas.openxmlformats.org/officeDocument/2006/math">
                    <m:r>
                      <a:rPr lang="ja-JP" altLang="en-US" sz="1200" i="1">
                        <a:solidFill>
                          <a:schemeClr val="accent1"/>
                        </a:solidFill>
                        <a:latin typeface="Cambria Math" panose="02040503050406030204" pitchFamily="18" charset="0"/>
                      </a:rPr>
                      <m:t>多くの</m:t>
                    </m:r>
                  </m:oMath>
                </a14:m>
                <a:r>
                  <a:rPr lang="ja-JP" altLang="en-US" sz="1200" dirty="0">
                    <a:solidFill>
                      <a:schemeClr val="accent6">
                        <a:lumMod val="50000"/>
                      </a:schemeClr>
                    </a:solidFill>
                  </a:rPr>
                  <a:t>個体が、探索中盤以降に右下に局在</a:t>
                </a:r>
                <a:endParaRPr lang="en-US" altLang="ja-JP" sz="1200" dirty="0">
                  <a:solidFill>
                    <a:schemeClr val="accent6">
                      <a:lumMod val="50000"/>
                    </a:schemeClr>
                  </a:solidFill>
                </a:endParaRPr>
              </a:p>
            </p:txBody>
          </p:sp>
        </mc:Choice>
        <mc:Fallback xmlns="">
          <p:sp>
            <p:nvSpPr>
              <p:cNvPr id="52" name="テキスト ボックス 51">
                <a:extLst>
                  <a:ext uri="{FF2B5EF4-FFF2-40B4-BE49-F238E27FC236}">
                    <a16:creationId xmlns:a16="http://schemas.microsoft.com/office/drawing/2014/main" id="{8A5A17EA-3DCA-4B17-8569-0C7C9D7E40E4}"/>
                  </a:ext>
                </a:extLst>
              </p:cNvPr>
              <p:cNvSpPr txBox="1">
                <a:spLocks noRot="1" noChangeAspect="1" noMove="1" noResize="1" noEditPoints="1" noAdjustHandles="1" noChangeArrowheads="1" noChangeShapeType="1" noTextEdit="1"/>
              </p:cNvSpPr>
              <p:nvPr/>
            </p:nvSpPr>
            <p:spPr>
              <a:xfrm>
                <a:off x="10686926" y="5066262"/>
                <a:ext cx="1471217" cy="649024"/>
              </a:xfrm>
              <a:prstGeom prst="rect">
                <a:avLst/>
              </a:prstGeom>
              <a:blipFill>
                <a:blip r:embed="rId19"/>
                <a:stretch>
                  <a:fillRect b="-56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6E92545F-35DE-4AA3-BDB0-5F319FC9FAB1}"/>
                  </a:ext>
                </a:extLst>
              </p:cNvPr>
              <p:cNvSpPr txBox="1"/>
              <p:nvPr/>
            </p:nvSpPr>
            <p:spPr>
              <a:xfrm>
                <a:off x="5129664" y="2737665"/>
                <a:ext cx="1694662" cy="461665"/>
              </a:xfrm>
              <a:prstGeom prst="rect">
                <a:avLst/>
              </a:prstGeom>
              <a:noFill/>
            </p:spPr>
            <p:txBody>
              <a:bodyPr wrap="square" rtlCol="0">
                <a:spAutoFit/>
              </a:bodyPr>
              <a:lstStyle/>
              <a:p>
                <a:pPr algn="ctr"/>
                <a:r>
                  <a:rPr lang="en-US" altLang="ja-JP" sz="1200" b="0" dirty="0">
                    <a:solidFill>
                      <a:schemeClr val="accent4"/>
                    </a:solidFill>
                  </a:rPr>
                  <a:t> </a:t>
                </a:r>
                <a14:m>
                  <m:oMath xmlns:m="http://schemas.openxmlformats.org/officeDocument/2006/math">
                    <m:r>
                      <a:rPr lang="en-US" altLang="ja-JP" sz="1200" b="0" i="1" smtClean="0">
                        <a:solidFill>
                          <a:schemeClr val="accent4"/>
                        </a:solidFill>
                        <a:latin typeface="Cambria Math" panose="02040503050406030204" pitchFamily="18" charset="0"/>
                      </a:rPr>
                      <m:t>𝑖</m:t>
                    </m:r>
                    <m:r>
                      <a:rPr lang="en-US" altLang="ja-JP" sz="1200" b="0" i="1" smtClean="0">
                        <a:solidFill>
                          <a:schemeClr val="accent4"/>
                        </a:solidFill>
                        <a:latin typeface="Cambria Math" panose="02040503050406030204" pitchFamily="18" charset="0"/>
                      </a:rPr>
                      <m:t>=</m:t>
                    </m:r>
                    <m:r>
                      <a:rPr lang="en-US" altLang="ja-JP" sz="1200" b="0" i="1" smtClean="0">
                        <a:solidFill>
                          <a:schemeClr val="accent4"/>
                        </a:solidFill>
                        <a:latin typeface="Cambria Math" panose="02040503050406030204" pitchFamily="18" charset="0"/>
                      </a:rPr>
                      <m:t>𝑚</m:t>
                    </m:r>
                  </m:oMath>
                </a14:m>
                <a:r>
                  <a:rPr lang="ja-JP" altLang="en-US" sz="1200" dirty="0">
                    <a:solidFill>
                      <a:schemeClr val="accent4"/>
                    </a:solidFill>
                  </a:rPr>
                  <a:t>は探索中盤以降、左上と右下を振動</a:t>
                </a:r>
                <a:endParaRPr lang="en-US" altLang="ja-JP" sz="1200" dirty="0">
                  <a:solidFill>
                    <a:schemeClr val="accent4"/>
                  </a:solidFill>
                </a:endParaRPr>
              </a:p>
            </p:txBody>
          </p:sp>
        </mc:Choice>
        <mc:Fallback xmlns="">
          <p:sp>
            <p:nvSpPr>
              <p:cNvPr id="54" name="テキスト ボックス 53">
                <a:extLst>
                  <a:ext uri="{FF2B5EF4-FFF2-40B4-BE49-F238E27FC236}">
                    <a16:creationId xmlns:a16="http://schemas.microsoft.com/office/drawing/2014/main" id="{6E92545F-35DE-4AA3-BDB0-5F319FC9FAB1}"/>
                  </a:ext>
                </a:extLst>
              </p:cNvPr>
              <p:cNvSpPr txBox="1">
                <a:spLocks noRot="1" noChangeAspect="1" noMove="1" noResize="1" noEditPoints="1" noAdjustHandles="1" noChangeArrowheads="1" noChangeShapeType="1" noTextEdit="1"/>
              </p:cNvSpPr>
              <p:nvPr/>
            </p:nvSpPr>
            <p:spPr>
              <a:xfrm>
                <a:off x="5129664" y="2737665"/>
                <a:ext cx="1694662" cy="461665"/>
              </a:xfrm>
              <a:prstGeom prst="rect">
                <a:avLst/>
              </a:prstGeom>
              <a:blipFill>
                <a:blip r:embed="rId20"/>
                <a:stretch>
                  <a:fillRect t="-1316" r="-3597" b="-789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4BC103AA-7673-4A2F-A42E-C4A762D62141}"/>
                  </a:ext>
                </a:extLst>
              </p:cNvPr>
              <p:cNvSpPr txBox="1"/>
              <p:nvPr/>
            </p:nvSpPr>
            <p:spPr>
              <a:xfrm>
                <a:off x="5227086" y="1960100"/>
                <a:ext cx="1467107" cy="461665"/>
              </a:xfrm>
              <a:prstGeom prst="rect">
                <a:avLst/>
              </a:prstGeom>
              <a:noFill/>
            </p:spPr>
            <p:txBody>
              <a:bodyPr wrap="square" rtlCol="0">
                <a:spAutoFit/>
              </a:bodyPr>
              <a:lstStyle/>
              <a:p>
                <a:pPr algn="ctr"/>
                <a14:m>
                  <m:oMath xmlns:m="http://schemas.openxmlformats.org/officeDocument/2006/math">
                    <m:r>
                      <a:rPr lang="en-US" altLang="ja-JP" sz="1200" b="0" i="1" smtClean="0">
                        <a:solidFill>
                          <a:schemeClr val="accent4"/>
                        </a:solidFill>
                        <a:latin typeface="Cambria Math" panose="02040503050406030204" pitchFamily="18" charset="0"/>
                      </a:rPr>
                      <m:t>𝑖</m:t>
                    </m:r>
                    <m:r>
                      <a:rPr lang="en-US" altLang="ja-JP" sz="1200" b="0" i="1" smtClean="0">
                        <a:solidFill>
                          <a:schemeClr val="accent4"/>
                        </a:solidFill>
                        <a:latin typeface="Cambria Math" panose="02040503050406030204" pitchFamily="18" charset="0"/>
                      </a:rPr>
                      <m:t>=</m:t>
                    </m:r>
                    <m:r>
                      <a:rPr lang="en-US" altLang="ja-JP" sz="1200" b="0" i="1" smtClean="0">
                        <a:solidFill>
                          <a:schemeClr val="accent4"/>
                        </a:solidFill>
                        <a:latin typeface="Cambria Math" panose="02040503050406030204" pitchFamily="18" charset="0"/>
                      </a:rPr>
                      <m:t>𝑚</m:t>
                    </m:r>
                  </m:oMath>
                </a14:m>
                <a:r>
                  <a:rPr lang="ja-JP" altLang="en-US" sz="1200" dirty="0">
                    <a:solidFill>
                      <a:schemeClr val="accent4"/>
                    </a:solidFill>
                  </a:rPr>
                  <a:t>は探索中盤まで左上に位置</a:t>
                </a:r>
                <a:endParaRPr lang="en-US" altLang="ja-JP" sz="1200" dirty="0">
                  <a:solidFill>
                    <a:schemeClr val="accent4"/>
                  </a:solidFill>
                </a:endParaRPr>
              </a:p>
            </p:txBody>
          </p:sp>
        </mc:Choice>
        <mc:Fallback xmlns="">
          <p:sp>
            <p:nvSpPr>
              <p:cNvPr id="55" name="テキスト ボックス 54">
                <a:extLst>
                  <a:ext uri="{FF2B5EF4-FFF2-40B4-BE49-F238E27FC236}">
                    <a16:creationId xmlns:a16="http://schemas.microsoft.com/office/drawing/2014/main" id="{4BC103AA-7673-4A2F-A42E-C4A762D62141}"/>
                  </a:ext>
                </a:extLst>
              </p:cNvPr>
              <p:cNvSpPr txBox="1">
                <a:spLocks noRot="1" noChangeAspect="1" noMove="1" noResize="1" noEditPoints="1" noAdjustHandles="1" noChangeArrowheads="1" noChangeShapeType="1" noTextEdit="1"/>
              </p:cNvSpPr>
              <p:nvPr/>
            </p:nvSpPr>
            <p:spPr>
              <a:xfrm>
                <a:off x="5227086" y="1960100"/>
                <a:ext cx="1467107" cy="461665"/>
              </a:xfrm>
              <a:prstGeom prst="rect">
                <a:avLst/>
              </a:prstGeom>
              <a:blipFill>
                <a:blip r:embed="rId21"/>
                <a:stretch>
                  <a:fillRect t="-1333" b="-9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88974A96-7A09-48F3-A72A-4361256E2BBE}"/>
                  </a:ext>
                </a:extLst>
              </p:cNvPr>
              <p:cNvSpPr txBox="1"/>
              <p:nvPr/>
            </p:nvSpPr>
            <p:spPr>
              <a:xfrm>
                <a:off x="1369663" y="1506886"/>
                <a:ext cx="3446495" cy="357021"/>
              </a:xfrm>
              <a:prstGeom prst="rect">
                <a:avLst/>
              </a:prstGeom>
              <a:noFill/>
            </p:spPr>
            <p:txBody>
              <a:bodyPr wrap="square" rtlCol="0">
                <a:spAutoFit/>
              </a:bodyPr>
              <a:lstStyle/>
              <a:p>
                <a:pPr algn="ctr"/>
                <a:r>
                  <a:rPr lang="ja-JP" altLang="en-US" sz="1600" b="1" dirty="0"/>
                  <a:t>各個体の位置ベクトルの角度</a:t>
                </a:r>
                <a14:m>
                  <m:oMath xmlns:m="http://schemas.openxmlformats.org/officeDocument/2006/math">
                    <m:sSubSup>
                      <m:sSubSupPr>
                        <m:ctrlPr>
                          <a:rPr kumimoji="1" lang="en-US" altLang="ja-JP" sz="1600" i="1">
                            <a:latin typeface="Cambria Math" panose="02040503050406030204" pitchFamily="18" charset="0"/>
                          </a:rPr>
                        </m:ctrlPr>
                      </m:sSubSupPr>
                      <m:e>
                        <m:r>
                          <a:rPr kumimoji="1" lang="en-US" altLang="ja-JP" sz="1600" i="1">
                            <a:latin typeface="Cambria Math" panose="02040503050406030204" pitchFamily="18" charset="0"/>
                          </a:rPr>
                          <m:t>𝜃</m:t>
                        </m:r>
                      </m:e>
                      <m:sub>
                        <m:r>
                          <a:rPr kumimoji="1" lang="en-US" altLang="ja-JP" sz="1600" b="1" i="1" smtClean="0">
                            <a:latin typeface="Cambria Math" panose="02040503050406030204" pitchFamily="18" charset="0"/>
                          </a:rPr>
                          <m:t>𝑭</m:t>
                        </m:r>
                      </m:sub>
                      <m:sup>
                        <m:r>
                          <a:rPr kumimoji="1" lang="en-US" altLang="ja-JP" sz="1600" i="1">
                            <a:latin typeface="Cambria Math" panose="02040503050406030204" pitchFamily="18" charset="0"/>
                          </a:rPr>
                          <m:t>𝑖</m:t>
                        </m:r>
                      </m:sup>
                    </m:sSubSup>
                  </m:oMath>
                </a14:m>
                <a:r>
                  <a:rPr lang="ja-JP" altLang="en-US" sz="1600" b="1" dirty="0"/>
                  <a:t>の推移</a:t>
                </a:r>
                <a:endParaRPr kumimoji="1" lang="ja-JP" altLang="en-US" sz="1600" b="1" dirty="0"/>
              </a:p>
            </p:txBody>
          </p:sp>
        </mc:Choice>
        <mc:Fallback xmlns="">
          <p:sp>
            <p:nvSpPr>
              <p:cNvPr id="58" name="テキスト ボックス 57">
                <a:extLst>
                  <a:ext uri="{FF2B5EF4-FFF2-40B4-BE49-F238E27FC236}">
                    <a16:creationId xmlns:a16="http://schemas.microsoft.com/office/drawing/2014/main" id="{88974A96-7A09-48F3-A72A-4361256E2BBE}"/>
                  </a:ext>
                </a:extLst>
              </p:cNvPr>
              <p:cNvSpPr txBox="1">
                <a:spLocks noRot="1" noChangeAspect="1" noMove="1" noResize="1" noEditPoints="1" noAdjustHandles="1" noChangeArrowheads="1" noChangeShapeType="1" noTextEdit="1"/>
              </p:cNvSpPr>
              <p:nvPr/>
            </p:nvSpPr>
            <p:spPr>
              <a:xfrm>
                <a:off x="1369663" y="1506886"/>
                <a:ext cx="3446495" cy="357021"/>
              </a:xfrm>
              <a:prstGeom prst="rect">
                <a:avLst/>
              </a:prstGeom>
              <a:blipFill>
                <a:blip r:embed="rId22"/>
                <a:stretch>
                  <a:fillRect l="-531" t="-1695" r="-354" b="-186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66AAC643-B0B2-4EB2-8742-0E5A263BF9EC}"/>
                  </a:ext>
                </a:extLst>
              </p:cNvPr>
              <p:cNvSpPr txBox="1"/>
              <p:nvPr/>
            </p:nvSpPr>
            <p:spPr>
              <a:xfrm>
                <a:off x="1053467" y="3890949"/>
                <a:ext cx="416204" cy="2115351"/>
              </a:xfrm>
              <a:prstGeom prst="rect">
                <a:avLst/>
              </a:prstGeom>
              <a:solidFill>
                <a:schemeClr val="bg1"/>
              </a:solidFill>
            </p:spPr>
            <p:txBody>
              <a:bodyPr vert="vert270" wrap="square" rtlCol="0">
                <a:spAutoFit/>
              </a:bodyPr>
              <a:lstStyle/>
              <a:p>
                <a:pPr algn="ctr"/>
                <a:r>
                  <a:rPr lang="ja-JP" altLang="en-US" sz="1400" dirty="0"/>
                  <a:t>各個体の角度</a:t>
                </a:r>
                <a14:m>
                  <m:oMath xmlns:m="http://schemas.openxmlformats.org/officeDocument/2006/math">
                    <m:sSubSup>
                      <m:sSubSupPr>
                        <m:ctrlPr>
                          <a:rPr kumimoji="1" lang="en-US" altLang="ja-JP" sz="1400" i="1" smtClean="0">
                            <a:latin typeface="Cambria Math" panose="02040503050406030204" pitchFamily="18" charset="0"/>
                          </a:rPr>
                        </m:ctrlPr>
                      </m:sSubSupPr>
                      <m:e>
                        <m:r>
                          <a:rPr kumimoji="1" lang="en-US" altLang="ja-JP" sz="1400" b="0" i="1">
                            <a:latin typeface="Cambria Math" panose="02040503050406030204" pitchFamily="18" charset="0"/>
                          </a:rPr>
                          <m:t>𝜃</m:t>
                        </m:r>
                      </m:e>
                      <m:sub>
                        <m:r>
                          <a:rPr kumimoji="1" lang="en-US" altLang="ja-JP" sz="1400" b="1" i="1" smtClean="0">
                            <a:latin typeface="Cambria Math" panose="02040503050406030204" pitchFamily="18" charset="0"/>
                          </a:rPr>
                          <m:t>𝑭</m:t>
                        </m:r>
                      </m:sub>
                      <m:sup>
                        <m:r>
                          <a:rPr kumimoji="1" lang="en-US" altLang="ja-JP" sz="1400" b="0" i="1" smtClean="0">
                            <a:latin typeface="Cambria Math" panose="02040503050406030204" pitchFamily="18" charset="0"/>
                          </a:rPr>
                          <m:t>𝑖</m:t>
                        </m:r>
                      </m:sup>
                    </m:sSubSup>
                  </m:oMath>
                </a14:m>
                <a:r>
                  <a:rPr kumimoji="1" lang="en-US" altLang="ja-JP" sz="1400" dirty="0"/>
                  <a:t> [deg]</a:t>
                </a:r>
                <a:endParaRPr kumimoji="1" lang="ja-JP" altLang="en-US" sz="1400" dirty="0"/>
              </a:p>
            </p:txBody>
          </p:sp>
        </mc:Choice>
        <mc:Fallback xmlns="">
          <p:sp>
            <p:nvSpPr>
              <p:cNvPr id="61" name="テキスト ボックス 60">
                <a:extLst>
                  <a:ext uri="{FF2B5EF4-FFF2-40B4-BE49-F238E27FC236}">
                    <a16:creationId xmlns:a16="http://schemas.microsoft.com/office/drawing/2014/main" id="{66AAC643-B0B2-4EB2-8742-0E5A263BF9EC}"/>
                  </a:ext>
                </a:extLst>
              </p:cNvPr>
              <p:cNvSpPr txBox="1">
                <a:spLocks noRot="1" noChangeAspect="1" noMove="1" noResize="1" noEditPoints="1" noAdjustHandles="1" noChangeArrowheads="1" noChangeShapeType="1" noTextEdit="1"/>
              </p:cNvSpPr>
              <p:nvPr/>
            </p:nvSpPr>
            <p:spPr>
              <a:xfrm>
                <a:off x="1053467" y="3890949"/>
                <a:ext cx="416204" cy="2115351"/>
              </a:xfrm>
              <a:prstGeom prst="rect">
                <a:avLst/>
              </a:prstGeom>
              <a:blipFill>
                <a:blip r:embed="rId23"/>
                <a:stretch>
                  <a:fillRect r="-4412"/>
                </a:stretch>
              </a:blipFill>
            </p:spPr>
            <p:txBody>
              <a:bodyPr/>
              <a:lstStyle/>
              <a:p>
                <a:r>
                  <a:rPr lang="ja-JP" altLang="en-US">
                    <a:noFill/>
                  </a:rPr>
                  <a:t> </a:t>
                </a:r>
              </a:p>
            </p:txBody>
          </p:sp>
        </mc:Fallback>
      </mc:AlternateContent>
      <p:cxnSp>
        <p:nvCxnSpPr>
          <p:cNvPr id="65" name="直線矢印コネクタ 64">
            <a:extLst>
              <a:ext uri="{FF2B5EF4-FFF2-40B4-BE49-F238E27FC236}">
                <a16:creationId xmlns:a16="http://schemas.microsoft.com/office/drawing/2014/main" id="{CD549631-0F2A-4E73-A028-C7D33DCD894C}"/>
              </a:ext>
            </a:extLst>
          </p:cNvPr>
          <p:cNvCxnSpPr>
            <a:cxnSpLocks/>
          </p:cNvCxnSpPr>
          <p:nvPr/>
        </p:nvCxnSpPr>
        <p:spPr>
          <a:xfrm flipV="1">
            <a:off x="3460164" y="1976938"/>
            <a:ext cx="0" cy="14307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56C9105D-341D-4949-8B1D-A02781A91CEC}"/>
              </a:ext>
            </a:extLst>
          </p:cNvPr>
          <p:cNvCxnSpPr>
            <a:cxnSpLocks/>
          </p:cNvCxnSpPr>
          <p:nvPr/>
        </p:nvCxnSpPr>
        <p:spPr>
          <a:xfrm>
            <a:off x="3460164" y="3407732"/>
            <a:ext cx="16559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3AF5C9DF-E894-42CA-9E96-74CC0B83D85E}"/>
                  </a:ext>
                </a:extLst>
              </p:cNvPr>
              <p:cNvSpPr txBox="1"/>
              <p:nvPr/>
            </p:nvSpPr>
            <p:spPr>
              <a:xfrm>
                <a:off x="3702188" y="3414513"/>
                <a:ext cx="1110954" cy="338554"/>
              </a:xfrm>
              <a:prstGeom prst="rect">
                <a:avLst/>
              </a:prstGeom>
              <a:noFill/>
            </p:spPr>
            <p:txBody>
              <a:bodyPr wrap="square" rtlCol="0">
                <a:spAutoFit/>
              </a:bodyPr>
              <a:lstStyle/>
              <a:p>
                <a:pPr algn="ctr"/>
                <a:r>
                  <a:rPr kumimoji="1" lang="en-US" altLang="ja-JP" sz="1600" dirty="0"/>
                  <a:t>scaled </a:t>
                </a:r>
                <a14:m>
                  <m:oMath xmlns:m="http://schemas.openxmlformats.org/officeDocument/2006/math">
                    <m:r>
                      <a:rPr lang="en-US" altLang="ja-JP" sz="1600" b="0" i="1" smtClean="0">
                        <a:latin typeface="Cambria Math" panose="02040503050406030204" pitchFamily="18" charset="0"/>
                      </a:rPr>
                      <m:t>𝑓</m:t>
                    </m:r>
                  </m:oMath>
                </a14:m>
                <a:endParaRPr kumimoji="1" lang="ja-JP" altLang="en-US" sz="1600" dirty="0"/>
              </a:p>
            </p:txBody>
          </p:sp>
        </mc:Choice>
        <mc:Fallback xmlns="">
          <p:sp>
            <p:nvSpPr>
              <p:cNvPr id="67" name="テキスト ボックス 66">
                <a:extLst>
                  <a:ext uri="{FF2B5EF4-FFF2-40B4-BE49-F238E27FC236}">
                    <a16:creationId xmlns:a16="http://schemas.microsoft.com/office/drawing/2014/main" id="{3AF5C9DF-E894-42CA-9E96-74CC0B83D85E}"/>
                  </a:ext>
                </a:extLst>
              </p:cNvPr>
              <p:cNvSpPr txBox="1">
                <a:spLocks noRot="1" noChangeAspect="1" noMove="1" noResize="1" noEditPoints="1" noAdjustHandles="1" noChangeArrowheads="1" noChangeShapeType="1" noTextEdit="1"/>
              </p:cNvSpPr>
              <p:nvPr/>
            </p:nvSpPr>
            <p:spPr>
              <a:xfrm>
                <a:off x="3702188" y="3414513"/>
                <a:ext cx="1110954" cy="338554"/>
              </a:xfrm>
              <a:prstGeom prst="rect">
                <a:avLst/>
              </a:prstGeom>
              <a:blipFill>
                <a:blip r:embed="rId24"/>
                <a:stretch>
                  <a:fillRect t="-5357" b="-2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テキスト ボックス 67">
                <a:extLst>
                  <a:ext uri="{FF2B5EF4-FFF2-40B4-BE49-F238E27FC236}">
                    <a16:creationId xmlns:a16="http://schemas.microsoft.com/office/drawing/2014/main" id="{B2B7AD2E-9078-49EA-B6CE-3D0A7ED12FA9}"/>
                  </a:ext>
                </a:extLst>
              </p:cNvPr>
              <p:cNvSpPr txBox="1"/>
              <p:nvPr/>
            </p:nvSpPr>
            <p:spPr>
              <a:xfrm>
                <a:off x="2404680" y="2629944"/>
                <a:ext cx="1110954" cy="338554"/>
              </a:xfrm>
              <a:prstGeom prst="rect">
                <a:avLst/>
              </a:prstGeom>
              <a:noFill/>
            </p:spPr>
            <p:txBody>
              <a:bodyPr wrap="square" rtlCol="0">
                <a:spAutoFit/>
              </a:bodyPr>
              <a:lstStyle/>
              <a:p>
                <a:pPr algn="ctr"/>
                <a:r>
                  <a:rPr kumimoji="1" lang="en-US" altLang="ja-JP" sz="1600" dirty="0"/>
                  <a:t>scaled </a:t>
                </a:r>
                <a14:m>
                  <m:oMath xmlns:m="http://schemas.openxmlformats.org/officeDocument/2006/math">
                    <m:r>
                      <a:rPr lang="en-US" altLang="ja-JP" sz="1600" b="0" i="1" smtClean="0">
                        <a:latin typeface="Cambria Math" panose="02040503050406030204" pitchFamily="18" charset="0"/>
                      </a:rPr>
                      <m:t>𝑣</m:t>
                    </m:r>
                  </m:oMath>
                </a14:m>
                <a:endParaRPr kumimoji="1" lang="ja-JP" altLang="en-US" sz="1600" dirty="0"/>
              </a:p>
            </p:txBody>
          </p:sp>
        </mc:Choice>
        <mc:Fallback xmlns="">
          <p:sp>
            <p:nvSpPr>
              <p:cNvPr id="68" name="テキスト ボックス 67">
                <a:extLst>
                  <a:ext uri="{FF2B5EF4-FFF2-40B4-BE49-F238E27FC236}">
                    <a16:creationId xmlns:a16="http://schemas.microsoft.com/office/drawing/2014/main" id="{B2B7AD2E-9078-49EA-B6CE-3D0A7ED12FA9}"/>
                  </a:ext>
                </a:extLst>
              </p:cNvPr>
              <p:cNvSpPr txBox="1">
                <a:spLocks noRot="1" noChangeAspect="1" noMove="1" noResize="1" noEditPoints="1" noAdjustHandles="1" noChangeArrowheads="1" noChangeShapeType="1" noTextEdit="1"/>
              </p:cNvSpPr>
              <p:nvPr/>
            </p:nvSpPr>
            <p:spPr>
              <a:xfrm>
                <a:off x="2404680" y="2629944"/>
                <a:ext cx="1110954" cy="338554"/>
              </a:xfrm>
              <a:prstGeom prst="rect">
                <a:avLst/>
              </a:prstGeom>
              <a:blipFill>
                <a:blip r:embed="rId25"/>
                <a:stretch>
                  <a:fillRect t="-5357" b="-21429"/>
                </a:stretch>
              </a:blipFill>
            </p:spPr>
            <p:txBody>
              <a:bodyPr/>
              <a:lstStyle/>
              <a:p>
                <a:r>
                  <a:rPr lang="ja-JP" altLang="en-US">
                    <a:noFill/>
                  </a:rPr>
                  <a:t> </a:t>
                </a:r>
              </a:p>
            </p:txBody>
          </p:sp>
        </mc:Fallback>
      </mc:AlternateContent>
      <p:sp>
        <p:nvSpPr>
          <p:cNvPr id="69" name="テキスト ボックス 68">
            <a:extLst>
              <a:ext uri="{FF2B5EF4-FFF2-40B4-BE49-F238E27FC236}">
                <a16:creationId xmlns:a16="http://schemas.microsoft.com/office/drawing/2014/main" id="{50C476AB-5AA2-42FB-9189-0475CB52C071}"/>
              </a:ext>
            </a:extLst>
          </p:cNvPr>
          <p:cNvSpPr txBox="1"/>
          <p:nvPr/>
        </p:nvSpPr>
        <p:spPr>
          <a:xfrm>
            <a:off x="3261608" y="3417257"/>
            <a:ext cx="367333" cy="338554"/>
          </a:xfrm>
          <a:prstGeom prst="rect">
            <a:avLst/>
          </a:prstGeom>
          <a:noFill/>
        </p:spPr>
        <p:txBody>
          <a:bodyPr wrap="square" rtlCol="0">
            <a:spAutoFit/>
          </a:bodyPr>
          <a:lstStyle/>
          <a:p>
            <a:pPr algn="ctr"/>
            <a:r>
              <a:rPr kumimoji="1" lang="en-US" altLang="ja-JP" sz="1600" dirty="0"/>
              <a:t>0</a:t>
            </a:r>
            <a:endParaRPr kumimoji="1" lang="ja-JP" altLang="en-US" sz="1600" dirty="0"/>
          </a:p>
        </p:txBody>
      </p:sp>
      <p:sp>
        <p:nvSpPr>
          <p:cNvPr id="70" name="テキスト ボックス 69">
            <a:extLst>
              <a:ext uri="{FF2B5EF4-FFF2-40B4-BE49-F238E27FC236}">
                <a16:creationId xmlns:a16="http://schemas.microsoft.com/office/drawing/2014/main" id="{4A8D2EFF-16DC-4587-A178-5B181EF1C905}"/>
              </a:ext>
            </a:extLst>
          </p:cNvPr>
          <p:cNvSpPr txBox="1"/>
          <p:nvPr/>
        </p:nvSpPr>
        <p:spPr>
          <a:xfrm>
            <a:off x="3046674" y="3259723"/>
            <a:ext cx="367333" cy="338554"/>
          </a:xfrm>
          <a:prstGeom prst="rect">
            <a:avLst/>
          </a:prstGeom>
          <a:noFill/>
        </p:spPr>
        <p:txBody>
          <a:bodyPr wrap="square" rtlCol="0">
            <a:spAutoFit/>
          </a:bodyPr>
          <a:lstStyle/>
          <a:p>
            <a:pPr algn="ctr"/>
            <a:r>
              <a:rPr kumimoji="1" lang="en-US" altLang="ja-JP" sz="1600" dirty="0"/>
              <a:t>0</a:t>
            </a:r>
            <a:endParaRPr kumimoji="1" lang="ja-JP" altLang="en-US" sz="1600" dirty="0"/>
          </a:p>
        </p:txBody>
      </p:sp>
      <p:sp>
        <p:nvSpPr>
          <p:cNvPr id="71" name="テキスト ボックス 70">
            <a:extLst>
              <a:ext uri="{FF2B5EF4-FFF2-40B4-BE49-F238E27FC236}">
                <a16:creationId xmlns:a16="http://schemas.microsoft.com/office/drawing/2014/main" id="{59D7277A-8A21-4542-96E2-4AB3A04E3241}"/>
              </a:ext>
            </a:extLst>
          </p:cNvPr>
          <p:cNvSpPr txBox="1"/>
          <p:nvPr/>
        </p:nvSpPr>
        <p:spPr>
          <a:xfrm>
            <a:off x="3040891" y="2013932"/>
            <a:ext cx="367333" cy="338554"/>
          </a:xfrm>
          <a:prstGeom prst="rect">
            <a:avLst/>
          </a:prstGeom>
          <a:noFill/>
        </p:spPr>
        <p:txBody>
          <a:bodyPr wrap="square" rtlCol="0">
            <a:spAutoFit/>
          </a:bodyPr>
          <a:lstStyle/>
          <a:p>
            <a:pPr algn="ctr"/>
            <a:r>
              <a:rPr kumimoji="1" lang="en-US" altLang="ja-JP" sz="1600" dirty="0"/>
              <a:t>1</a:t>
            </a:r>
            <a:endParaRPr kumimoji="1" lang="ja-JP" altLang="en-US" sz="1600" dirty="0"/>
          </a:p>
        </p:txBody>
      </p:sp>
      <p:sp>
        <p:nvSpPr>
          <p:cNvPr id="72" name="テキスト ボックス 71">
            <a:extLst>
              <a:ext uri="{FF2B5EF4-FFF2-40B4-BE49-F238E27FC236}">
                <a16:creationId xmlns:a16="http://schemas.microsoft.com/office/drawing/2014/main" id="{DD2F5905-A17A-44D8-A70C-161AFB8959EA}"/>
              </a:ext>
            </a:extLst>
          </p:cNvPr>
          <p:cNvSpPr txBox="1"/>
          <p:nvPr/>
        </p:nvSpPr>
        <p:spPr>
          <a:xfrm>
            <a:off x="4749606" y="3441674"/>
            <a:ext cx="367333" cy="338554"/>
          </a:xfrm>
          <a:prstGeom prst="rect">
            <a:avLst/>
          </a:prstGeom>
          <a:noFill/>
        </p:spPr>
        <p:txBody>
          <a:bodyPr wrap="square" rtlCol="0">
            <a:spAutoFit/>
          </a:bodyPr>
          <a:lstStyle/>
          <a:p>
            <a:pPr algn="ctr"/>
            <a:r>
              <a:rPr kumimoji="1" lang="en-US" altLang="ja-JP" sz="1600" dirty="0"/>
              <a:t>1</a:t>
            </a:r>
            <a:endParaRPr kumimoji="1" lang="ja-JP" altLang="en-US" sz="1600" dirty="0"/>
          </a:p>
        </p:txBody>
      </p:sp>
      <p:sp>
        <p:nvSpPr>
          <p:cNvPr id="73" name="楕円 72">
            <a:extLst>
              <a:ext uri="{FF2B5EF4-FFF2-40B4-BE49-F238E27FC236}">
                <a16:creationId xmlns:a16="http://schemas.microsoft.com/office/drawing/2014/main" id="{25686189-37DE-4439-B465-E3169B71E141}"/>
              </a:ext>
            </a:extLst>
          </p:cNvPr>
          <p:cNvSpPr/>
          <p:nvPr/>
        </p:nvSpPr>
        <p:spPr>
          <a:xfrm>
            <a:off x="4587086" y="2636492"/>
            <a:ext cx="144000" cy="144000"/>
          </a:xfrm>
          <a:prstGeom prst="ellipse">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4" name="直線コネクタ 73">
            <a:extLst>
              <a:ext uri="{FF2B5EF4-FFF2-40B4-BE49-F238E27FC236}">
                <a16:creationId xmlns:a16="http://schemas.microsoft.com/office/drawing/2014/main" id="{68A957C5-7420-429F-BA8E-080FC68BD608}"/>
              </a:ext>
            </a:extLst>
          </p:cNvPr>
          <p:cNvCxnSpPr>
            <a:cxnSpLocks/>
            <a:stCxn id="80" idx="3"/>
            <a:endCxn id="69" idx="0"/>
          </p:cNvCxnSpPr>
          <p:nvPr/>
        </p:nvCxnSpPr>
        <p:spPr>
          <a:xfrm flipH="1">
            <a:off x="3445275" y="2335374"/>
            <a:ext cx="841131" cy="1081883"/>
          </a:xfrm>
          <a:prstGeom prst="line">
            <a:avLst/>
          </a:prstGeom>
          <a:ln>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CE2158BF-1FE5-40F4-B3A6-749F4A6CDF13}"/>
              </a:ext>
            </a:extLst>
          </p:cNvPr>
          <p:cNvCxnSpPr>
            <a:cxnSpLocks/>
            <a:stCxn id="73" idx="2"/>
            <a:endCxn id="69" idx="0"/>
          </p:cNvCxnSpPr>
          <p:nvPr/>
        </p:nvCxnSpPr>
        <p:spPr>
          <a:xfrm flipH="1">
            <a:off x="3445275" y="2708492"/>
            <a:ext cx="1141811" cy="708765"/>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8DCC4B44-1618-4DC6-B647-4292FC278B2E}"/>
              </a:ext>
            </a:extLst>
          </p:cNvPr>
          <p:cNvCxnSpPr>
            <a:cxnSpLocks/>
            <a:stCxn id="81" idx="2"/>
            <a:endCxn id="69" idx="0"/>
          </p:cNvCxnSpPr>
          <p:nvPr/>
        </p:nvCxnSpPr>
        <p:spPr>
          <a:xfrm flipH="1">
            <a:off x="3445275" y="3094338"/>
            <a:ext cx="1226883" cy="322919"/>
          </a:xfrm>
          <a:prstGeom prst="lin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820D1853-5118-47C4-9030-C5CD08AE598E}"/>
              </a:ext>
            </a:extLst>
          </p:cNvPr>
          <p:cNvCxnSpPr>
            <a:cxnSpLocks/>
          </p:cNvCxnSpPr>
          <p:nvPr/>
        </p:nvCxnSpPr>
        <p:spPr>
          <a:xfrm flipH="1">
            <a:off x="3456161" y="2243879"/>
            <a:ext cx="0" cy="1173378"/>
          </a:xfrm>
          <a:prstGeom prst="line">
            <a:avLst/>
          </a:prstGeom>
          <a:ln>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40124A81-2FDF-43F5-84CD-C430BD9584A9}"/>
                  </a:ext>
                </a:extLst>
              </p:cNvPr>
              <p:cNvSpPr txBox="1"/>
              <p:nvPr/>
            </p:nvSpPr>
            <p:spPr>
              <a:xfrm>
                <a:off x="439201" y="2491281"/>
                <a:ext cx="2109333" cy="65928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kumimoji="1" lang="en-US" altLang="ja-JP" sz="1600" i="1" smtClean="0">
                              <a:latin typeface="Cambria Math" panose="02040503050406030204" pitchFamily="18" charset="0"/>
                            </a:rPr>
                          </m:ctrlPr>
                        </m:sSubSupPr>
                        <m:e>
                          <m:r>
                            <a:rPr kumimoji="1" lang="en-US" altLang="ja-JP" sz="1600" i="1">
                              <a:latin typeface="Cambria Math" panose="02040503050406030204" pitchFamily="18" charset="0"/>
                            </a:rPr>
                            <m:t>𝜃</m:t>
                          </m:r>
                        </m:e>
                        <m:sub>
                          <m:r>
                            <a:rPr kumimoji="1" lang="en-US" altLang="ja-JP" sz="1600" b="1" i="1" smtClean="0">
                              <a:latin typeface="Cambria Math" panose="02040503050406030204" pitchFamily="18" charset="0"/>
                            </a:rPr>
                            <m:t>𝑭</m:t>
                          </m:r>
                        </m:sub>
                        <m:sup>
                          <m:r>
                            <a:rPr kumimoji="1" lang="en-US" altLang="ja-JP" sz="1600" i="1">
                              <a:latin typeface="Cambria Math" panose="02040503050406030204" pitchFamily="18" charset="0"/>
                            </a:rPr>
                            <m:t>𝑖</m:t>
                          </m:r>
                        </m:sup>
                      </m:sSubSup>
                      <m:r>
                        <a:rPr kumimoji="1" lang="en-US" altLang="ja-JP" sz="1600" b="0" i="1" smtClean="0">
                          <a:latin typeface="Cambria Math" panose="02040503050406030204" pitchFamily="18" charset="0"/>
                        </a:rPr>
                        <m:t>=</m:t>
                      </m:r>
                      <m:r>
                        <m:rPr>
                          <m:sty m:val="p"/>
                        </m:rPr>
                        <a:rPr kumimoji="1" lang="en-US" altLang="ja-JP" sz="1600" b="0" i="0" smtClean="0">
                          <a:latin typeface="Cambria Math" panose="02040503050406030204" pitchFamily="18" charset="0"/>
                        </a:rPr>
                        <m:t>arctan</m:t>
                      </m:r>
                      <m:r>
                        <a:rPr kumimoji="1" lang="en-US" altLang="ja-JP" sz="1600" b="0" i="1" smtClean="0">
                          <a:latin typeface="Cambria Math" panose="02040503050406030204" pitchFamily="18" charset="0"/>
                        </a:rPr>
                        <m:t>⁡</m:t>
                      </m:r>
                      <m:d>
                        <m:dPr>
                          <m:ctrlPr>
                            <a:rPr kumimoji="1" lang="en-US" altLang="ja-JP" sz="1600" i="1">
                              <a:latin typeface="Cambria Math" panose="02040503050406030204" pitchFamily="18" charset="0"/>
                            </a:rPr>
                          </m:ctrlPr>
                        </m:dPr>
                        <m:e>
                          <m:f>
                            <m:fPr>
                              <m:ctrlPr>
                                <a:rPr kumimoji="1" lang="en-US" altLang="ja-JP" sz="1600" i="1">
                                  <a:latin typeface="Cambria Math" panose="02040503050406030204" pitchFamily="18" charset="0"/>
                                </a:rPr>
                              </m:ctrlPr>
                            </m:fPr>
                            <m:num>
                              <m:r>
                                <a:rPr kumimoji="1" lang="en-US" altLang="ja-JP" sz="1600" i="1">
                                  <a:latin typeface="Cambria Math" panose="02040503050406030204" pitchFamily="18" charset="0"/>
                                </a:rPr>
                                <m:t>𝑣</m:t>
                              </m:r>
                              <m:r>
                                <a:rPr kumimoji="1" lang="en-US" altLang="ja-JP" sz="1600" i="1">
                                  <a:latin typeface="Cambria Math" panose="02040503050406030204" pitchFamily="18" charset="0"/>
                                </a:rPr>
                                <m:t>′(</m:t>
                              </m:r>
                              <m:sSup>
                                <m:sSupPr>
                                  <m:ctrlPr>
                                    <a:rPr kumimoji="1" lang="en-US" altLang="ja-JP" sz="1600" i="1">
                                      <a:latin typeface="Cambria Math" panose="02040503050406030204" pitchFamily="18" charset="0"/>
                                    </a:rPr>
                                  </m:ctrlPr>
                                </m:sSupPr>
                                <m:e>
                                  <m:r>
                                    <a:rPr kumimoji="1" lang="en-US" altLang="ja-JP" sz="1600" b="1" i="1">
                                      <a:latin typeface="Cambria Math" panose="02040503050406030204" pitchFamily="18" charset="0"/>
                                    </a:rPr>
                                    <m:t>𝒙</m:t>
                                  </m:r>
                                </m:e>
                                <m:sup>
                                  <m:r>
                                    <a:rPr kumimoji="1" lang="en-US" altLang="ja-JP" sz="1600" i="1">
                                      <a:latin typeface="Cambria Math" panose="02040503050406030204" pitchFamily="18" charset="0"/>
                                    </a:rPr>
                                    <m:t>𝑖</m:t>
                                  </m:r>
                                </m:sup>
                              </m:sSup>
                              <m:r>
                                <a:rPr kumimoji="1" lang="en-US" altLang="ja-JP" sz="1600" i="1">
                                  <a:latin typeface="Cambria Math" panose="02040503050406030204" pitchFamily="18" charset="0"/>
                                </a:rPr>
                                <m:t>)</m:t>
                              </m:r>
                            </m:num>
                            <m:den>
                              <m:r>
                                <a:rPr kumimoji="1" lang="en-US" altLang="ja-JP" sz="1600" i="1">
                                  <a:latin typeface="Cambria Math" panose="02040503050406030204" pitchFamily="18" charset="0"/>
                                </a:rPr>
                                <m:t>𝑓</m:t>
                              </m:r>
                              <m:r>
                                <a:rPr kumimoji="1" lang="en-US" altLang="ja-JP" sz="1600" i="1">
                                  <a:latin typeface="Cambria Math" panose="02040503050406030204" pitchFamily="18" charset="0"/>
                                </a:rPr>
                                <m:t>′(</m:t>
                              </m:r>
                              <m:sSup>
                                <m:sSupPr>
                                  <m:ctrlPr>
                                    <a:rPr kumimoji="1" lang="en-US" altLang="ja-JP" sz="1600" i="1">
                                      <a:latin typeface="Cambria Math" panose="02040503050406030204" pitchFamily="18" charset="0"/>
                                    </a:rPr>
                                  </m:ctrlPr>
                                </m:sSupPr>
                                <m:e>
                                  <m:r>
                                    <a:rPr kumimoji="1" lang="en-US" altLang="ja-JP" sz="1600" b="1" i="1">
                                      <a:latin typeface="Cambria Math" panose="02040503050406030204" pitchFamily="18" charset="0"/>
                                    </a:rPr>
                                    <m:t>𝒙</m:t>
                                  </m:r>
                                </m:e>
                                <m:sup>
                                  <m:r>
                                    <a:rPr kumimoji="1" lang="en-US" altLang="ja-JP" sz="1600" i="1">
                                      <a:latin typeface="Cambria Math" panose="02040503050406030204" pitchFamily="18" charset="0"/>
                                    </a:rPr>
                                    <m:t>𝑖</m:t>
                                  </m:r>
                                </m:sup>
                              </m:sSup>
                              <m:r>
                                <a:rPr kumimoji="1" lang="en-US" altLang="ja-JP" sz="1600" i="1">
                                  <a:latin typeface="Cambria Math" panose="02040503050406030204" pitchFamily="18" charset="0"/>
                                </a:rPr>
                                <m:t>)</m:t>
                              </m:r>
                            </m:den>
                          </m:f>
                        </m:e>
                      </m:d>
                    </m:oMath>
                  </m:oMathPara>
                </a14:m>
                <a:endParaRPr kumimoji="1" lang="ja-JP" altLang="en-US" sz="1600" dirty="0"/>
              </a:p>
            </p:txBody>
          </p:sp>
        </mc:Choice>
        <mc:Fallback xmlns="">
          <p:sp>
            <p:nvSpPr>
              <p:cNvPr id="78" name="テキスト ボックス 77">
                <a:extLst>
                  <a:ext uri="{FF2B5EF4-FFF2-40B4-BE49-F238E27FC236}">
                    <a16:creationId xmlns:a16="http://schemas.microsoft.com/office/drawing/2014/main" id="{40124A81-2FDF-43F5-84CD-C430BD9584A9}"/>
                  </a:ext>
                </a:extLst>
              </p:cNvPr>
              <p:cNvSpPr txBox="1">
                <a:spLocks noRot="1" noChangeAspect="1" noMove="1" noResize="1" noEditPoints="1" noAdjustHandles="1" noChangeArrowheads="1" noChangeShapeType="1" noTextEdit="1"/>
              </p:cNvSpPr>
              <p:nvPr/>
            </p:nvSpPr>
            <p:spPr>
              <a:xfrm>
                <a:off x="439201" y="2491281"/>
                <a:ext cx="2109333" cy="659283"/>
              </a:xfrm>
              <a:prstGeom prst="rect">
                <a:avLst/>
              </a:prstGeom>
              <a:blipFill>
                <a:blip r:embed="rId26"/>
                <a:stretch>
                  <a:fillRect/>
                </a:stretch>
              </a:blipFill>
            </p:spPr>
            <p:txBody>
              <a:bodyPr/>
              <a:lstStyle/>
              <a:p>
                <a:r>
                  <a:rPr lang="ja-JP" altLang="en-US">
                    <a:noFill/>
                  </a:rPr>
                  <a:t> </a:t>
                </a:r>
              </a:p>
            </p:txBody>
          </p:sp>
        </mc:Fallback>
      </mc:AlternateContent>
      <p:sp>
        <p:nvSpPr>
          <p:cNvPr id="79" name="楕円 78">
            <a:extLst>
              <a:ext uri="{FF2B5EF4-FFF2-40B4-BE49-F238E27FC236}">
                <a16:creationId xmlns:a16="http://schemas.microsoft.com/office/drawing/2014/main" id="{38F0755B-690F-4EBC-88D0-A73E47A9897C}"/>
              </a:ext>
            </a:extLst>
          </p:cNvPr>
          <p:cNvSpPr/>
          <p:nvPr/>
        </p:nvSpPr>
        <p:spPr>
          <a:xfrm>
            <a:off x="3390089" y="2099879"/>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楕円 79">
            <a:extLst>
              <a:ext uri="{FF2B5EF4-FFF2-40B4-BE49-F238E27FC236}">
                <a16:creationId xmlns:a16="http://schemas.microsoft.com/office/drawing/2014/main" id="{10208BFF-9A42-4FE7-B697-71EE2C17AD07}"/>
              </a:ext>
            </a:extLst>
          </p:cNvPr>
          <p:cNvSpPr/>
          <p:nvPr/>
        </p:nvSpPr>
        <p:spPr>
          <a:xfrm>
            <a:off x="4265318" y="2212462"/>
            <a:ext cx="144000" cy="144000"/>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楕円 80">
            <a:extLst>
              <a:ext uri="{FF2B5EF4-FFF2-40B4-BE49-F238E27FC236}">
                <a16:creationId xmlns:a16="http://schemas.microsoft.com/office/drawing/2014/main" id="{60271361-030C-421B-9955-0EDD468EADDF}"/>
              </a:ext>
            </a:extLst>
          </p:cNvPr>
          <p:cNvSpPr/>
          <p:nvPr/>
        </p:nvSpPr>
        <p:spPr>
          <a:xfrm>
            <a:off x="4672158" y="3022338"/>
            <a:ext cx="144000" cy="144000"/>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楕円 81">
            <a:extLst>
              <a:ext uri="{FF2B5EF4-FFF2-40B4-BE49-F238E27FC236}">
                <a16:creationId xmlns:a16="http://schemas.microsoft.com/office/drawing/2014/main" id="{405FCDE8-A713-4D5E-8580-9EDBC31DCDE2}"/>
              </a:ext>
            </a:extLst>
          </p:cNvPr>
          <p:cNvSpPr/>
          <p:nvPr/>
        </p:nvSpPr>
        <p:spPr>
          <a:xfrm>
            <a:off x="4854117" y="3335327"/>
            <a:ext cx="144000" cy="14400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部分円 82">
            <a:extLst>
              <a:ext uri="{FF2B5EF4-FFF2-40B4-BE49-F238E27FC236}">
                <a16:creationId xmlns:a16="http://schemas.microsoft.com/office/drawing/2014/main" id="{E11AB598-0D0E-4AF7-B990-02CB634C5A68}"/>
              </a:ext>
            </a:extLst>
          </p:cNvPr>
          <p:cNvSpPr/>
          <p:nvPr/>
        </p:nvSpPr>
        <p:spPr>
          <a:xfrm rot="5400000">
            <a:off x="2596817" y="2514513"/>
            <a:ext cx="1800000" cy="1800000"/>
          </a:xfrm>
          <a:prstGeom prst="pie">
            <a:avLst>
              <a:gd name="adj1" fmla="val 14232307"/>
              <a:gd name="adj2" fmla="val 16212196"/>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4" name="部分円 83">
            <a:extLst>
              <a:ext uri="{FF2B5EF4-FFF2-40B4-BE49-F238E27FC236}">
                <a16:creationId xmlns:a16="http://schemas.microsoft.com/office/drawing/2014/main" id="{5B9465FA-EE44-4D25-A77B-1EDAC644F9D0}"/>
              </a:ext>
            </a:extLst>
          </p:cNvPr>
          <p:cNvSpPr/>
          <p:nvPr/>
        </p:nvSpPr>
        <p:spPr>
          <a:xfrm rot="5400000">
            <a:off x="2652542" y="2605171"/>
            <a:ext cx="1620000" cy="1620000"/>
          </a:xfrm>
          <a:prstGeom prst="pie">
            <a:avLst>
              <a:gd name="adj1" fmla="val 12997709"/>
              <a:gd name="adj2" fmla="val 16158351"/>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5" name="部分円 84">
            <a:extLst>
              <a:ext uri="{FF2B5EF4-FFF2-40B4-BE49-F238E27FC236}">
                <a16:creationId xmlns:a16="http://schemas.microsoft.com/office/drawing/2014/main" id="{37C05B1A-5ED6-40E1-976A-D398A37E973A}"/>
              </a:ext>
            </a:extLst>
          </p:cNvPr>
          <p:cNvSpPr/>
          <p:nvPr/>
        </p:nvSpPr>
        <p:spPr>
          <a:xfrm rot="5400000">
            <a:off x="2835858" y="2784513"/>
            <a:ext cx="1260000" cy="1260000"/>
          </a:xfrm>
          <a:prstGeom prst="pie">
            <a:avLst>
              <a:gd name="adj1" fmla="val 10765510"/>
              <a:gd name="adj2" fmla="val 16200000"/>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989624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3EF55026-4097-420B-A84C-F62ABF35296D}"/>
              </a:ext>
            </a:extLst>
          </p:cNvPr>
          <p:cNvPicPr>
            <a:picLocks noChangeAspect="1"/>
          </p:cNvPicPr>
          <p:nvPr/>
        </p:nvPicPr>
        <p:blipFill>
          <a:blip r:embed="rId2"/>
          <a:stretch>
            <a:fillRect/>
          </a:stretch>
        </p:blipFill>
        <p:spPr>
          <a:xfrm>
            <a:off x="1858169" y="3392230"/>
            <a:ext cx="2766459" cy="2529213"/>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14</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まとめ</a:t>
            </a:r>
            <a:endParaRPr lang="en-US" dirty="0"/>
          </a:p>
        </p:txBody>
      </p:sp>
      <mc:AlternateContent xmlns:mc="http://schemas.openxmlformats.org/markup-compatibility/2006" xmlns:a14="http://schemas.microsoft.com/office/drawing/2010/main">
        <mc:Choice Requires="a14">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936557"/>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獲得済の可能解を生かした正規化方法・重み調整が必要だと考えられる。</a:t>
                </a:r>
                <a:endParaRPr lang="en-US" altLang="ja-JP" sz="2800" dirty="0"/>
              </a:p>
              <a:p>
                <a:pPr lvl="1">
                  <a:defRPr/>
                </a:pPr>
                <a:r>
                  <a:rPr lang="ja-JP" altLang="en-US" sz="2400" dirty="0"/>
                  <a:t>元の</a:t>
                </a:r>
                <a14:m>
                  <m:oMath xmlns:m="http://schemas.openxmlformats.org/officeDocument/2006/math">
                    <m:r>
                      <a:rPr lang="en-US" altLang="ja-JP" sz="2400" b="1" i="0" smtClean="0">
                        <a:latin typeface="Cambria Math" panose="02040503050406030204" pitchFamily="18" charset="0"/>
                      </a:rPr>
                      <m:t>(</m:t>
                    </m:r>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𝑣</m:t>
                    </m:r>
                    <m:r>
                      <a:rPr lang="en-US" altLang="ja-JP" sz="2400" b="0" i="1" smtClean="0">
                        <a:latin typeface="Cambria Math" panose="02040503050406030204" pitchFamily="18" charset="0"/>
                      </a:rPr>
                      <m:t>)</m:t>
                    </m:r>
                  </m:oMath>
                </a14:m>
                <a:r>
                  <a:rPr lang="ja-JP" altLang="en-US" sz="2400" dirty="0"/>
                  <a:t>空間において、パレートフロンティアの目標部位を向かう選択圧を発生させる</a:t>
                </a:r>
                <a:endParaRPr lang="en-US" altLang="ja-JP" sz="2400" dirty="0"/>
              </a:p>
            </p:txBody>
          </p:sp>
        </mc:Choice>
        <mc:Fallback xmlns="">
          <p:sp>
            <p:nvSpPr>
              <p:cNvPr id="52" name="テキスト プレースホルダー 2">
                <a:extLst>
                  <a:ext uri="{FF2B5EF4-FFF2-40B4-BE49-F238E27FC236}">
                    <a16:creationId xmlns:a16="http://schemas.microsoft.com/office/drawing/2014/main" id="{C9267424-E1F2-4834-9AAF-37679E5974BA}"/>
                  </a:ext>
                </a:extLst>
              </p:cNvPr>
              <p:cNvSpPr txBox="1">
                <a:spLocks noRot="1" noChangeAspect="1" noMove="1" noResize="1" noEditPoints="1" noAdjustHandles="1" noChangeArrowheads="1" noChangeShapeType="1" noTextEdit="1"/>
              </p:cNvSpPr>
              <p:nvPr/>
            </p:nvSpPr>
            <p:spPr>
              <a:xfrm>
                <a:off x="408178" y="936557"/>
                <a:ext cx="11509002" cy="587433"/>
              </a:xfrm>
              <a:prstGeom prst="rect">
                <a:avLst/>
              </a:prstGeom>
              <a:blipFill>
                <a:blip r:embed="rId3"/>
                <a:stretch>
                  <a:fillRect l="-953" t="-19792" b="-927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0BBE6B49-16D3-4E4C-98FF-111859C43315}"/>
                  </a:ext>
                </a:extLst>
              </p:cNvPr>
              <p:cNvSpPr txBox="1"/>
              <p:nvPr/>
            </p:nvSpPr>
            <p:spPr>
              <a:xfrm>
                <a:off x="1884997" y="2911636"/>
                <a:ext cx="2739631" cy="369332"/>
              </a:xfrm>
              <a:prstGeom prst="rect">
                <a:avLst/>
              </a:prstGeom>
              <a:noFill/>
            </p:spPr>
            <p:txBody>
              <a:bodyPr wrap="square" rtlCol="0">
                <a:spAutoFit/>
              </a:bodyPr>
              <a:lstStyle/>
              <a:p>
                <a:pPr algn="ctr"/>
                <a14:m>
                  <m:oMath xmlns:m="http://schemas.openxmlformats.org/officeDocument/2006/math">
                    <m:r>
                      <a:rPr lang="en-US" altLang="ja-JP" b="1" i="0" smtClean="0">
                        <a:latin typeface="Cambria Math" panose="02040503050406030204" pitchFamily="18" charset="0"/>
                      </a:rPr>
                      <m:t>(</m:t>
                    </m:r>
                    <m:r>
                      <a:rPr lang="en-US" altLang="ja-JP" b="0" i="1" smtClean="0">
                        <a:latin typeface="Cambria Math" panose="02040503050406030204" pitchFamily="18" charset="0"/>
                      </a:rPr>
                      <m:t>𝑓</m:t>
                    </m:r>
                    <m:r>
                      <a:rPr lang="en-US" altLang="ja-JP" b="0" i="1" smtClean="0">
                        <a:latin typeface="Cambria Math" panose="02040503050406030204" pitchFamily="18" charset="0"/>
                      </a:rPr>
                      <m:t>,</m:t>
                    </m:r>
                    <m:r>
                      <a:rPr lang="en-US" altLang="ja-JP" b="0" i="1" smtClean="0">
                        <a:latin typeface="Cambria Math" panose="02040503050406030204" pitchFamily="18" charset="0"/>
                      </a:rPr>
                      <m:t>𝑣</m:t>
                    </m:r>
                    <m:r>
                      <a:rPr lang="en-US" altLang="ja-JP" b="0" i="1" smtClean="0">
                        <a:latin typeface="Cambria Math" panose="02040503050406030204" pitchFamily="18" charset="0"/>
                      </a:rPr>
                      <m:t>)</m:t>
                    </m:r>
                  </m:oMath>
                </a14:m>
                <a:r>
                  <a:rPr lang="ja-JP" altLang="en-US" dirty="0"/>
                  <a:t>空間における個体群</a:t>
                </a:r>
              </a:p>
            </p:txBody>
          </p:sp>
        </mc:Choice>
        <mc:Fallback xmlns="">
          <p:sp>
            <p:nvSpPr>
              <p:cNvPr id="6" name="テキスト ボックス 5">
                <a:extLst>
                  <a:ext uri="{FF2B5EF4-FFF2-40B4-BE49-F238E27FC236}">
                    <a16:creationId xmlns:a16="http://schemas.microsoft.com/office/drawing/2014/main" id="{0BBE6B49-16D3-4E4C-98FF-111859C43315}"/>
                  </a:ext>
                </a:extLst>
              </p:cNvPr>
              <p:cNvSpPr txBox="1">
                <a:spLocks noRot="1" noChangeAspect="1" noMove="1" noResize="1" noEditPoints="1" noAdjustHandles="1" noChangeArrowheads="1" noChangeShapeType="1" noTextEdit="1"/>
              </p:cNvSpPr>
              <p:nvPr/>
            </p:nvSpPr>
            <p:spPr>
              <a:xfrm>
                <a:off x="1884997" y="2911636"/>
                <a:ext cx="2739631" cy="369332"/>
              </a:xfrm>
              <a:prstGeom prst="rect">
                <a:avLst/>
              </a:prstGeom>
              <a:blipFill>
                <a:blip r:embed="rId4"/>
                <a:stretch>
                  <a:fillRect t="-10000"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7CE2CC69-4557-409C-B9B6-1A5017853B2E}"/>
                  </a:ext>
                </a:extLst>
              </p:cNvPr>
              <p:cNvSpPr txBox="1"/>
              <p:nvPr/>
            </p:nvSpPr>
            <p:spPr>
              <a:xfrm>
                <a:off x="7562849" y="2880918"/>
                <a:ext cx="2739631" cy="369332"/>
              </a:xfrm>
              <a:prstGeom prst="rect">
                <a:avLst/>
              </a:prstGeom>
              <a:noFill/>
            </p:spPr>
            <p:txBody>
              <a:bodyPr wrap="square" rtlCol="0">
                <a:spAutoFit/>
              </a:bodyPr>
              <a:lstStyle/>
              <a:p>
                <a:pPr algn="ctr"/>
                <a14:m>
                  <m:oMath xmlns:m="http://schemas.openxmlformats.org/officeDocument/2006/math">
                    <m:r>
                      <a:rPr lang="en-US" altLang="ja-JP" b="1" i="0" smtClean="0">
                        <a:latin typeface="Cambria Math" panose="02040503050406030204" pitchFamily="18" charset="0"/>
                      </a:rPr>
                      <m:t>(</m:t>
                    </m:r>
                    <m:r>
                      <a:rPr lang="en-US" altLang="ja-JP" b="0" i="1" smtClean="0">
                        <a:latin typeface="Cambria Math" panose="02040503050406030204" pitchFamily="18" charset="0"/>
                      </a:rPr>
                      <m:t>𝑓</m:t>
                    </m:r>
                    <m:r>
                      <a:rPr lang="en-US" altLang="ja-JP" b="0" i="1" smtClean="0">
                        <a:latin typeface="Cambria Math" panose="02040503050406030204" pitchFamily="18" charset="0"/>
                      </a:rPr>
                      <m:t>′,</m:t>
                    </m:r>
                    <m:r>
                      <a:rPr lang="en-US" altLang="ja-JP" b="0" i="1" smtClean="0">
                        <a:latin typeface="Cambria Math" panose="02040503050406030204" pitchFamily="18" charset="0"/>
                      </a:rPr>
                      <m:t>𝑣</m:t>
                    </m:r>
                    <m:r>
                      <a:rPr lang="en-US" altLang="ja-JP" b="0" i="1" smtClean="0">
                        <a:latin typeface="Cambria Math" panose="02040503050406030204" pitchFamily="18" charset="0"/>
                      </a:rPr>
                      <m:t>′)</m:t>
                    </m:r>
                  </m:oMath>
                </a14:m>
                <a:r>
                  <a:rPr lang="ja-JP" altLang="en-US" dirty="0"/>
                  <a:t>空間における個体群</a:t>
                </a:r>
              </a:p>
            </p:txBody>
          </p:sp>
        </mc:Choice>
        <mc:Fallback xmlns="">
          <p:sp>
            <p:nvSpPr>
              <p:cNvPr id="7" name="テキスト ボックス 6">
                <a:extLst>
                  <a:ext uri="{FF2B5EF4-FFF2-40B4-BE49-F238E27FC236}">
                    <a16:creationId xmlns:a16="http://schemas.microsoft.com/office/drawing/2014/main" id="{7CE2CC69-4557-409C-B9B6-1A5017853B2E}"/>
                  </a:ext>
                </a:extLst>
              </p:cNvPr>
              <p:cNvSpPr txBox="1">
                <a:spLocks noRot="1" noChangeAspect="1" noMove="1" noResize="1" noEditPoints="1" noAdjustHandles="1" noChangeArrowheads="1" noChangeShapeType="1" noTextEdit="1"/>
              </p:cNvSpPr>
              <p:nvPr/>
            </p:nvSpPr>
            <p:spPr>
              <a:xfrm>
                <a:off x="7562849" y="2880918"/>
                <a:ext cx="2739631" cy="369332"/>
              </a:xfrm>
              <a:prstGeom prst="rect">
                <a:avLst/>
              </a:prstGeom>
              <a:blipFill>
                <a:blip r:embed="rId5"/>
                <a:stretch>
                  <a:fillRect l="-223" t="-10000" r="-1336" b="-26667"/>
                </a:stretch>
              </a:blipFill>
            </p:spPr>
            <p:txBody>
              <a:bodyPr/>
              <a:lstStyle/>
              <a:p>
                <a:r>
                  <a:rPr lang="ja-JP" altLang="en-US">
                    <a:noFill/>
                  </a:rPr>
                  <a:t> </a:t>
                </a:r>
              </a:p>
            </p:txBody>
          </p:sp>
        </mc:Fallback>
      </mc:AlternateContent>
      <p:sp>
        <p:nvSpPr>
          <p:cNvPr id="8" name="二等辺三角形 7">
            <a:extLst>
              <a:ext uri="{FF2B5EF4-FFF2-40B4-BE49-F238E27FC236}">
                <a16:creationId xmlns:a16="http://schemas.microsoft.com/office/drawing/2014/main" id="{B0C5283B-F933-426B-BD4D-58A27A3AD2E3}"/>
              </a:ext>
            </a:extLst>
          </p:cNvPr>
          <p:cNvSpPr/>
          <p:nvPr/>
        </p:nvSpPr>
        <p:spPr>
          <a:xfrm rot="5400000">
            <a:off x="5853194" y="4162827"/>
            <a:ext cx="485612" cy="539746"/>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正方形/長方形 10">
            <a:extLst>
              <a:ext uri="{FF2B5EF4-FFF2-40B4-BE49-F238E27FC236}">
                <a16:creationId xmlns:a16="http://schemas.microsoft.com/office/drawing/2014/main" id="{14A0EEAB-289F-4E6A-A344-73C82308ECED}"/>
              </a:ext>
            </a:extLst>
          </p:cNvPr>
          <p:cNvSpPr/>
          <p:nvPr/>
        </p:nvSpPr>
        <p:spPr>
          <a:xfrm>
            <a:off x="2889325" y="4480070"/>
            <a:ext cx="1365163" cy="990600"/>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4" name="図 3">
            <a:extLst>
              <a:ext uri="{FF2B5EF4-FFF2-40B4-BE49-F238E27FC236}">
                <a16:creationId xmlns:a16="http://schemas.microsoft.com/office/drawing/2014/main" id="{27CC138A-43EA-4A4A-B4D6-AD9314E69161}"/>
              </a:ext>
            </a:extLst>
          </p:cNvPr>
          <p:cNvPicPr>
            <a:picLocks noChangeAspect="1"/>
          </p:cNvPicPr>
          <p:nvPr/>
        </p:nvPicPr>
        <p:blipFill>
          <a:blip r:embed="rId6"/>
          <a:stretch>
            <a:fillRect/>
          </a:stretch>
        </p:blipFill>
        <p:spPr>
          <a:xfrm>
            <a:off x="7562849" y="3392230"/>
            <a:ext cx="2762223" cy="2529213"/>
          </a:xfrm>
          <a:prstGeom prst="rect">
            <a:avLst/>
          </a:prstGeom>
        </p:spPr>
      </p:pic>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3EE27588-DB24-4385-9352-BEF49B9CC977}"/>
                  </a:ext>
                </a:extLst>
              </p:cNvPr>
              <p:cNvSpPr txBox="1"/>
              <p:nvPr/>
            </p:nvSpPr>
            <p:spPr>
              <a:xfrm>
                <a:off x="3200431" y="2176323"/>
                <a:ext cx="5583847" cy="646331"/>
              </a:xfrm>
              <a:prstGeom prst="rect">
                <a:avLst/>
              </a:prstGeom>
              <a:noFill/>
            </p:spPr>
            <p:txBody>
              <a:bodyPr wrap="square" rtlCol="0">
                <a:spAutoFit/>
              </a:bodyPr>
              <a:lstStyle/>
              <a:p>
                <a:pPr algn="ctr"/>
                <a:r>
                  <a:rPr lang="ja-JP" altLang="en-US" b="1" dirty="0"/>
                  <a:t>各世代で正規化する度に、</a:t>
                </a:r>
                <a:r>
                  <a:rPr kumimoji="1" lang="en-US" altLang="ja-JP" b="1" dirty="0"/>
                  <a:t> </a:t>
                </a:r>
                <a14:m>
                  <m:oMath xmlns:m="http://schemas.openxmlformats.org/officeDocument/2006/math">
                    <m:r>
                      <a:rPr kumimoji="1" lang="en-US" altLang="ja-JP" b="1" i="0" smtClean="0">
                        <a:latin typeface="Cambria Math" panose="02040503050406030204" pitchFamily="18" charset="0"/>
                      </a:rPr>
                      <m:t>(</m:t>
                    </m:r>
                    <m:r>
                      <a:rPr kumimoji="1" lang="en-US" altLang="ja-JP" b="0" i="1" smtClean="0">
                        <a:latin typeface="Cambria Math" panose="02040503050406030204" pitchFamily="18" charset="0"/>
                      </a:rPr>
                      <m:t>𝑓</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𝑣</m:t>
                    </m:r>
                    <m:r>
                      <a:rPr kumimoji="1" lang="en-US" altLang="ja-JP" b="0" i="1" smtClean="0">
                        <a:latin typeface="Cambria Math" panose="02040503050406030204" pitchFamily="18" charset="0"/>
                      </a:rPr>
                      <m:t>)</m:t>
                    </m:r>
                  </m:oMath>
                </a14:m>
                <a:r>
                  <a:rPr lang="ja-JP" altLang="en-US" b="1" dirty="0"/>
                  <a:t>空間内の個体群が、</a:t>
                </a:r>
                <a:endParaRPr lang="en-US" altLang="ja-JP" b="1" dirty="0"/>
              </a:p>
              <a:p>
                <a:pPr algn="ctr"/>
                <a:r>
                  <a:rPr lang="ja-JP" altLang="en-US" b="1" dirty="0"/>
                  <a:t>空間の一部に局在したり、ある個体だけが大きく動く</a:t>
                </a:r>
                <a:endParaRPr kumimoji="1" lang="ja-JP" altLang="en-US" b="1" dirty="0"/>
              </a:p>
            </p:txBody>
          </p:sp>
        </mc:Choice>
        <mc:Fallback xmlns="">
          <p:sp>
            <p:nvSpPr>
              <p:cNvPr id="14" name="テキスト ボックス 13">
                <a:extLst>
                  <a:ext uri="{FF2B5EF4-FFF2-40B4-BE49-F238E27FC236}">
                    <a16:creationId xmlns:a16="http://schemas.microsoft.com/office/drawing/2014/main" id="{3EE27588-DB24-4385-9352-BEF49B9CC977}"/>
                  </a:ext>
                </a:extLst>
              </p:cNvPr>
              <p:cNvSpPr txBox="1">
                <a:spLocks noRot="1" noChangeAspect="1" noMove="1" noResize="1" noEditPoints="1" noAdjustHandles="1" noChangeArrowheads="1" noChangeShapeType="1" noTextEdit="1"/>
              </p:cNvSpPr>
              <p:nvPr/>
            </p:nvSpPr>
            <p:spPr>
              <a:xfrm>
                <a:off x="3200431" y="2176323"/>
                <a:ext cx="5583847" cy="646331"/>
              </a:xfrm>
              <a:prstGeom prst="rect">
                <a:avLst/>
              </a:prstGeom>
              <a:blipFill>
                <a:blip r:embed="rId7"/>
                <a:stretch>
                  <a:fillRect t="-4717" b="-14151"/>
                </a:stretch>
              </a:blipFill>
            </p:spPr>
            <p:txBody>
              <a:bodyPr/>
              <a:lstStyle/>
              <a:p>
                <a:r>
                  <a:rPr lang="ja-JP" altLang="en-US">
                    <a:noFill/>
                  </a:rPr>
                  <a:t> </a:t>
                </a:r>
              </a:p>
            </p:txBody>
          </p:sp>
        </mc:Fallback>
      </mc:AlternateContent>
      <p:sp>
        <p:nvSpPr>
          <p:cNvPr id="15" name="テキスト ボックス 14">
            <a:extLst>
              <a:ext uri="{FF2B5EF4-FFF2-40B4-BE49-F238E27FC236}">
                <a16:creationId xmlns:a16="http://schemas.microsoft.com/office/drawing/2014/main" id="{4C1E2FE8-31A7-4622-B7A2-2FFDFA1B371E}"/>
              </a:ext>
            </a:extLst>
          </p:cNvPr>
          <p:cNvSpPr txBox="1"/>
          <p:nvPr/>
        </p:nvSpPr>
        <p:spPr>
          <a:xfrm>
            <a:off x="8034343" y="4367729"/>
            <a:ext cx="2186980" cy="307777"/>
          </a:xfrm>
          <a:prstGeom prst="rect">
            <a:avLst/>
          </a:prstGeom>
          <a:noFill/>
        </p:spPr>
        <p:txBody>
          <a:bodyPr wrap="square" rtlCol="0">
            <a:spAutoFit/>
          </a:bodyPr>
          <a:lstStyle/>
          <a:p>
            <a:pPr algn="ctr"/>
            <a:r>
              <a:rPr kumimoji="1" lang="ja-JP" altLang="en-US" sz="1400" dirty="0"/>
              <a:t>外れ値の影響を強く受ける</a:t>
            </a:r>
          </a:p>
        </p:txBody>
      </p:sp>
      <p:sp>
        <p:nvSpPr>
          <p:cNvPr id="16" name="テキスト ボックス 15">
            <a:extLst>
              <a:ext uri="{FF2B5EF4-FFF2-40B4-BE49-F238E27FC236}">
                <a16:creationId xmlns:a16="http://schemas.microsoft.com/office/drawing/2014/main" id="{8CFADCE4-DE9B-45F7-820E-5828D177D606}"/>
              </a:ext>
            </a:extLst>
          </p:cNvPr>
          <p:cNvSpPr txBox="1"/>
          <p:nvPr/>
        </p:nvSpPr>
        <p:spPr>
          <a:xfrm>
            <a:off x="571983" y="-20411"/>
            <a:ext cx="7381391"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2.1 </a:t>
            </a:r>
            <a:r>
              <a:rPr kumimoji="1" lang="ja-JP" altLang="en-US" sz="1600" b="1" dirty="0">
                <a:solidFill>
                  <a:schemeClr val="bg1"/>
                </a:solidFill>
              </a:rPr>
              <a:t>アルゴリズム要素検討　</a:t>
            </a:r>
            <a:r>
              <a:rPr kumimoji="1" lang="en-US" altLang="ja-JP" sz="1600" b="1" dirty="0">
                <a:solidFill>
                  <a:schemeClr val="bg1"/>
                </a:solidFill>
              </a:rPr>
              <a:t>&gt;</a:t>
            </a:r>
            <a:r>
              <a:rPr kumimoji="1" lang="ja-JP" altLang="en-US" sz="1600" b="1" dirty="0">
                <a:solidFill>
                  <a:schemeClr val="bg1"/>
                </a:solidFill>
              </a:rPr>
              <a:t>　正規化</a:t>
            </a:r>
          </a:p>
        </p:txBody>
      </p:sp>
    </p:spTree>
    <p:extLst>
      <p:ext uri="{BB962C8B-B14F-4D97-AF65-F5344CB8AC3E}">
        <p14:creationId xmlns:p14="http://schemas.microsoft.com/office/powerpoint/2010/main" val="39506911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合体アルゴリズムのスケジューリング問題への適用</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15</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408178" y="1060382"/>
            <a:ext cx="11509002" cy="146132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プラントのスケジューリング問題を作成・検証を実施する。</a:t>
            </a:r>
            <a:endParaRPr lang="en-US" altLang="ja-JP" sz="2800" dirty="0"/>
          </a:p>
          <a:p>
            <a:pPr lvl="1">
              <a:defRPr/>
            </a:pPr>
            <a:r>
              <a:rPr lang="ja-JP" altLang="en-US" sz="2400" dirty="0"/>
              <a:t>テーマの本来の目標に対する達成度合いを正確に評価する</a:t>
            </a:r>
            <a:endParaRPr lang="en-US" altLang="ja-JP" sz="2400" dirty="0"/>
          </a:p>
        </p:txBody>
      </p:sp>
      <p:sp>
        <p:nvSpPr>
          <p:cNvPr id="7" name="フローチャート: 準備 6">
            <a:extLst>
              <a:ext uri="{FF2B5EF4-FFF2-40B4-BE49-F238E27FC236}">
                <a16:creationId xmlns:a16="http://schemas.microsoft.com/office/drawing/2014/main" id="{A10630A9-4BC4-47A1-A2CE-D25AC9E97E44}"/>
              </a:ext>
            </a:extLst>
          </p:cNvPr>
          <p:cNvSpPr/>
          <p:nvPr/>
        </p:nvSpPr>
        <p:spPr>
          <a:xfrm>
            <a:off x="1315366" y="3387090"/>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9" name="フローチャート: 準備 8">
            <a:extLst>
              <a:ext uri="{FF2B5EF4-FFF2-40B4-BE49-F238E27FC236}">
                <a16:creationId xmlns:a16="http://schemas.microsoft.com/office/drawing/2014/main" id="{69FAF7F6-CC86-486D-AE81-2BDC83D66D3A}"/>
              </a:ext>
            </a:extLst>
          </p:cNvPr>
          <p:cNvSpPr/>
          <p:nvPr/>
        </p:nvSpPr>
        <p:spPr>
          <a:xfrm>
            <a:off x="1305206" y="4645486"/>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10" name="テキスト ボックス 9">
            <a:extLst>
              <a:ext uri="{FF2B5EF4-FFF2-40B4-BE49-F238E27FC236}">
                <a16:creationId xmlns:a16="http://schemas.microsoft.com/office/drawing/2014/main" id="{3E15B3BD-4EAA-4E52-BC9A-607F97F78558}"/>
              </a:ext>
            </a:extLst>
          </p:cNvPr>
          <p:cNvSpPr txBox="1"/>
          <p:nvPr/>
        </p:nvSpPr>
        <p:spPr>
          <a:xfrm>
            <a:off x="1211286" y="2493791"/>
            <a:ext cx="1943161" cy="369332"/>
          </a:xfrm>
          <a:prstGeom prst="rect">
            <a:avLst/>
          </a:prstGeom>
          <a:noFill/>
        </p:spPr>
        <p:txBody>
          <a:bodyPr wrap="none" rtlCol="0">
            <a:spAutoFit/>
          </a:bodyPr>
          <a:lstStyle/>
          <a:p>
            <a:r>
              <a:rPr lang="ja-JP" altLang="en-US" b="1" dirty="0">
                <a:solidFill>
                  <a:schemeClr val="accent3"/>
                </a:solidFill>
              </a:rPr>
              <a:t>プラントモデル設定</a:t>
            </a:r>
            <a:endParaRPr kumimoji="1" lang="ja-JP" altLang="en-US" b="1" dirty="0">
              <a:solidFill>
                <a:schemeClr val="accent3"/>
              </a:solidFill>
            </a:endParaRPr>
          </a:p>
        </p:txBody>
      </p:sp>
      <p:cxnSp>
        <p:nvCxnSpPr>
          <p:cNvPr id="11" name="直線矢印コネクタ 10">
            <a:extLst>
              <a:ext uri="{FF2B5EF4-FFF2-40B4-BE49-F238E27FC236}">
                <a16:creationId xmlns:a16="http://schemas.microsoft.com/office/drawing/2014/main" id="{3B04810F-319C-4C47-A3DB-1B715672E52D}"/>
              </a:ext>
            </a:extLst>
          </p:cNvPr>
          <p:cNvCxnSpPr>
            <a:cxnSpLocks/>
            <a:endCxn id="7" idx="1"/>
          </p:cNvCxnSpPr>
          <p:nvPr/>
        </p:nvCxnSpPr>
        <p:spPr>
          <a:xfrm>
            <a:off x="883874" y="3603090"/>
            <a:ext cx="43149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893864D4-5ED3-4101-8A3A-6739F07A9509}"/>
              </a:ext>
            </a:extLst>
          </p:cNvPr>
          <p:cNvCxnSpPr>
            <a:cxnSpLocks/>
            <a:endCxn id="9" idx="1"/>
          </p:cNvCxnSpPr>
          <p:nvPr/>
        </p:nvCxnSpPr>
        <p:spPr>
          <a:xfrm flipV="1">
            <a:off x="893271" y="4861486"/>
            <a:ext cx="41193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CA386CC4-4ACC-4AAD-993F-FC05307DB469}"/>
              </a:ext>
            </a:extLst>
          </p:cNvPr>
          <p:cNvCxnSpPr>
            <a:cxnSpLocks/>
            <a:stCxn id="22" idx="3"/>
          </p:cNvCxnSpPr>
          <p:nvPr/>
        </p:nvCxnSpPr>
        <p:spPr>
          <a:xfrm>
            <a:off x="3371488" y="4202728"/>
            <a:ext cx="41635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コネクタ: カギ線 76">
            <a:extLst>
              <a:ext uri="{FF2B5EF4-FFF2-40B4-BE49-F238E27FC236}">
                <a16:creationId xmlns:a16="http://schemas.microsoft.com/office/drawing/2014/main" id="{EB26A899-4A21-4D8F-B2BD-BA856EAF88C6}"/>
              </a:ext>
            </a:extLst>
          </p:cNvPr>
          <p:cNvCxnSpPr>
            <a:cxnSpLocks/>
            <a:stCxn id="7" idx="3"/>
            <a:endCxn id="22" idx="1"/>
          </p:cNvCxnSpPr>
          <p:nvPr/>
        </p:nvCxnSpPr>
        <p:spPr>
          <a:xfrm>
            <a:off x="1747366" y="3603090"/>
            <a:ext cx="1192122" cy="59963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コネクタ: カギ線 77">
            <a:extLst>
              <a:ext uri="{FF2B5EF4-FFF2-40B4-BE49-F238E27FC236}">
                <a16:creationId xmlns:a16="http://schemas.microsoft.com/office/drawing/2014/main" id="{31DFE50C-8164-4601-8EB6-655D60B34BD6}"/>
              </a:ext>
            </a:extLst>
          </p:cNvPr>
          <p:cNvCxnSpPr>
            <a:cxnSpLocks/>
            <a:stCxn id="9" idx="3"/>
            <a:endCxn id="22" idx="2"/>
          </p:cNvCxnSpPr>
          <p:nvPr/>
        </p:nvCxnSpPr>
        <p:spPr>
          <a:xfrm flipV="1">
            <a:off x="1737206" y="4418728"/>
            <a:ext cx="1418282" cy="44275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50C73D66-A8D5-4403-8D90-136300A15232}"/>
                  </a:ext>
                </a:extLst>
              </p:cNvPr>
              <p:cNvSpPr txBox="1"/>
              <p:nvPr/>
            </p:nvSpPr>
            <p:spPr>
              <a:xfrm>
                <a:off x="203606" y="3405703"/>
                <a:ext cx="67056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1"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1" i="1">
                              <a:latin typeface="Cambria Math" panose="02040503050406030204" pitchFamily="18" charset="0"/>
                            </a:rPr>
                            <m:t>1</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16" name="テキスト ボックス 15">
                <a:extLst>
                  <a:ext uri="{FF2B5EF4-FFF2-40B4-BE49-F238E27FC236}">
                    <a16:creationId xmlns:a16="http://schemas.microsoft.com/office/drawing/2014/main" id="{50C73D66-A8D5-4403-8D90-136300A15232}"/>
                  </a:ext>
                </a:extLst>
              </p:cNvPr>
              <p:cNvSpPr txBox="1">
                <a:spLocks noRot="1" noChangeAspect="1" noMove="1" noResize="1" noEditPoints="1" noAdjustHandles="1" noChangeArrowheads="1" noChangeShapeType="1" noTextEdit="1"/>
              </p:cNvSpPr>
              <p:nvPr/>
            </p:nvSpPr>
            <p:spPr>
              <a:xfrm>
                <a:off x="203606" y="3405703"/>
                <a:ext cx="670568" cy="338554"/>
              </a:xfrm>
              <a:prstGeom prst="rect">
                <a:avLst/>
              </a:prstGeom>
              <a:blipFill>
                <a:blip r:embed="rId2"/>
                <a:stretch>
                  <a:fillRect b="-12727"/>
                </a:stretch>
              </a:blipFill>
            </p:spPr>
            <p:txBody>
              <a:bodyPr/>
              <a:lstStyle/>
              <a:p>
                <a:r>
                  <a:rPr lang="ja-JP" altLang="en-US">
                    <a:noFill/>
                  </a:rPr>
                  <a:t> </a:t>
                </a:r>
              </a:p>
            </p:txBody>
          </p:sp>
        </mc:Fallback>
      </mc:AlternateContent>
      <p:sp>
        <p:nvSpPr>
          <p:cNvPr id="22" name="フローチャート: 準備 21">
            <a:extLst>
              <a:ext uri="{FF2B5EF4-FFF2-40B4-BE49-F238E27FC236}">
                <a16:creationId xmlns:a16="http://schemas.microsoft.com/office/drawing/2014/main" id="{E2D86E96-897A-4F2E-8317-0A5B9B0E698E}"/>
              </a:ext>
            </a:extLst>
          </p:cNvPr>
          <p:cNvSpPr/>
          <p:nvPr/>
        </p:nvSpPr>
        <p:spPr>
          <a:xfrm>
            <a:off x="2939488" y="3986728"/>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a:t>
            </a:r>
            <a:endParaRPr kumimoji="1" lang="ja-JP" altLang="en-US" dirty="0"/>
          </a:p>
        </p:txBody>
      </p:sp>
      <p:sp>
        <p:nvSpPr>
          <p:cNvPr id="25" name="テキスト ボックス 24">
            <a:extLst>
              <a:ext uri="{FF2B5EF4-FFF2-40B4-BE49-F238E27FC236}">
                <a16:creationId xmlns:a16="http://schemas.microsoft.com/office/drawing/2014/main" id="{54137090-F817-4206-94F5-BDDF260C390B}"/>
              </a:ext>
            </a:extLst>
          </p:cNvPr>
          <p:cNvSpPr txBox="1"/>
          <p:nvPr/>
        </p:nvSpPr>
        <p:spPr>
          <a:xfrm>
            <a:off x="1185646" y="5465193"/>
            <a:ext cx="2614818" cy="307777"/>
          </a:xfrm>
          <a:prstGeom prst="rect">
            <a:avLst/>
          </a:prstGeom>
          <a:noFill/>
        </p:spPr>
        <p:txBody>
          <a:bodyPr wrap="none" rtlCol="0">
            <a:spAutoFit/>
          </a:bodyPr>
          <a:lstStyle/>
          <a:p>
            <a:r>
              <a:rPr lang="ja-JP" altLang="en-US" sz="1400" dirty="0">
                <a:solidFill>
                  <a:schemeClr val="tx1">
                    <a:lumMod val="65000"/>
                    <a:lumOff val="35000"/>
                  </a:schemeClr>
                </a:solidFill>
              </a:rPr>
              <a:t>設備モデル（特性制約を仮定）</a:t>
            </a:r>
            <a:endParaRPr kumimoji="1" lang="ja-JP" altLang="en-US" sz="1400" dirty="0">
              <a:solidFill>
                <a:schemeClr val="tx1">
                  <a:lumMod val="65000"/>
                  <a:lumOff val="35000"/>
                </a:schemeClr>
              </a:solidFill>
            </a:endParaRPr>
          </a:p>
        </p:txBody>
      </p:sp>
      <p:sp>
        <p:nvSpPr>
          <p:cNvPr id="30" name="テキスト ボックス 29">
            <a:extLst>
              <a:ext uri="{FF2B5EF4-FFF2-40B4-BE49-F238E27FC236}">
                <a16:creationId xmlns:a16="http://schemas.microsoft.com/office/drawing/2014/main" id="{E6F12177-0126-4470-8FD6-5718A7CCC4CC}"/>
              </a:ext>
            </a:extLst>
          </p:cNvPr>
          <p:cNvSpPr txBox="1"/>
          <p:nvPr/>
        </p:nvSpPr>
        <p:spPr>
          <a:xfrm>
            <a:off x="172443" y="4384101"/>
            <a:ext cx="750526" cy="338554"/>
          </a:xfrm>
          <a:prstGeom prst="rect">
            <a:avLst/>
          </a:prstGeom>
          <a:noFill/>
        </p:spPr>
        <p:txBody>
          <a:bodyPr wrap="none" rtlCol="0">
            <a:spAutoFit/>
          </a:bodyPr>
          <a:lstStyle/>
          <a:p>
            <a:r>
              <a:rPr lang="en-US" altLang="ja-JP" sz="1600" dirty="0"/>
              <a:t>(</a:t>
            </a:r>
            <a:r>
              <a:rPr lang="ja-JP" altLang="en-US" sz="1600" dirty="0"/>
              <a:t>操作</a:t>
            </a:r>
            <a:r>
              <a:rPr lang="en-US" altLang="ja-JP" sz="1600" dirty="0"/>
              <a:t>)</a:t>
            </a:r>
            <a:endParaRPr kumimoji="1" lang="ja-JP" altLang="en-US" sz="1600" dirty="0"/>
          </a:p>
        </p:txBody>
      </p:sp>
      <p:sp>
        <p:nvSpPr>
          <p:cNvPr id="32" name="二等辺三角形 31">
            <a:extLst>
              <a:ext uri="{FF2B5EF4-FFF2-40B4-BE49-F238E27FC236}">
                <a16:creationId xmlns:a16="http://schemas.microsoft.com/office/drawing/2014/main" id="{7348D5FF-458A-48BE-8774-D0C00FFAC2FB}"/>
              </a:ext>
            </a:extLst>
          </p:cNvPr>
          <p:cNvSpPr/>
          <p:nvPr/>
        </p:nvSpPr>
        <p:spPr>
          <a:xfrm rot="5400000">
            <a:off x="4209120" y="4003129"/>
            <a:ext cx="504631" cy="2516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テキスト ボックス 32">
            <a:extLst>
              <a:ext uri="{FF2B5EF4-FFF2-40B4-BE49-F238E27FC236}">
                <a16:creationId xmlns:a16="http://schemas.microsoft.com/office/drawing/2014/main" id="{8FAE617F-4CE5-4A42-AB5E-423F7E7890BD}"/>
              </a:ext>
            </a:extLst>
          </p:cNvPr>
          <p:cNvSpPr txBox="1"/>
          <p:nvPr/>
        </p:nvSpPr>
        <p:spPr>
          <a:xfrm>
            <a:off x="9328145" y="2493791"/>
            <a:ext cx="1569660" cy="369332"/>
          </a:xfrm>
          <a:prstGeom prst="rect">
            <a:avLst/>
          </a:prstGeom>
          <a:noFill/>
        </p:spPr>
        <p:txBody>
          <a:bodyPr wrap="none" rtlCol="0">
            <a:spAutoFit/>
          </a:bodyPr>
          <a:lstStyle/>
          <a:p>
            <a:r>
              <a:rPr kumimoji="1" lang="ja-JP" altLang="en-US" b="1" dirty="0">
                <a:solidFill>
                  <a:schemeClr val="accent3"/>
                </a:solidFill>
              </a:rPr>
              <a:t>操作計画算出</a:t>
            </a:r>
          </a:p>
        </p:txBody>
      </p: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D833860C-4A7D-4142-AFEF-144CFD58CB80}"/>
                  </a:ext>
                </a:extLst>
              </p:cNvPr>
              <p:cNvSpPr txBox="1"/>
              <p:nvPr/>
            </p:nvSpPr>
            <p:spPr>
              <a:xfrm>
                <a:off x="193828" y="4672091"/>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2</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4" name="テキスト ボックス 33">
                <a:extLst>
                  <a:ext uri="{FF2B5EF4-FFF2-40B4-BE49-F238E27FC236}">
                    <a16:creationId xmlns:a16="http://schemas.microsoft.com/office/drawing/2014/main" id="{D833860C-4A7D-4142-AFEF-144CFD58CB80}"/>
                  </a:ext>
                </a:extLst>
              </p:cNvPr>
              <p:cNvSpPr txBox="1">
                <a:spLocks noRot="1" noChangeAspect="1" noMove="1" noResize="1" noEditPoints="1" noAdjustHandles="1" noChangeArrowheads="1" noChangeShapeType="1" noTextEdit="1"/>
              </p:cNvSpPr>
              <p:nvPr/>
            </p:nvSpPr>
            <p:spPr>
              <a:xfrm>
                <a:off x="193828" y="4672091"/>
                <a:ext cx="690125" cy="338554"/>
              </a:xfrm>
              <a:prstGeom prst="rect">
                <a:avLst/>
              </a:prstGeom>
              <a:blipFill>
                <a:blip r:embed="rId3"/>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88FE3F0D-ECDA-4B79-8850-DAE8B2B42247}"/>
                  </a:ext>
                </a:extLst>
              </p:cNvPr>
              <p:cNvSpPr txBox="1"/>
              <p:nvPr/>
            </p:nvSpPr>
            <p:spPr>
              <a:xfrm>
                <a:off x="3536807" y="3780077"/>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5</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5" name="テキスト ボックス 34">
                <a:extLst>
                  <a:ext uri="{FF2B5EF4-FFF2-40B4-BE49-F238E27FC236}">
                    <a16:creationId xmlns:a16="http://schemas.microsoft.com/office/drawing/2014/main" id="{88FE3F0D-ECDA-4B79-8850-DAE8B2B42247}"/>
                  </a:ext>
                </a:extLst>
              </p:cNvPr>
              <p:cNvSpPr txBox="1">
                <a:spLocks noRot="1" noChangeAspect="1" noMove="1" noResize="1" noEditPoints="1" noAdjustHandles="1" noChangeArrowheads="1" noChangeShapeType="1" noTextEdit="1"/>
              </p:cNvSpPr>
              <p:nvPr/>
            </p:nvSpPr>
            <p:spPr>
              <a:xfrm>
                <a:off x="3536807" y="3780077"/>
                <a:ext cx="690125" cy="338554"/>
              </a:xfrm>
              <a:prstGeom prst="rect">
                <a:avLst/>
              </a:prstGeom>
              <a:blipFill>
                <a:blip r:embed="rId4"/>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C916B26D-82F7-4312-9579-E17EF2BF091B}"/>
                  </a:ext>
                </a:extLst>
              </p:cNvPr>
              <p:cNvSpPr txBox="1"/>
              <p:nvPr/>
            </p:nvSpPr>
            <p:spPr>
              <a:xfrm>
                <a:off x="2294004" y="3410923"/>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3</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6" name="テキスト ボックス 35">
                <a:extLst>
                  <a:ext uri="{FF2B5EF4-FFF2-40B4-BE49-F238E27FC236}">
                    <a16:creationId xmlns:a16="http://schemas.microsoft.com/office/drawing/2014/main" id="{C916B26D-82F7-4312-9579-E17EF2BF091B}"/>
                  </a:ext>
                </a:extLst>
              </p:cNvPr>
              <p:cNvSpPr txBox="1">
                <a:spLocks noRot="1" noChangeAspect="1" noMove="1" noResize="1" noEditPoints="1" noAdjustHandles="1" noChangeArrowheads="1" noChangeShapeType="1" noTextEdit="1"/>
              </p:cNvSpPr>
              <p:nvPr/>
            </p:nvSpPr>
            <p:spPr>
              <a:xfrm>
                <a:off x="2294004" y="3410923"/>
                <a:ext cx="690125" cy="338554"/>
              </a:xfrm>
              <a:prstGeom prst="rect">
                <a:avLst/>
              </a:prstGeom>
              <a:blipFill>
                <a:blip r:embed="rId5"/>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464057B0-B6D0-4977-B8DE-FADE64C33FD0}"/>
                  </a:ext>
                </a:extLst>
              </p:cNvPr>
              <p:cNvSpPr txBox="1"/>
              <p:nvPr/>
            </p:nvSpPr>
            <p:spPr>
              <a:xfrm>
                <a:off x="2071592" y="4509293"/>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4</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7" name="テキスト ボックス 36">
                <a:extLst>
                  <a:ext uri="{FF2B5EF4-FFF2-40B4-BE49-F238E27FC236}">
                    <a16:creationId xmlns:a16="http://schemas.microsoft.com/office/drawing/2014/main" id="{464057B0-B6D0-4977-B8DE-FADE64C33FD0}"/>
                  </a:ext>
                </a:extLst>
              </p:cNvPr>
              <p:cNvSpPr txBox="1">
                <a:spLocks noRot="1" noChangeAspect="1" noMove="1" noResize="1" noEditPoints="1" noAdjustHandles="1" noChangeArrowheads="1" noChangeShapeType="1" noTextEdit="1"/>
              </p:cNvSpPr>
              <p:nvPr/>
            </p:nvSpPr>
            <p:spPr>
              <a:xfrm>
                <a:off x="2071592" y="4509293"/>
                <a:ext cx="690125" cy="338554"/>
              </a:xfrm>
              <a:prstGeom prst="rect">
                <a:avLst/>
              </a:prstGeom>
              <a:blipFill>
                <a:blip r:embed="rId6"/>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CE25E455-86C2-407B-BF85-8338244A4C8B}"/>
                  </a:ext>
                </a:extLst>
              </p:cNvPr>
              <p:cNvSpPr txBox="1"/>
              <p:nvPr/>
            </p:nvSpPr>
            <p:spPr>
              <a:xfrm>
                <a:off x="1555712" y="3738003"/>
                <a:ext cx="69018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A</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8" name="テキスト ボックス 37">
                <a:extLst>
                  <a:ext uri="{FF2B5EF4-FFF2-40B4-BE49-F238E27FC236}">
                    <a16:creationId xmlns:a16="http://schemas.microsoft.com/office/drawing/2014/main" id="{CE25E455-86C2-407B-BF85-8338244A4C8B}"/>
                  </a:ext>
                </a:extLst>
              </p:cNvPr>
              <p:cNvSpPr txBox="1">
                <a:spLocks noRot="1" noChangeAspect="1" noMove="1" noResize="1" noEditPoints="1" noAdjustHandles="1" noChangeArrowheads="1" noChangeShapeType="1" noTextEdit="1"/>
              </p:cNvSpPr>
              <p:nvPr/>
            </p:nvSpPr>
            <p:spPr>
              <a:xfrm>
                <a:off x="1555712" y="3738003"/>
                <a:ext cx="690189" cy="338554"/>
              </a:xfrm>
              <a:prstGeom prst="rect">
                <a:avLst/>
              </a:prstGeom>
              <a:blipFill>
                <a:blip r:embed="rId7"/>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30D1DE1C-9555-4BE8-8078-648AC49E500D}"/>
                  </a:ext>
                </a:extLst>
              </p:cNvPr>
              <p:cNvSpPr txBox="1"/>
              <p:nvPr/>
            </p:nvSpPr>
            <p:spPr>
              <a:xfrm>
                <a:off x="1589896" y="4944487"/>
                <a:ext cx="69102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B</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9" name="テキスト ボックス 38">
                <a:extLst>
                  <a:ext uri="{FF2B5EF4-FFF2-40B4-BE49-F238E27FC236}">
                    <a16:creationId xmlns:a16="http://schemas.microsoft.com/office/drawing/2014/main" id="{30D1DE1C-9555-4BE8-8078-648AC49E500D}"/>
                  </a:ext>
                </a:extLst>
              </p:cNvPr>
              <p:cNvSpPr txBox="1">
                <a:spLocks noRot="1" noChangeAspect="1" noMove="1" noResize="1" noEditPoints="1" noAdjustHandles="1" noChangeArrowheads="1" noChangeShapeType="1" noTextEdit="1"/>
              </p:cNvSpPr>
              <p:nvPr/>
            </p:nvSpPr>
            <p:spPr>
              <a:xfrm>
                <a:off x="1589896" y="4944487"/>
                <a:ext cx="691022" cy="338554"/>
              </a:xfrm>
              <a:prstGeom prst="rect">
                <a:avLst/>
              </a:prstGeom>
              <a:blipFill>
                <a:blip r:embed="rId8"/>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34873E32-D652-400A-8E15-BD981F45D0CF}"/>
                  </a:ext>
                </a:extLst>
              </p:cNvPr>
              <p:cNvSpPr txBox="1"/>
              <p:nvPr/>
            </p:nvSpPr>
            <p:spPr>
              <a:xfrm>
                <a:off x="3220252" y="4300808"/>
                <a:ext cx="69102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C</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40" name="テキスト ボックス 39">
                <a:extLst>
                  <a:ext uri="{FF2B5EF4-FFF2-40B4-BE49-F238E27FC236}">
                    <a16:creationId xmlns:a16="http://schemas.microsoft.com/office/drawing/2014/main" id="{34873E32-D652-400A-8E15-BD981F45D0CF}"/>
                  </a:ext>
                </a:extLst>
              </p:cNvPr>
              <p:cNvSpPr txBox="1">
                <a:spLocks noRot="1" noChangeAspect="1" noMove="1" noResize="1" noEditPoints="1" noAdjustHandles="1" noChangeArrowheads="1" noChangeShapeType="1" noTextEdit="1"/>
              </p:cNvSpPr>
              <p:nvPr/>
            </p:nvSpPr>
            <p:spPr>
              <a:xfrm>
                <a:off x="3220252" y="4300808"/>
                <a:ext cx="691022" cy="338554"/>
              </a:xfrm>
              <a:prstGeom prst="rect">
                <a:avLst/>
              </a:prstGeom>
              <a:blipFill>
                <a:blip r:embed="rId9"/>
                <a:stretch>
                  <a:fillRect b="-12727"/>
                </a:stretch>
              </a:blipFill>
            </p:spPr>
            <p:txBody>
              <a:bodyPr/>
              <a:lstStyle/>
              <a:p>
                <a:r>
                  <a:rPr lang="ja-JP" altLang="en-US">
                    <a:noFill/>
                  </a:rPr>
                  <a:t> </a:t>
                </a:r>
              </a:p>
            </p:txBody>
          </p:sp>
        </mc:Fallback>
      </mc:AlternateContent>
      <p:sp>
        <p:nvSpPr>
          <p:cNvPr id="41" name="二等辺三角形 40">
            <a:extLst>
              <a:ext uri="{FF2B5EF4-FFF2-40B4-BE49-F238E27FC236}">
                <a16:creationId xmlns:a16="http://schemas.microsoft.com/office/drawing/2014/main" id="{88F62F96-FB31-4728-B07B-BACC6CAAC58D}"/>
              </a:ext>
            </a:extLst>
          </p:cNvPr>
          <p:cNvSpPr/>
          <p:nvPr/>
        </p:nvSpPr>
        <p:spPr>
          <a:xfrm rot="5400000">
            <a:off x="7730917" y="4003128"/>
            <a:ext cx="504631" cy="2516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43" name="直線矢印コネクタ 42">
            <a:extLst>
              <a:ext uri="{FF2B5EF4-FFF2-40B4-BE49-F238E27FC236}">
                <a16:creationId xmlns:a16="http://schemas.microsoft.com/office/drawing/2014/main" id="{FF7BB4F5-C789-4CCD-9E43-328CBDABECBF}"/>
              </a:ext>
            </a:extLst>
          </p:cNvPr>
          <p:cNvCxnSpPr>
            <a:cxnSpLocks/>
          </p:cNvCxnSpPr>
          <p:nvPr/>
        </p:nvCxnSpPr>
        <p:spPr>
          <a:xfrm flipV="1">
            <a:off x="9054119" y="3054320"/>
            <a:ext cx="0" cy="2142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D31AD992-73ED-48CE-8DB6-F0FF47CAD15A}"/>
                  </a:ext>
                </a:extLst>
              </p:cNvPr>
              <p:cNvSpPr txBox="1"/>
              <p:nvPr/>
            </p:nvSpPr>
            <p:spPr>
              <a:xfrm>
                <a:off x="11129528" y="5265357"/>
                <a:ext cx="787652" cy="261610"/>
              </a:xfrm>
              <a:prstGeom prst="rect">
                <a:avLst/>
              </a:prstGeom>
              <a:noFill/>
            </p:spPr>
            <p:txBody>
              <a:bodyPr wrap="none" rtlCol="0">
                <a:spAutoFit/>
              </a:bodyPr>
              <a:lstStyle/>
              <a:p>
                <a:r>
                  <a:rPr kumimoji="1" lang="ja-JP" altLang="en-US" sz="1100" dirty="0"/>
                  <a:t>ステップ数</a:t>
                </a:r>
                <a14:m>
                  <m:oMath xmlns:m="http://schemas.openxmlformats.org/officeDocument/2006/math">
                    <m:r>
                      <a:rPr kumimoji="1" lang="en-US" altLang="ja-JP" sz="1100" i="1" smtClean="0">
                        <a:latin typeface="Cambria Math" panose="02040503050406030204" pitchFamily="18" charset="0"/>
                      </a:rPr>
                      <m:t>𝑡</m:t>
                    </m:r>
                  </m:oMath>
                </a14:m>
                <a:endParaRPr kumimoji="1" lang="ja-JP" altLang="en-US" sz="1100" dirty="0"/>
              </a:p>
            </p:txBody>
          </p:sp>
        </mc:Choice>
        <mc:Fallback xmlns="">
          <p:sp>
            <p:nvSpPr>
              <p:cNvPr id="44" name="テキスト ボックス 43">
                <a:extLst>
                  <a:ext uri="{FF2B5EF4-FFF2-40B4-BE49-F238E27FC236}">
                    <a16:creationId xmlns:a16="http://schemas.microsoft.com/office/drawing/2014/main" id="{D31AD992-73ED-48CE-8DB6-F0FF47CAD15A}"/>
                  </a:ext>
                </a:extLst>
              </p:cNvPr>
              <p:cNvSpPr txBox="1">
                <a:spLocks noRot="1" noChangeAspect="1" noMove="1" noResize="1" noEditPoints="1" noAdjustHandles="1" noChangeArrowheads="1" noChangeShapeType="1" noTextEdit="1"/>
              </p:cNvSpPr>
              <p:nvPr/>
            </p:nvSpPr>
            <p:spPr>
              <a:xfrm>
                <a:off x="11129528" y="5265357"/>
                <a:ext cx="787652" cy="261610"/>
              </a:xfrm>
              <a:prstGeom prst="rect">
                <a:avLst/>
              </a:prstGeom>
              <a:blipFill>
                <a:blip r:embed="rId10"/>
                <a:stretch>
                  <a:fillRect t="-2326" b="-139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77365D87-B8BE-46BE-914C-1A5749307640}"/>
                  </a:ext>
                </a:extLst>
              </p:cNvPr>
              <p:cNvSpPr txBox="1"/>
              <p:nvPr/>
            </p:nvSpPr>
            <p:spPr>
              <a:xfrm>
                <a:off x="8218170" y="3522713"/>
                <a:ext cx="830677" cy="261610"/>
              </a:xfrm>
              <a:prstGeom prst="rect">
                <a:avLst/>
              </a:prstGeom>
              <a:noFill/>
            </p:spPr>
            <p:txBody>
              <a:bodyPr wrap="none" rtlCol="0">
                <a:spAutoFit/>
              </a:bodyPr>
              <a:lstStyle/>
              <a:p>
                <a:r>
                  <a:rPr kumimoji="1" lang="ja-JP" altLang="en-US" sz="1100" dirty="0"/>
                  <a:t>連続変数</a:t>
                </a:r>
                <a14:m>
                  <m:oMath xmlns:m="http://schemas.openxmlformats.org/officeDocument/2006/math">
                    <m:r>
                      <a:rPr kumimoji="1" lang="en-US" altLang="ja-JP" sz="1100" b="0" i="1" smtClean="0">
                        <a:latin typeface="Cambria Math" panose="02040503050406030204" pitchFamily="18" charset="0"/>
                      </a:rPr>
                      <m:t>𝑥</m:t>
                    </m:r>
                  </m:oMath>
                </a14:m>
                <a:endParaRPr kumimoji="1" lang="ja-JP" altLang="en-US" sz="1100" dirty="0"/>
              </a:p>
            </p:txBody>
          </p:sp>
        </mc:Choice>
        <mc:Fallback xmlns="">
          <p:sp>
            <p:nvSpPr>
              <p:cNvPr id="45" name="テキスト ボックス 44">
                <a:extLst>
                  <a:ext uri="{FF2B5EF4-FFF2-40B4-BE49-F238E27FC236}">
                    <a16:creationId xmlns:a16="http://schemas.microsoft.com/office/drawing/2014/main" id="{77365D87-B8BE-46BE-914C-1A5749307640}"/>
                  </a:ext>
                </a:extLst>
              </p:cNvPr>
              <p:cNvSpPr txBox="1">
                <a:spLocks noRot="1" noChangeAspect="1" noMove="1" noResize="1" noEditPoints="1" noAdjustHandles="1" noChangeArrowheads="1" noChangeShapeType="1" noTextEdit="1"/>
              </p:cNvSpPr>
              <p:nvPr/>
            </p:nvSpPr>
            <p:spPr>
              <a:xfrm>
                <a:off x="8218170" y="3522713"/>
                <a:ext cx="830677" cy="261610"/>
              </a:xfrm>
              <a:prstGeom prst="rect">
                <a:avLst/>
              </a:prstGeom>
              <a:blipFill>
                <a:blip r:embed="rId11"/>
                <a:stretch>
                  <a:fillRect t="-2326" b="-13953"/>
                </a:stretch>
              </a:blipFill>
            </p:spPr>
            <p:txBody>
              <a:bodyPr/>
              <a:lstStyle/>
              <a:p>
                <a:r>
                  <a:rPr lang="ja-JP" altLang="en-US">
                    <a:noFill/>
                  </a:rPr>
                  <a:t> </a:t>
                </a:r>
              </a:p>
            </p:txBody>
          </p:sp>
        </mc:Fallback>
      </mc:AlternateContent>
      <p:cxnSp>
        <p:nvCxnSpPr>
          <p:cNvPr id="46" name="直線矢印コネクタ 45">
            <a:extLst>
              <a:ext uri="{FF2B5EF4-FFF2-40B4-BE49-F238E27FC236}">
                <a16:creationId xmlns:a16="http://schemas.microsoft.com/office/drawing/2014/main" id="{08D89255-A07C-41B4-BD29-CE1201D40DD4}"/>
              </a:ext>
            </a:extLst>
          </p:cNvPr>
          <p:cNvCxnSpPr>
            <a:cxnSpLocks/>
          </p:cNvCxnSpPr>
          <p:nvPr/>
        </p:nvCxnSpPr>
        <p:spPr>
          <a:xfrm flipV="1">
            <a:off x="9054119" y="4089841"/>
            <a:ext cx="28022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AC53E4EE-8505-4C92-831A-51516805024D}"/>
                  </a:ext>
                </a:extLst>
              </p:cNvPr>
              <p:cNvSpPr txBox="1"/>
              <p:nvPr/>
            </p:nvSpPr>
            <p:spPr>
              <a:xfrm>
                <a:off x="8129376" y="4668795"/>
                <a:ext cx="990464" cy="261610"/>
              </a:xfrm>
              <a:prstGeom prst="rect">
                <a:avLst/>
              </a:prstGeom>
              <a:noFill/>
            </p:spPr>
            <p:txBody>
              <a:bodyPr wrap="none" rtlCol="0">
                <a:spAutoFit/>
              </a:bodyPr>
              <a:lstStyle/>
              <a:p>
                <a:r>
                  <a:rPr kumimoji="1" lang="ja-JP" altLang="en-US" sz="1100" dirty="0"/>
                  <a:t>バイナリ変数</a:t>
                </a:r>
                <a14:m>
                  <m:oMath xmlns:m="http://schemas.openxmlformats.org/officeDocument/2006/math">
                    <m:r>
                      <a:rPr kumimoji="1" lang="en-US" altLang="ja-JP" sz="1100" b="0" i="1" smtClean="0">
                        <a:latin typeface="Cambria Math" panose="02040503050406030204" pitchFamily="18" charset="0"/>
                      </a:rPr>
                      <m:t>𝑏</m:t>
                    </m:r>
                  </m:oMath>
                </a14:m>
                <a:endParaRPr kumimoji="1" lang="ja-JP" altLang="en-US" sz="1100" dirty="0"/>
              </a:p>
            </p:txBody>
          </p:sp>
        </mc:Choice>
        <mc:Fallback xmlns="">
          <p:sp>
            <p:nvSpPr>
              <p:cNvPr id="48" name="テキスト ボックス 47">
                <a:extLst>
                  <a:ext uri="{FF2B5EF4-FFF2-40B4-BE49-F238E27FC236}">
                    <a16:creationId xmlns:a16="http://schemas.microsoft.com/office/drawing/2014/main" id="{AC53E4EE-8505-4C92-831A-51516805024D}"/>
                  </a:ext>
                </a:extLst>
              </p:cNvPr>
              <p:cNvSpPr txBox="1">
                <a:spLocks noRot="1" noChangeAspect="1" noMove="1" noResize="1" noEditPoints="1" noAdjustHandles="1" noChangeArrowheads="1" noChangeShapeType="1" noTextEdit="1"/>
              </p:cNvSpPr>
              <p:nvPr/>
            </p:nvSpPr>
            <p:spPr>
              <a:xfrm>
                <a:off x="8129376" y="4668795"/>
                <a:ext cx="990464" cy="261610"/>
              </a:xfrm>
              <a:prstGeom prst="rect">
                <a:avLst/>
              </a:prstGeom>
              <a:blipFill>
                <a:blip r:embed="rId12"/>
                <a:stretch>
                  <a:fillRect t="-2326" b="-13953"/>
                </a:stretch>
              </a:blipFill>
            </p:spPr>
            <p:txBody>
              <a:bodyPr/>
              <a:lstStyle/>
              <a:p>
                <a:r>
                  <a:rPr lang="ja-JP" altLang="en-US">
                    <a:noFill/>
                  </a:rPr>
                  <a:t> </a:t>
                </a:r>
              </a:p>
            </p:txBody>
          </p:sp>
        </mc:Fallback>
      </mc:AlternateContent>
      <p:cxnSp>
        <p:nvCxnSpPr>
          <p:cNvPr id="51" name="直線矢印コネクタ 50">
            <a:extLst>
              <a:ext uri="{FF2B5EF4-FFF2-40B4-BE49-F238E27FC236}">
                <a16:creationId xmlns:a16="http://schemas.microsoft.com/office/drawing/2014/main" id="{ED34C52A-5EB4-43EC-812D-47E208827FF6}"/>
              </a:ext>
            </a:extLst>
          </p:cNvPr>
          <p:cNvCxnSpPr>
            <a:cxnSpLocks/>
          </p:cNvCxnSpPr>
          <p:nvPr/>
        </p:nvCxnSpPr>
        <p:spPr>
          <a:xfrm flipV="1">
            <a:off x="9054119" y="5212568"/>
            <a:ext cx="28022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B96F8950-3D8C-48E2-9E0D-5925CC9CCB1B}"/>
              </a:ext>
            </a:extLst>
          </p:cNvPr>
          <p:cNvSpPr txBox="1"/>
          <p:nvPr/>
        </p:nvSpPr>
        <p:spPr>
          <a:xfrm>
            <a:off x="8694147" y="5047313"/>
            <a:ext cx="269626" cy="276999"/>
          </a:xfrm>
          <a:prstGeom prst="rect">
            <a:avLst/>
          </a:prstGeom>
          <a:noFill/>
        </p:spPr>
        <p:txBody>
          <a:bodyPr wrap="none" rtlCol="0">
            <a:spAutoFit/>
          </a:bodyPr>
          <a:lstStyle/>
          <a:p>
            <a:r>
              <a:rPr kumimoji="1" lang="en-US" altLang="ja-JP" sz="1200" dirty="0"/>
              <a:t>0</a:t>
            </a:r>
            <a:endParaRPr kumimoji="1" lang="ja-JP" altLang="en-US" sz="1200" dirty="0"/>
          </a:p>
        </p:txBody>
      </p:sp>
      <p:sp>
        <p:nvSpPr>
          <p:cNvPr id="53" name="テキスト ボックス 52">
            <a:extLst>
              <a:ext uri="{FF2B5EF4-FFF2-40B4-BE49-F238E27FC236}">
                <a16:creationId xmlns:a16="http://schemas.microsoft.com/office/drawing/2014/main" id="{531C022A-37FC-446E-B8A6-A33426F32CEF}"/>
              </a:ext>
            </a:extLst>
          </p:cNvPr>
          <p:cNvSpPr txBox="1"/>
          <p:nvPr/>
        </p:nvSpPr>
        <p:spPr>
          <a:xfrm>
            <a:off x="8694147" y="4293850"/>
            <a:ext cx="269626" cy="276999"/>
          </a:xfrm>
          <a:prstGeom prst="rect">
            <a:avLst/>
          </a:prstGeom>
          <a:noFill/>
        </p:spPr>
        <p:txBody>
          <a:bodyPr wrap="none" rtlCol="0">
            <a:spAutoFit/>
          </a:bodyPr>
          <a:lstStyle/>
          <a:p>
            <a:r>
              <a:rPr kumimoji="1" lang="en-US" altLang="ja-JP" sz="1200" dirty="0"/>
              <a:t>1</a:t>
            </a:r>
            <a:endParaRPr kumimoji="1" lang="ja-JP" altLang="en-US" sz="1200" dirty="0"/>
          </a:p>
        </p:txBody>
      </p:sp>
      <p:sp>
        <p:nvSpPr>
          <p:cNvPr id="54" name="正方形/長方形 53">
            <a:extLst>
              <a:ext uri="{FF2B5EF4-FFF2-40B4-BE49-F238E27FC236}">
                <a16:creationId xmlns:a16="http://schemas.microsoft.com/office/drawing/2014/main" id="{4088FA46-69BB-4F47-A45A-6666F9A12F28}"/>
              </a:ext>
            </a:extLst>
          </p:cNvPr>
          <p:cNvSpPr/>
          <p:nvPr/>
        </p:nvSpPr>
        <p:spPr>
          <a:xfrm>
            <a:off x="9145811"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6" name="正方形/長方形 55">
            <a:extLst>
              <a:ext uri="{FF2B5EF4-FFF2-40B4-BE49-F238E27FC236}">
                <a16:creationId xmlns:a16="http://schemas.microsoft.com/office/drawing/2014/main" id="{7B8E441E-80F8-4906-89FC-8D617BC176B4}"/>
              </a:ext>
            </a:extLst>
          </p:cNvPr>
          <p:cNvSpPr/>
          <p:nvPr/>
        </p:nvSpPr>
        <p:spPr>
          <a:xfrm>
            <a:off x="9554734"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7" name="正方形/長方形 56">
            <a:extLst>
              <a:ext uri="{FF2B5EF4-FFF2-40B4-BE49-F238E27FC236}">
                <a16:creationId xmlns:a16="http://schemas.microsoft.com/office/drawing/2014/main" id="{DE0510CE-49FA-4DF9-8560-EBFC6F8B6A6E}"/>
              </a:ext>
            </a:extLst>
          </p:cNvPr>
          <p:cNvSpPr/>
          <p:nvPr/>
        </p:nvSpPr>
        <p:spPr>
          <a:xfrm>
            <a:off x="9992884" y="517365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8" name="正方形/長方形 57">
            <a:extLst>
              <a:ext uri="{FF2B5EF4-FFF2-40B4-BE49-F238E27FC236}">
                <a16:creationId xmlns:a16="http://schemas.microsoft.com/office/drawing/2014/main" id="{DECA462B-2F99-4EB3-8C19-6AE4C11A6240}"/>
              </a:ext>
            </a:extLst>
          </p:cNvPr>
          <p:cNvSpPr/>
          <p:nvPr/>
        </p:nvSpPr>
        <p:spPr>
          <a:xfrm>
            <a:off x="10471996"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9" name="正方形/長方形 58">
            <a:extLst>
              <a:ext uri="{FF2B5EF4-FFF2-40B4-BE49-F238E27FC236}">
                <a16:creationId xmlns:a16="http://schemas.microsoft.com/office/drawing/2014/main" id="{D73111F4-229C-40E0-B62F-8ED1EDF28261}"/>
              </a:ext>
            </a:extLst>
          </p:cNvPr>
          <p:cNvSpPr/>
          <p:nvPr/>
        </p:nvSpPr>
        <p:spPr>
          <a:xfrm>
            <a:off x="10965372"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正方形/長方形 59">
            <a:extLst>
              <a:ext uri="{FF2B5EF4-FFF2-40B4-BE49-F238E27FC236}">
                <a16:creationId xmlns:a16="http://schemas.microsoft.com/office/drawing/2014/main" id="{4132045E-F0AF-4657-90ED-85537744CBEA}"/>
              </a:ext>
            </a:extLst>
          </p:cNvPr>
          <p:cNvSpPr/>
          <p:nvPr/>
        </p:nvSpPr>
        <p:spPr>
          <a:xfrm>
            <a:off x="11452021"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1" name="テキスト ボックス 60">
            <a:extLst>
              <a:ext uri="{FF2B5EF4-FFF2-40B4-BE49-F238E27FC236}">
                <a16:creationId xmlns:a16="http://schemas.microsoft.com/office/drawing/2014/main" id="{67E152C7-5D71-4B88-A454-B5C9AAFAFF0F}"/>
              </a:ext>
            </a:extLst>
          </p:cNvPr>
          <p:cNvSpPr txBox="1"/>
          <p:nvPr/>
        </p:nvSpPr>
        <p:spPr>
          <a:xfrm>
            <a:off x="8694147" y="3873187"/>
            <a:ext cx="269626" cy="276999"/>
          </a:xfrm>
          <a:prstGeom prst="rect">
            <a:avLst/>
          </a:prstGeom>
          <a:noFill/>
        </p:spPr>
        <p:txBody>
          <a:bodyPr wrap="none" rtlCol="0">
            <a:spAutoFit/>
          </a:bodyPr>
          <a:lstStyle/>
          <a:p>
            <a:r>
              <a:rPr kumimoji="1" lang="en-US" altLang="ja-JP" sz="1200" dirty="0"/>
              <a:t>0</a:t>
            </a:r>
            <a:endParaRPr kumimoji="1" lang="ja-JP" altLang="en-US" sz="1200" dirty="0"/>
          </a:p>
        </p:txBody>
      </p:sp>
      <p:sp>
        <p:nvSpPr>
          <p:cNvPr id="63" name="正方形/長方形 62">
            <a:extLst>
              <a:ext uri="{FF2B5EF4-FFF2-40B4-BE49-F238E27FC236}">
                <a16:creationId xmlns:a16="http://schemas.microsoft.com/office/drawing/2014/main" id="{7318241F-1A6F-442F-8C79-C4E89B686DF8}"/>
              </a:ext>
            </a:extLst>
          </p:cNvPr>
          <p:cNvSpPr/>
          <p:nvPr/>
        </p:nvSpPr>
        <p:spPr>
          <a:xfrm>
            <a:off x="9145811" y="3351805"/>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4" name="正方形/長方形 63">
            <a:extLst>
              <a:ext uri="{FF2B5EF4-FFF2-40B4-BE49-F238E27FC236}">
                <a16:creationId xmlns:a16="http://schemas.microsoft.com/office/drawing/2014/main" id="{013135D9-B270-45DE-8F9F-703D797ED7B9}"/>
              </a:ext>
            </a:extLst>
          </p:cNvPr>
          <p:cNvSpPr/>
          <p:nvPr/>
        </p:nvSpPr>
        <p:spPr>
          <a:xfrm>
            <a:off x="9554734" y="3589694"/>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5" name="正方形/長方形 64">
            <a:extLst>
              <a:ext uri="{FF2B5EF4-FFF2-40B4-BE49-F238E27FC236}">
                <a16:creationId xmlns:a16="http://schemas.microsoft.com/office/drawing/2014/main" id="{71D15675-2BCE-47EB-B3CC-EE56043D2FE6}"/>
              </a:ext>
            </a:extLst>
          </p:cNvPr>
          <p:cNvSpPr/>
          <p:nvPr/>
        </p:nvSpPr>
        <p:spPr>
          <a:xfrm>
            <a:off x="10471996" y="3684823"/>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6" name="正方形/長方形 65">
            <a:extLst>
              <a:ext uri="{FF2B5EF4-FFF2-40B4-BE49-F238E27FC236}">
                <a16:creationId xmlns:a16="http://schemas.microsoft.com/office/drawing/2014/main" id="{709F1470-E88A-4BFF-BA41-141564E815FF}"/>
              </a:ext>
            </a:extLst>
          </p:cNvPr>
          <p:cNvSpPr/>
          <p:nvPr/>
        </p:nvSpPr>
        <p:spPr>
          <a:xfrm>
            <a:off x="10965372" y="3503779"/>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正方形/長方形 66">
            <a:extLst>
              <a:ext uri="{FF2B5EF4-FFF2-40B4-BE49-F238E27FC236}">
                <a16:creationId xmlns:a16="http://schemas.microsoft.com/office/drawing/2014/main" id="{FA92BB54-1787-495B-BE9D-83F69184B182}"/>
              </a:ext>
            </a:extLst>
          </p:cNvPr>
          <p:cNvSpPr/>
          <p:nvPr/>
        </p:nvSpPr>
        <p:spPr>
          <a:xfrm>
            <a:off x="11452021" y="3312406"/>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正方形/長方形 67">
            <a:extLst>
              <a:ext uri="{FF2B5EF4-FFF2-40B4-BE49-F238E27FC236}">
                <a16:creationId xmlns:a16="http://schemas.microsoft.com/office/drawing/2014/main" id="{88EEEFF0-D6CF-49BD-AF85-041C4D189D94}"/>
              </a:ext>
            </a:extLst>
          </p:cNvPr>
          <p:cNvSpPr/>
          <p:nvPr/>
        </p:nvSpPr>
        <p:spPr>
          <a:xfrm>
            <a:off x="9992884" y="4037369"/>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70" name="直線コネクタ 69">
            <a:extLst>
              <a:ext uri="{FF2B5EF4-FFF2-40B4-BE49-F238E27FC236}">
                <a16:creationId xmlns:a16="http://schemas.microsoft.com/office/drawing/2014/main" id="{22E146C4-1A92-4A36-9C04-0F0277DD6B5D}"/>
              </a:ext>
            </a:extLst>
          </p:cNvPr>
          <p:cNvCxnSpPr>
            <a:stCxn id="54" idx="3"/>
            <a:endCxn id="56" idx="1"/>
          </p:cNvCxnSpPr>
          <p:nvPr/>
        </p:nvCxnSpPr>
        <p:spPr>
          <a:xfrm>
            <a:off x="9217811" y="4445080"/>
            <a:ext cx="336923"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C743E6F6-9CAB-46C1-A56A-4BF520552786}"/>
              </a:ext>
            </a:extLst>
          </p:cNvPr>
          <p:cNvCxnSpPr>
            <a:cxnSpLocks/>
            <a:stCxn id="58" idx="3"/>
            <a:endCxn id="59" idx="1"/>
          </p:cNvCxnSpPr>
          <p:nvPr/>
        </p:nvCxnSpPr>
        <p:spPr>
          <a:xfrm>
            <a:off x="10543996" y="4445080"/>
            <a:ext cx="421376"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2917694C-2881-4B04-904C-9CA265B43793}"/>
              </a:ext>
            </a:extLst>
          </p:cNvPr>
          <p:cNvCxnSpPr>
            <a:cxnSpLocks/>
            <a:stCxn id="59" idx="3"/>
            <a:endCxn id="60" idx="1"/>
          </p:cNvCxnSpPr>
          <p:nvPr/>
        </p:nvCxnSpPr>
        <p:spPr>
          <a:xfrm>
            <a:off x="11037372" y="4445080"/>
            <a:ext cx="414649"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A0EAE42F-E0EA-4887-B3B2-33DB5B611485}"/>
              </a:ext>
            </a:extLst>
          </p:cNvPr>
          <p:cNvCxnSpPr>
            <a:cxnSpLocks/>
            <a:stCxn id="57" idx="0"/>
            <a:endCxn id="58" idx="2"/>
          </p:cNvCxnSpPr>
          <p:nvPr/>
        </p:nvCxnSpPr>
        <p:spPr>
          <a:xfrm flipV="1">
            <a:off x="10028884" y="4481080"/>
            <a:ext cx="479112" cy="69257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E9DB4A3E-E269-4246-AD19-29B914D2019A}"/>
              </a:ext>
            </a:extLst>
          </p:cNvPr>
          <p:cNvCxnSpPr>
            <a:cxnSpLocks/>
            <a:stCxn id="56" idx="2"/>
            <a:endCxn id="57" idx="0"/>
          </p:cNvCxnSpPr>
          <p:nvPr/>
        </p:nvCxnSpPr>
        <p:spPr>
          <a:xfrm>
            <a:off x="9590734" y="4481080"/>
            <a:ext cx="438150" cy="69257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CC59491B-7977-49E1-ADC9-9F860BD335F7}"/>
              </a:ext>
            </a:extLst>
          </p:cNvPr>
          <p:cNvCxnSpPr>
            <a:cxnSpLocks/>
            <a:stCxn id="63" idx="3"/>
            <a:endCxn id="64" idx="1"/>
          </p:cNvCxnSpPr>
          <p:nvPr/>
        </p:nvCxnSpPr>
        <p:spPr>
          <a:xfrm>
            <a:off x="9217811" y="3387805"/>
            <a:ext cx="336923" cy="23788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24260184-49AB-430F-8760-7BF44A7B606B}"/>
              </a:ext>
            </a:extLst>
          </p:cNvPr>
          <p:cNvCxnSpPr>
            <a:cxnSpLocks/>
            <a:stCxn id="64" idx="3"/>
            <a:endCxn id="68" idx="0"/>
          </p:cNvCxnSpPr>
          <p:nvPr/>
        </p:nvCxnSpPr>
        <p:spPr>
          <a:xfrm>
            <a:off x="9626734" y="3625694"/>
            <a:ext cx="402150" cy="411675"/>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809E72CE-8411-4190-8AC1-C0605E181C07}"/>
              </a:ext>
            </a:extLst>
          </p:cNvPr>
          <p:cNvCxnSpPr>
            <a:cxnSpLocks/>
            <a:stCxn id="65" idx="1"/>
            <a:endCxn id="68" idx="0"/>
          </p:cNvCxnSpPr>
          <p:nvPr/>
        </p:nvCxnSpPr>
        <p:spPr>
          <a:xfrm flipH="1">
            <a:off x="10028884" y="3720823"/>
            <a:ext cx="443112" cy="316546"/>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87E3FD8D-186D-4C43-99CC-9EF199D1C258}"/>
              </a:ext>
            </a:extLst>
          </p:cNvPr>
          <p:cNvCxnSpPr>
            <a:cxnSpLocks/>
            <a:stCxn id="66" idx="1"/>
            <a:endCxn id="65" idx="3"/>
          </p:cNvCxnSpPr>
          <p:nvPr/>
        </p:nvCxnSpPr>
        <p:spPr>
          <a:xfrm flipH="1">
            <a:off x="10543996" y="3539779"/>
            <a:ext cx="421376" cy="181044"/>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BAEF264D-9C54-43E0-B137-075EFDF6F08F}"/>
              </a:ext>
            </a:extLst>
          </p:cNvPr>
          <p:cNvCxnSpPr>
            <a:cxnSpLocks/>
            <a:stCxn id="67" idx="1"/>
            <a:endCxn id="66" idx="3"/>
          </p:cNvCxnSpPr>
          <p:nvPr/>
        </p:nvCxnSpPr>
        <p:spPr>
          <a:xfrm flipH="1">
            <a:off x="11037372" y="3348406"/>
            <a:ext cx="414649" cy="191373"/>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9" name="テキスト ボックス 98">
            <a:extLst>
              <a:ext uri="{FF2B5EF4-FFF2-40B4-BE49-F238E27FC236}">
                <a16:creationId xmlns:a16="http://schemas.microsoft.com/office/drawing/2014/main" id="{9D6BB0F4-CCF9-47B4-8516-9A1ADC274ED6}"/>
              </a:ext>
            </a:extLst>
          </p:cNvPr>
          <p:cNvSpPr txBox="1"/>
          <p:nvPr/>
        </p:nvSpPr>
        <p:spPr>
          <a:xfrm>
            <a:off x="5201454" y="2493791"/>
            <a:ext cx="2031325" cy="369332"/>
          </a:xfrm>
          <a:prstGeom prst="rect">
            <a:avLst/>
          </a:prstGeom>
          <a:noFill/>
        </p:spPr>
        <p:txBody>
          <a:bodyPr wrap="none" rtlCol="0">
            <a:spAutoFit/>
          </a:bodyPr>
          <a:lstStyle/>
          <a:p>
            <a:r>
              <a:rPr kumimoji="1" lang="ja-JP" altLang="en-US" b="1" dirty="0">
                <a:solidFill>
                  <a:schemeClr val="accent3"/>
                </a:solidFill>
              </a:rPr>
              <a:t>最適化問題定式化</a:t>
            </a:r>
          </a:p>
        </p:txBody>
      </p:sp>
      <p:sp>
        <p:nvSpPr>
          <p:cNvPr id="100" name="テキスト ボックス 99">
            <a:extLst>
              <a:ext uri="{FF2B5EF4-FFF2-40B4-BE49-F238E27FC236}">
                <a16:creationId xmlns:a16="http://schemas.microsoft.com/office/drawing/2014/main" id="{E9CEADB4-8C74-436B-944E-0BF6425C18FB}"/>
              </a:ext>
            </a:extLst>
          </p:cNvPr>
          <p:cNvSpPr txBox="1"/>
          <p:nvPr/>
        </p:nvSpPr>
        <p:spPr>
          <a:xfrm>
            <a:off x="3515424" y="3526277"/>
            <a:ext cx="732893" cy="338554"/>
          </a:xfrm>
          <a:prstGeom prst="rect">
            <a:avLst/>
          </a:prstGeom>
          <a:noFill/>
        </p:spPr>
        <p:txBody>
          <a:bodyPr wrap="none" rtlCol="0">
            <a:spAutoFit/>
          </a:bodyPr>
          <a:lstStyle/>
          <a:p>
            <a:r>
              <a:rPr lang="en-US" altLang="ja-JP" sz="1600" dirty="0"/>
              <a:t>(</a:t>
            </a:r>
            <a:r>
              <a:rPr lang="ja-JP" altLang="en-US" sz="1600" dirty="0"/>
              <a:t>品質</a:t>
            </a:r>
            <a:r>
              <a:rPr lang="en-US" altLang="ja-JP" sz="1600" dirty="0"/>
              <a:t>)</a:t>
            </a:r>
            <a:endParaRPr kumimoji="1" lang="ja-JP" altLang="en-US" sz="1600" dirty="0"/>
          </a:p>
        </p:txBody>
      </p:sp>
      <p:sp>
        <p:nvSpPr>
          <p:cNvPr id="78" name="フローチャート: 準備 77">
            <a:extLst>
              <a:ext uri="{FF2B5EF4-FFF2-40B4-BE49-F238E27FC236}">
                <a16:creationId xmlns:a16="http://schemas.microsoft.com/office/drawing/2014/main" id="{D7FF5E91-AFEA-46B9-9852-60E02554D871}"/>
              </a:ext>
            </a:extLst>
          </p:cNvPr>
          <p:cNvSpPr/>
          <p:nvPr/>
        </p:nvSpPr>
        <p:spPr>
          <a:xfrm>
            <a:off x="764526" y="5439082"/>
            <a:ext cx="360000" cy="360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9" name="テキスト ボックス 78">
            <a:extLst>
              <a:ext uri="{FF2B5EF4-FFF2-40B4-BE49-F238E27FC236}">
                <a16:creationId xmlns:a16="http://schemas.microsoft.com/office/drawing/2014/main" id="{D9AD5964-047C-4807-A02F-F713FCCA00E1}"/>
              </a:ext>
            </a:extLst>
          </p:cNvPr>
          <p:cNvSpPr txBox="1"/>
          <p:nvPr/>
        </p:nvSpPr>
        <p:spPr>
          <a:xfrm>
            <a:off x="9495098" y="5410999"/>
            <a:ext cx="1470274" cy="307777"/>
          </a:xfrm>
          <a:prstGeom prst="rect">
            <a:avLst/>
          </a:prstGeom>
          <a:noFill/>
        </p:spPr>
        <p:txBody>
          <a:bodyPr wrap="none" rtlCol="0">
            <a:spAutoFit/>
          </a:bodyPr>
          <a:lstStyle/>
          <a:p>
            <a:r>
              <a:rPr kumimoji="1" lang="ja-JP" altLang="en-US" sz="1400" dirty="0"/>
              <a:t>操業コスト＝〇〇</a:t>
            </a:r>
          </a:p>
        </p:txBody>
      </p:sp>
      <mc:AlternateContent xmlns:mc="http://schemas.openxmlformats.org/markup-compatibility/2006" xmlns:a14="http://schemas.microsoft.com/office/drawing/2010/main">
        <mc:Choice Requires="a14">
          <p:sp>
            <p:nvSpPr>
              <p:cNvPr id="101" name="テキスト ボックス 100">
                <a:extLst>
                  <a:ext uri="{FF2B5EF4-FFF2-40B4-BE49-F238E27FC236}">
                    <a16:creationId xmlns:a16="http://schemas.microsoft.com/office/drawing/2014/main" id="{20F7E41D-2718-4B00-9216-32D9ED8748E5}"/>
                  </a:ext>
                </a:extLst>
              </p:cNvPr>
              <p:cNvSpPr txBox="1"/>
              <p:nvPr/>
            </p:nvSpPr>
            <p:spPr>
              <a:xfrm>
                <a:off x="5653145" y="3069324"/>
                <a:ext cx="71533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1" i="1" smtClean="0">
                          <a:solidFill>
                            <a:schemeClr val="accent1"/>
                          </a:solidFill>
                          <a:latin typeface="Cambria Math" panose="02040503050406030204" pitchFamily="18" charset="0"/>
                        </a:rPr>
                        <m:t>𝒙</m:t>
                      </m:r>
                      <m:r>
                        <a:rPr kumimoji="1" lang="en-US" altLang="ja-JP" sz="1400" b="0" i="1" smtClean="0">
                          <a:latin typeface="Cambria Math" panose="02040503050406030204" pitchFamily="18" charset="0"/>
                        </a:rPr>
                        <m:t>,</m:t>
                      </m:r>
                      <m:r>
                        <a:rPr kumimoji="1" lang="en-US" altLang="ja-JP" sz="1400" b="1" i="1" smtClean="0">
                          <a:solidFill>
                            <a:schemeClr val="accent1"/>
                          </a:solidFill>
                          <a:latin typeface="Cambria Math" panose="02040503050406030204" pitchFamily="18" charset="0"/>
                        </a:rPr>
                        <m:t>𝒃</m:t>
                      </m:r>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101" name="テキスト ボックス 100">
                <a:extLst>
                  <a:ext uri="{FF2B5EF4-FFF2-40B4-BE49-F238E27FC236}">
                    <a16:creationId xmlns:a16="http://schemas.microsoft.com/office/drawing/2014/main" id="{20F7E41D-2718-4B00-9216-32D9ED8748E5}"/>
                  </a:ext>
                </a:extLst>
              </p:cNvPr>
              <p:cNvSpPr txBox="1">
                <a:spLocks noRot="1" noChangeAspect="1" noMove="1" noResize="1" noEditPoints="1" noAdjustHandles="1" noChangeArrowheads="1" noChangeShapeType="1" noTextEdit="1"/>
              </p:cNvSpPr>
              <p:nvPr/>
            </p:nvSpPr>
            <p:spPr>
              <a:xfrm>
                <a:off x="5653145" y="3069324"/>
                <a:ext cx="715330" cy="307777"/>
              </a:xfrm>
              <a:prstGeom prst="rect">
                <a:avLst/>
              </a:prstGeom>
              <a:blipFill>
                <a:blip r:embed="rId13"/>
                <a:stretch>
                  <a:fillRect b="-78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 name="テキスト ボックス 103">
                <a:extLst>
                  <a:ext uri="{FF2B5EF4-FFF2-40B4-BE49-F238E27FC236}">
                    <a16:creationId xmlns:a16="http://schemas.microsoft.com/office/drawing/2014/main" id="{50757C1A-82F5-4F1F-9F2C-978DE94AE950}"/>
                  </a:ext>
                </a:extLst>
              </p:cNvPr>
              <p:cNvSpPr txBox="1"/>
              <p:nvPr/>
            </p:nvSpPr>
            <p:spPr>
              <a:xfrm>
                <a:off x="4731473" y="3069731"/>
                <a:ext cx="8467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400" b="0" i="0" smtClean="0">
                          <a:latin typeface="Cambria Math" panose="02040503050406030204" pitchFamily="18" charset="0"/>
                        </a:rPr>
                        <m:t>minimize</m:t>
                      </m:r>
                    </m:oMath>
                  </m:oMathPara>
                </a14:m>
                <a:endParaRPr kumimoji="1" lang="ja-JP" altLang="en-US" sz="1400" dirty="0"/>
              </a:p>
            </p:txBody>
          </p:sp>
        </mc:Choice>
        <mc:Fallback xmlns="">
          <p:sp>
            <p:nvSpPr>
              <p:cNvPr id="104" name="テキスト ボックス 103">
                <a:extLst>
                  <a:ext uri="{FF2B5EF4-FFF2-40B4-BE49-F238E27FC236}">
                    <a16:creationId xmlns:a16="http://schemas.microsoft.com/office/drawing/2014/main" id="{50757C1A-82F5-4F1F-9F2C-978DE94AE950}"/>
                  </a:ext>
                </a:extLst>
              </p:cNvPr>
              <p:cNvSpPr txBox="1">
                <a:spLocks noRot="1" noChangeAspect="1" noMove="1" noResize="1" noEditPoints="1" noAdjustHandles="1" noChangeArrowheads="1" noChangeShapeType="1" noTextEdit="1"/>
              </p:cNvSpPr>
              <p:nvPr/>
            </p:nvSpPr>
            <p:spPr>
              <a:xfrm>
                <a:off x="4731473" y="3069731"/>
                <a:ext cx="846706" cy="307777"/>
              </a:xfrm>
              <a:prstGeom prst="rect">
                <a:avLst/>
              </a:prstGeom>
              <a:blipFill>
                <a:blip r:embed="rId14"/>
                <a:stretch>
                  <a:fillRect r="-1439"/>
                </a:stretch>
              </a:blipFill>
            </p:spPr>
            <p:txBody>
              <a:bodyPr/>
              <a:lstStyle/>
              <a:p>
                <a:r>
                  <a:rPr lang="ja-JP" altLang="en-US">
                    <a:noFill/>
                  </a:rPr>
                  <a:t> </a:t>
                </a:r>
              </a:p>
            </p:txBody>
          </p:sp>
        </mc:Fallback>
      </mc:AlternateContent>
      <p:sp>
        <p:nvSpPr>
          <p:cNvPr id="109" name="テキスト ボックス 108">
            <a:extLst>
              <a:ext uri="{FF2B5EF4-FFF2-40B4-BE49-F238E27FC236}">
                <a16:creationId xmlns:a16="http://schemas.microsoft.com/office/drawing/2014/main" id="{5D04CAF5-CB61-4E77-946F-E6BA74AD279C}"/>
              </a:ext>
            </a:extLst>
          </p:cNvPr>
          <p:cNvSpPr txBox="1"/>
          <p:nvPr/>
        </p:nvSpPr>
        <p:spPr>
          <a:xfrm>
            <a:off x="6583424" y="3069324"/>
            <a:ext cx="1050288" cy="307777"/>
          </a:xfrm>
          <a:prstGeom prst="rect">
            <a:avLst/>
          </a:prstGeom>
          <a:noFill/>
        </p:spPr>
        <p:txBody>
          <a:bodyPr wrap="none" rtlCol="0">
            <a:spAutoFit/>
          </a:bodyPr>
          <a:lstStyle/>
          <a:p>
            <a:r>
              <a:rPr kumimoji="1" lang="en-US" altLang="ja-JP" sz="1400" dirty="0"/>
              <a:t>(</a:t>
            </a:r>
            <a:r>
              <a:rPr kumimoji="1" lang="ja-JP" altLang="en-US" sz="1400" dirty="0"/>
              <a:t>操業コスト</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CCD9C337-479F-4231-B8B4-B1DA7345D045}"/>
                  </a:ext>
                </a:extLst>
              </p:cNvPr>
              <p:cNvSpPr txBox="1"/>
              <p:nvPr/>
            </p:nvSpPr>
            <p:spPr>
              <a:xfrm>
                <a:off x="4676789" y="3360250"/>
                <a:ext cx="8467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400" b="0" i="0" smtClean="0">
                          <a:latin typeface="Cambria Math" panose="02040503050406030204" pitchFamily="18" charset="0"/>
                        </a:rPr>
                        <m:t>subj</m:t>
                      </m:r>
                      <m:r>
                        <a:rPr kumimoji="1" lang="en-US" altLang="ja-JP" sz="1400" b="0" i="0" smtClean="0">
                          <a:latin typeface="Cambria Math" panose="02040503050406030204" pitchFamily="18" charset="0"/>
                        </a:rPr>
                        <m:t>.</m:t>
                      </m:r>
                      <m:r>
                        <m:rPr>
                          <m:sty m:val="p"/>
                        </m:rPr>
                        <a:rPr kumimoji="1" lang="en-US" altLang="ja-JP" sz="1400" b="0" i="0" smtClean="0">
                          <a:latin typeface="Cambria Math" panose="02040503050406030204" pitchFamily="18" charset="0"/>
                        </a:rPr>
                        <m:t>to</m:t>
                      </m:r>
                    </m:oMath>
                  </m:oMathPara>
                </a14:m>
                <a:endParaRPr kumimoji="1" lang="ja-JP" altLang="en-US" sz="1400" dirty="0"/>
              </a:p>
            </p:txBody>
          </p:sp>
        </mc:Choice>
        <mc:Fallback xmlns="">
          <p:sp>
            <p:nvSpPr>
              <p:cNvPr id="110" name="テキスト ボックス 109">
                <a:extLst>
                  <a:ext uri="{FF2B5EF4-FFF2-40B4-BE49-F238E27FC236}">
                    <a16:creationId xmlns:a16="http://schemas.microsoft.com/office/drawing/2014/main" id="{CCD9C337-479F-4231-B8B4-B1DA7345D045}"/>
                  </a:ext>
                </a:extLst>
              </p:cNvPr>
              <p:cNvSpPr txBox="1">
                <a:spLocks noRot="1" noChangeAspect="1" noMove="1" noResize="1" noEditPoints="1" noAdjustHandles="1" noChangeArrowheads="1" noChangeShapeType="1" noTextEdit="1"/>
              </p:cNvSpPr>
              <p:nvPr/>
            </p:nvSpPr>
            <p:spPr>
              <a:xfrm>
                <a:off x="4676789" y="3360250"/>
                <a:ext cx="846706" cy="307777"/>
              </a:xfrm>
              <a:prstGeom prst="rect">
                <a:avLst/>
              </a:prstGeom>
              <a:blipFill>
                <a:blip r:embed="rId15"/>
                <a:stretch>
                  <a:fillRect b="-7843"/>
                </a:stretch>
              </a:blipFill>
            </p:spPr>
            <p:txBody>
              <a:bodyPr/>
              <a:lstStyle/>
              <a:p>
                <a:r>
                  <a:rPr lang="ja-JP" altLang="en-US">
                    <a:noFill/>
                  </a:rPr>
                  <a:t> </a:t>
                </a:r>
              </a:p>
            </p:txBody>
          </p:sp>
        </mc:Fallback>
      </mc:AlternateContent>
      <p:sp>
        <p:nvSpPr>
          <p:cNvPr id="111" name="テキスト ボックス 110">
            <a:extLst>
              <a:ext uri="{FF2B5EF4-FFF2-40B4-BE49-F238E27FC236}">
                <a16:creationId xmlns:a16="http://schemas.microsoft.com/office/drawing/2014/main" id="{A59A247D-ED43-4EB9-BDA7-53E1AC152E6F}"/>
              </a:ext>
            </a:extLst>
          </p:cNvPr>
          <p:cNvSpPr txBox="1"/>
          <p:nvPr/>
        </p:nvSpPr>
        <p:spPr>
          <a:xfrm>
            <a:off x="6817099" y="3702987"/>
            <a:ext cx="841897" cy="307777"/>
          </a:xfrm>
          <a:prstGeom prst="rect">
            <a:avLst/>
          </a:prstGeom>
          <a:noFill/>
        </p:spPr>
        <p:txBody>
          <a:bodyPr wrap="none" rtlCol="0">
            <a:spAutoFit/>
          </a:bodyPr>
          <a:lstStyle/>
          <a:p>
            <a:r>
              <a:rPr kumimoji="1" lang="en-US" altLang="ja-JP" sz="1400" dirty="0"/>
              <a:t>(</a:t>
            </a:r>
            <a:r>
              <a:rPr kumimoji="1" lang="ja-JP" altLang="en-US" sz="1400" dirty="0"/>
              <a:t>上下限</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2" name="テキスト ボックス 111">
                <a:extLst>
                  <a:ext uri="{FF2B5EF4-FFF2-40B4-BE49-F238E27FC236}">
                    <a16:creationId xmlns:a16="http://schemas.microsoft.com/office/drawing/2014/main" id="{FBE63071-9872-491F-B038-82AF744A6DDC}"/>
                  </a:ext>
                </a:extLst>
              </p:cNvPr>
              <p:cNvSpPr txBox="1"/>
              <p:nvPr/>
            </p:nvSpPr>
            <p:spPr>
              <a:xfrm>
                <a:off x="5006672" y="3707868"/>
                <a:ext cx="184614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𝐿</m:t>
                          </m:r>
                        </m:e>
                        <m:sub>
                          <m:r>
                            <a:rPr kumimoji="1" lang="en-US" altLang="ja-JP" sz="1400" i="1">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b="0" i="1" smtClean="0">
                              <a:solidFill>
                                <a:schemeClr val="accent1"/>
                              </a:solidFill>
                              <a:latin typeface="Cambria Math" panose="02040503050406030204" pitchFamily="18" charset="0"/>
                            </a:rPr>
                            <m:t>𝑛</m:t>
                          </m:r>
                        </m:sub>
                      </m:sSub>
                      <m:d>
                        <m:dPr>
                          <m:begChr m:val="["/>
                          <m:endChr m:val="]"/>
                          <m:ctrlPr>
                            <a:rPr kumimoji="1" lang="en-US" altLang="ja-JP" sz="1400" i="1" smtClean="0">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𝑈</m:t>
                          </m:r>
                        </m:e>
                        <m:sub>
                          <m:r>
                            <a:rPr kumimoji="1" lang="en-US" altLang="ja-JP" sz="1400" i="1">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112" name="テキスト ボックス 111">
                <a:extLst>
                  <a:ext uri="{FF2B5EF4-FFF2-40B4-BE49-F238E27FC236}">
                    <a16:creationId xmlns:a16="http://schemas.microsoft.com/office/drawing/2014/main" id="{FBE63071-9872-491F-B038-82AF744A6DDC}"/>
                  </a:ext>
                </a:extLst>
              </p:cNvPr>
              <p:cNvSpPr txBox="1">
                <a:spLocks noRot="1" noChangeAspect="1" noMove="1" noResize="1" noEditPoints="1" noAdjustHandles="1" noChangeArrowheads="1" noChangeShapeType="1" noTextEdit="1"/>
              </p:cNvSpPr>
              <p:nvPr/>
            </p:nvSpPr>
            <p:spPr>
              <a:xfrm>
                <a:off x="5006672" y="3707868"/>
                <a:ext cx="1846149" cy="307777"/>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3" name="テキスト ボックス 112">
                <a:extLst>
                  <a:ext uri="{FF2B5EF4-FFF2-40B4-BE49-F238E27FC236}">
                    <a16:creationId xmlns:a16="http://schemas.microsoft.com/office/drawing/2014/main" id="{3DE1D0ED-807E-4495-8678-91D90895CAFC}"/>
                  </a:ext>
                </a:extLst>
              </p:cNvPr>
              <p:cNvSpPr txBox="1"/>
              <p:nvPr/>
            </p:nvSpPr>
            <p:spPr>
              <a:xfrm>
                <a:off x="5006671" y="4118409"/>
                <a:ext cx="184614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b="0" i="1" smtClean="0">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𝑃</m:t>
                          </m:r>
                        </m:e>
                        <m:sub>
                          <m:r>
                            <a:rPr kumimoji="1" lang="en-US" altLang="ja-JP" sz="1400" b="0" i="1" smtClean="0">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113" name="テキスト ボックス 112">
                <a:extLst>
                  <a:ext uri="{FF2B5EF4-FFF2-40B4-BE49-F238E27FC236}">
                    <a16:creationId xmlns:a16="http://schemas.microsoft.com/office/drawing/2014/main" id="{3DE1D0ED-807E-4495-8678-91D90895CAFC}"/>
                  </a:ext>
                </a:extLst>
              </p:cNvPr>
              <p:cNvSpPr txBox="1">
                <a:spLocks noRot="1" noChangeAspect="1" noMove="1" noResize="1" noEditPoints="1" noAdjustHandles="1" noChangeArrowheads="1" noChangeShapeType="1" noTextEdit="1"/>
              </p:cNvSpPr>
              <p:nvPr/>
            </p:nvSpPr>
            <p:spPr>
              <a:xfrm>
                <a:off x="5006671" y="4118409"/>
                <a:ext cx="1846149" cy="307777"/>
              </a:xfrm>
              <a:prstGeom prst="rect">
                <a:avLst/>
              </a:prstGeom>
              <a:blipFill>
                <a:blip r:embed="rId17"/>
                <a:stretch>
                  <a:fillRect/>
                </a:stretch>
              </a:blipFill>
            </p:spPr>
            <p:txBody>
              <a:bodyPr/>
              <a:lstStyle/>
              <a:p>
                <a:r>
                  <a:rPr lang="ja-JP" altLang="en-US">
                    <a:noFill/>
                  </a:rPr>
                  <a:t> </a:t>
                </a:r>
              </a:p>
            </p:txBody>
          </p:sp>
        </mc:Fallback>
      </mc:AlternateContent>
      <p:sp>
        <p:nvSpPr>
          <p:cNvPr id="114" name="テキスト ボックス 113">
            <a:extLst>
              <a:ext uri="{FF2B5EF4-FFF2-40B4-BE49-F238E27FC236}">
                <a16:creationId xmlns:a16="http://schemas.microsoft.com/office/drawing/2014/main" id="{A4F023D3-59FD-43F7-8EBA-4A9B8BCAC585}"/>
              </a:ext>
            </a:extLst>
          </p:cNvPr>
          <p:cNvSpPr txBox="1"/>
          <p:nvPr/>
        </p:nvSpPr>
        <p:spPr>
          <a:xfrm>
            <a:off x="6727128" y="4118408"/>
            <a:ext cx="1021433" cy="307777"/>
          </a:xfrm>
          <a:prstGeom prst="rect">
            <a:avLst/>
          </a:prstGeom>
          <a:noFill/>
        </p:spPr>
        <p:txBody>
          <a:bodyPr wrap="none" rtlCol="0">
            <a:spAutoFit/>
          </a:bodyPr>
          <a:lstStyle/>
          <a:p>
            <a:r>
              <a:rPr kumimoji="1" lang="en-US" altLang="ja-JP" sz="1400" dirty="0"/>
              <a:t>(</a:t>
            </a:r>
            <a:r>
              <a:rPr kumimoji="1" lang="ja-JP" altLang="en-US" sz="1400" dirty="0"/>
              <a:t>実績固定</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5" name="テキスト ボックス 114">
                <a:extLst>
                  <a:ext uri="{FF2B5EF4-FFF2-40B4-BE49-F238E27FC236}">
                    <a16:creationId xmlns:a16="http://schemas.microsoft.com/office/drawing/2014/main" id="{C1001833-5EA4-4E8A-8DF0-66DA9FE88DC3}"/>
                  </a:ext>
                </a:extLst>
              </p:cNvPr>
              <p:cNvSpPr txBox="1"/>
              <p:nvPr/>
            </p:nvSpPr>
            <p:spPr>
              <a:xfrm>
                <a:off x="4833523" y="4519588"/>
                <a:ext cx="212432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400" i="1" smtClean="0">
                              <a:solidFill>
                                <a:schemeClr val="tx1"/>
                              </a:solidFill>
                              <a:latin typeface="Cambria Math" panose="02040503050406030204" pitchFamily="18" charset="0"/>
                            </a:rPr>
                          </m:ctrlPr>
                        </m:dPr>
                        <m:e>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i="1">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i="1" smtClean="0">
                              <a:solidFill>
                                <a:schemeClr val="tx1"/>
                              </a:solidFill>
                              <a:latin typeface="Cambria Math" panose="02040503050406030204" pitchFamily="18" charset="0"/>
                            </a:rPr>
                            <m:t>−</m:t>
                          </m:r>
                          <m:sSub>
                            <m:sSubPr>
                              <m:ctrlPr>
                                <a:rPr kumimoji="1" lang="en-US" altLang="ja-JP" sz="1400" i="1">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i="1">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r>
                                <a:rPr kumimoji="1" lang="en-US" altLang="ja-JP" sz="1400" i="1">
                                  <a:solidFill>
                                    <a:schemeClr val="accent1"/>
                                  </a:solidFill>
                                  <a:latin typeface="Cambria Math" panose="02040503050406030204" pitchFamily="18" charset="0"/>
                                </a:rPr>
                                <m:t>−1</m:t>
                              </m:r>
                            </m:e>
                          </m:d>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ea typeface="Cambria Math" panose="02040503050406030204" pitchFamily="18" charset="0"/>
                            </a:rPr>
                            <m:t>∆</m:t>
                          </m:r>
                        </m:e>
                        <m:sub>
                          <m:r>
                            <a:rPr kumimoji="1" lang="en-US" altLang="ja-JP" sz="1400" i="1">
                              <a:latin typeface="Cambria Math" panose="02040503050406030204" pitchFamily="18" charset="0"/>
                            </a:rPr>
                            <m:t>𝑛</m:t>
                          </m:r>
                        </m:sub>
                      </m:sSub>
                    </m:oMath>
                  </m:oMathPara>
                </a14:m>
                <a:endParaRPr kumimoji="1" lang="ja-JP" altLang="en-US" sz="1400" dirty="0"/>
              </a:p>
            </p:txBody>
          </p:sp>
        </mc:Choice>
        <mc:Fallback xmlns="">
          <p:sp>
            <p:nvSpPr>
              <p:cNvPr id="115" name="テキスト ボックス 114">
                <a:extLst>
                  <a:ext uri="{FF2B5EF4-FFF2-40B4-BE49-F238E27FC236}">
                    <a16:creationId xmlns:a16="http://schemas.microsoft.com/office/drawing/2014/main" id="{C1001833-5EA4-4E8A-8DF0-66DA9FE88DC3}"/>
                  </a:ext>
                </a:extLst>
              </p:cNvPr>
              <p:cNvSpPr txBox="1">
                <a:spLocks noRot="1" noChangeAspect="1" noMove="1" noResize="1" noEditPoints="1" noAdjustHandles="1" noChangeArrowheads="1" noChangeShapeType="1" noTextEdit="1"/>
              </p:cNvSpPr>
              <p:nvPr/>
            </p:nvSpPr>
            <p:spPr>
              <a:xfrm>
                <a:off x="4833523" y="4519588"/>
                <a:ext cx="2124324" cy="307777"/>
              </a:xfrm>
              <a:prstGeom prst="rect">
                <a:avLst/>
              </a:prstGeom>
              <a:blipFill>
                <a:blip r:embed="rId18"/>
                <a:stretch>
                  <a:fillRect/>
                </a:stretch>
              </a:blipFill>
            </p:spPr>
            <p:txBody>
              <a:bodyPr/>
              <a:lstStyle/>
              <a:p>
                <a:r>
                  <a:rPr lang="ja-JP" altLang="en-US">
                    <a:noFill/>
                  </a:rPr>
                  <a:t> </a:t>
                </a:r>
              </a:p>
            </p:txBody>
          </p:sp>
        </mc:Fallback>
      </mc:AlternateContent>
      <p:sp>
        <p:nvSpPr>
          <p:cNvPr id="116" name="テキスト ボックス 115">
            <a:extLst>
              <a:ext uri="{FF2B5EF4-FFF2-40B4-BE49-F238E27FC236}">
                <a16:creationId xmlns:a16="http://schemas.microsoft.com/office/drawing/2014/main" id="{78164D6D-686A-405D-A8B8-6E9727A13016}"/>
              </a:ext>
            </a:extLst>
          </p:cNvPr>
          <p:cNvSpPr txBox="1"/>
          <p:nvPr/>
        </p:nvSpPr>
        <p:spPr>
          <a:xfrm>
            <a:off x="6849280" y="4508419"/>
            <a:ext cx="841897" cy="307777"/>
          </a:xfrm>
          <a:prstGeom prst="rect">
            <a:avLst/>
          </a:prstGeom>
          <a:noFill/>
        </p:spPr>
        <p:txBody>
          <a:bodyPr wrap="none" rtlCol="0">
            <a:spAutoFit/>
          </a:bodyPr>
          <a:lstStyle/>
          <a:p>
            <a:r>
              <a:rPr kumimoji="1" lang="en-US" altLang="ja-JP" sz="1400" dirty="0"/>
              <a:t>(</a:t>
            </a:r>
            <a:r>
              <a:rPr kumimoji="1" lang="ja-JP" altLang="en-US" sz="1400" dirty="0"/>
              <a:t>変動幅</a:t>
            </a:r>
            <a:r>
              <a:rPr kumimoji="1" lang="en-US" altLang="ja-JP" sz="1400" dirty="0"/>
              <a:t>)</a:t>
            </a:r>
            <a:endParaRPr kumimoji="1" lang="ja-JP" altLang="en-US" sz="1400" dirty="0"/>
          </a:p>
        </p:txBody>
      </p:sp>
      <p:sp>
        <p:nvSpPr>
          <p:cNvPr id="117" name="テキスト ボックス 116">
            <a:extLst>
              <a:ext uri="{FF2B5EF4-FFF2-40B4-BE49-F238E27FC236}">
                <a16:creationId xmlns:a16="http://schemas.microsoft.com/office/drawing/2014/main" id="{23A0201A-365E-4EA9-8C09-C9B12E757422}"/>
              </a:ext>
            </a:extLst>
          </p:cNvPr>
          <p:cNvSpPr txBox="1"/>
          <p:nvPr/>
        </p:nvSpPr>
        <p:spPr>
          <a:xfrm>
            <a:off x="6727127" y="5195728"/>
            <a:ext cx="1021433" cy="307777"/>
          </a:xfrm>
          <a:prstGeom prst="rect">
            <a:avLst/>
          </a:prstGeom>
          <a:noFill/>
        </p:spPr>
        <p:txBody>
          <a:bodyPr wrap="none" rtlCol="0">
            <a:spAutoFit/>
          </a:bodyPr>
          <a:lstStyle/>
          <a:p>
            <a:r>
              <a:rPr kumimoji="1" lang="en-US" altLang="ja-JP" sz="1400" dirty="0"/>
              <a:t>(</a:t>
            </a:r>
            <a:r>
              <a:rPr kumimoji="1" lang="ja-JP" altLang="en-US" sz="1400" dirty="0"/>
              <a:t>設備特性</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8" name="テキスト ボックス 117">
                <a:extLst>
                  <a:ext uri="{FF2B5EF4-FFF2-40B4-BE49-F238E27FC236}">
                    <a16:creationId xmlns:a16="http://schemas.microsoft.com/office/drawing/2014/main" id="{F065FAEA-E678-4CD6-A41A-3DB40CA8700F}"/>
                  </a:ext>
                </a:extLst>
              </p:cNvPr>
              <p:cNvSpPr txBox="1"/>
              <p:nvPr/>
            </p:nvSpPr>
            <p:spPr>
              <a:xfrm>
                <a:off x="5415586" y="4901873"/>
                <a:ext cx="102831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A</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p>
            </p:txBody>
          </p:sp>
        </mc:Choice>
        <mc:Fallback xmlns="">
          <p:sp>
            <p:nvSpPr>
              <p:cNvPr id="118" name="テキスト ボックス 117">
                <a:extLst>
                  <a:ext uri="{FF2B5EF4-FFF2-40B4-BE49-F238E27FC236}">
                    <a16:creationId xmlns:a16="http://schemas.microsoft.com/office/drawing/2014/main" id="{F065FAEA-E678-4CD6-A41A-3DB40CA8700F}"/>
                  </a:ext>
                </a:extLst>
              </p:cNvPr>
              <p:cNvSpPr txBox="1">
                <a:spLocks noRot="1" noChangeAspect="1" noMove="1" noResize="1" noEditPoints="1" noAdjustHandles="1" noChangeArrowheads="1" noChangeShapeType="1" noTextEdit="1"/>
              </p:cNvSpPr>
              <p:nvPr/>
            </p:nvSpPr>
            <p:spPr>
              <a:xfrm>
                <a:off x="5415586" y="4901873"/>
                <a:ext cx="1028318" cy="307777"/>
              </a:xfrm>
              <a:prstGeom prst="rect">
                <a:avLst/>
              </a:prstGeom>
              <a:blipFill>
                <a:blip r:embed="rId19"/>
                <a:stretch>
                  <a:fillRect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9" name="テキスト ボックス 118">
                <a:extLst>
                  <a:ext uri="{FF2B5EF4-FFF2-40B4-BE49-F238E27FC236}">
                    <a16:creationId xmlns:a16="http://schemas.microsoft.com/office/drawing/2014/main" id="{EE0A4C6C-09C9-4C16-8CC8-A98BC552E2A3}"/>
                  </a:ext>
                </a:extLst>
              </p:cNvPr>
              <p:cNvSpPr txBox="1"/>
              <p:nvPr/>
            </p:nvSpPr>
            <p:spPr>
              <a:xfrm>
                <a:off x="5465192" y="5219190"/>
                <a:ext cx="9395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B</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p>
            </p:txBody>
          </p:sp>
        </mc:Choice>
        <mc:Fallback xmlns="">
          <p:sp>
            <p:nvSpPr>
              <p:cNvPr id="119" name="テキスト ボックス 118">
                <a:extLst>
                  <a:ext uri="{FF2B5EF4-FFF2-40B4-BE49-F238E27FC236}">
                    <a16:creationId xmlns:a16="http://schemas.microsoft.com/office/drawing/2014/main" id="{EE0A4C6C-09C9-4C16-8CC8-A98BC552E2A3}"/>
                  </a:ext>
                </a:extLst>
              </p:cNvPr>
              <p:cNvSpPr txBox="1">
                <a:spLocks noRot="1" noChangeAspect="1" noMove="1" noResize="1" noEditPoints="1" noAdjustHandles="1" noChangeArrowheads="1" noChangeShapeType="1" noTextEdit="1"/>
              </p:cNvSpPr>
              <p:nvPr/>
            </p:nvSpPr>
            <p:spPr>
              <a:xfrm>
                <a:off x="5465192" y="5219190"/>
                <a:ext cx="939576" cy="307777"/>
              </a:xfrm>
              <a:prstGeom prst="rect">
                <a:avLst/>
              </a:prstGeom>
              <a:blipFill>
                <a:blip r:embed="rId20"/>
                <a:stretch>
                  <a:fillRect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0" name="テキスト ボックス 119">
                <a:extLst>
                  <a:ext uri="{FF2B5EF4-FFF2-40B4-BE49-F238E27FC236}">
                    <a16:creationId xmlns:a16="http://schemas.microsoft.com/office/drawing/2014/main" id="{AECAB82F-89B9-46F7-993B-4F5C053DB020}"/>
                  </a:ext>
                </a:extLst>
              </p:cNvPr>
              <p:cNvSpPr txBox="1"/>
              <p:nvPr/>
            </p:nvSpPr>
            <p:spPr>
              <a:xfrm>
                <a:off x="5463611" y="5546380"/>
                <a:ext cx="9395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C</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p>
            </p:txBody>
          </p:sp>
        </mc:Choice>
        <mc:Fallback xmlns="">
          <p:sp>
            <p:nvSpPr>
              <p:cNvPr id="120" name="テキスト ボックス 119">
                <a:extLst>
                  <a:ext uri="{FF2B5EF4-FFF2-40B4-BE49-F238E27FC236}">
                    <a16:creationId xmlns:a16="http://schemas.microsoft.com/office/drawing/2014/main" id="{AECAB82F-89B9-46F7-993B-4F5C053DB020}"/>
                  </a:ext>
                </a:extLst>
              </p:cNvPr>
              <p:cNvSpPr txBox="1">
                <a:spLocks noRot="1" noChangeAspect="1" noMove="1" noResize="1" noEditPoints="1" noAdjustHandles="1" noChangeArrowheads="1" noChangeShapeType="1" noTextEdit="1"/>
              </p:cNvSpPr>
              <p:nvPr/>
            </p:nvSpPr>
            <p:spPr>
              <a:xfrm>
                <a:off x="5463611" y="5546380"/>
                <a:ext cx="939576" cy="307777"/>
              </a:xfrm>
              <a:prstGeom prst="rect">
                <a:avLst/>
              </a:prstGeom>
              <a:blipFill>
                <a:blip r:embed="rId21"/>
                <a:stretch>
                  <a:fillRect b="-10000"/>
                </a:stretch>
              </a:blipFill>
            </p:spPr>
            <p:txBody>
              <a:bodyPr/>
              <a:lstStyle/>
              <a:p>
                <a:r>
                  <a:rPr lang="ja-JP" altLang="en-US">
                    <a:noFill/>
                  </a:rPr>
                  <a:t> </a:t>
                </a:r>
              </a:p>
            </p:txBody>
          </p:sp>
        </mc:Fallback>
      </mc:AlternateContent>
      <p:sp>
        <p:nvSpPr>
          <p:cNvPr id="121" name="テキスト ボックス 120">
            <a:extLst>
              <a:ext uri="{FF2B5EF4-FFF2-40B4-BE49-F238E27FC236}">
                <a16:creationId xmlns:a16="http://schemas.microsoft.com/office/drawing/2014/main" id="{D0FCEA9E-A9F1-4EC8-9250-4B25D8F02F28}"/>
              </a:ext>
            </a:extLst>
          </p:cNvPr>
          <p:cNvSpPr txBox="1"/>
          <p:nvPr/>
        </p:nvSpPr>
        <p:spPr>
          <a:xfrm>
            <a:off x="171122" y="3098820"/>
            <a:ext cx="750526" cy="338554"/>
          </a:xfrm>
          <a:prstGeom prst="rect">
            <a:avLst/>
          </a:prstGeom>
          <a:noFill/>
        </p:spPr>
        <p:txBody>
          <a:bodyPr wrap="none" rtlCol="0">
            <a:spAutoFit/>
          </a:bodyPr>
          <a:lstStyle/>
          <a:p>
            <a:r>
              <a:rPr lang="en-US" altLang="ja-JP" sz="1600" dirty="0"/>
              <a:t>(</a:t>
            </a:r>
            <a:r>
              <a:rPr lang="ja-JP" altLang="en-US" sz="1600" dirty="0"/>
              <a:t>操作</a:t>
            </a:r>
            <a:r>
              <a:rPr lang="en-US" altLang="ja-JP" sz="1600" dirty="0"/>
              <a:t>)</a:t>
            </a:r>
            <a:endParaRPr kumimoji="1" lang="ja-JP" altLang="en-US" sz="1600" dirty="0"/>
          </a:p>
        </p:txBody>
      </p:sp>
      <mc:AlternateContent xmlns:mc="http://schemas.openxmlformats.org/markup-compatibility/2006" xmlns:a14="http://schemas.microsoft.com/office/drawing/2010/main">
        <mc:Choice Requires="a14">
          <p:sp>
            <p:nvSpPr>
              <p:cNvPr id="122" name="テキスト ボックス 121">
                <a:extLst>
                  <a:ext uri="{FF2B5EF4-FFF2-40B4-BE49-F238E27FC236}">
                    <a16:creationId xmlns:a16="http://schemas.microsoft.com/office/drawing/2014/main" id="{8C0BD213-7634-4BB5-8BFA-617E84CF3C52}"/>
                  </a:ext>
                </a:extLst>
              </p:cNvPr>
              <p:cNvSpPr txBox="1"/>
              <p:nvPr/>
            </p:nvSpPr>
            <p:spPr>
              <a:xfrm>
                <a:off x="4659017" y="3650664"/>
                <a:ext cx="452566" cy="2353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400" i="1" smtClean="0">
                              <a:latin typeface="Cambria Math" panose="02040503050406030204" pitchFamily="18" charset="0"/>
                            </a:rPr>
                          </m:ctrlPr>
                        </m:dP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r>
                                                  </m:m>
                                                </m:e>
                                              </m:mr>
                                            </m:m>
                                          </m:e>
                                        </m:mr>
                                      </m:m>
                                    </m:e>
                                  </m:mr>
                                </m:m>
                              </m:e>
                            </m:mr>
                          </m:m>
                        </m:e>
                      </m:d>
                    </m:oMath>
                  </m:oMathPara>
                </a14:m>
                <a:endParaRPr kumimoji="1" lang="ja-JP" altLang="en-US" sz="1400" dirty="0"/>
              </a:p>
            </p:txBody>
          </p:sp>
        </mc:Choice>
        <mc:Fallback xmlns="">
          <p:sp>
            <p:nvSpPr>
              <p:cNvPr id="122" name="テキスト ボックス 121">
                <a:extLst>
                  <a:ext uri="{FF2B5EF4-FFF2-40B4-BE49-F238E27FC236}">
                    <a16:creationId xmlns:a16="http://schemas.microsoft.com/office/drawing/2014/main" id="{8C0BD213-7634-4BB5-8BFA-617E84CF3C52}"/>
                  </a:ext>
                </a:extLst>
              </p:cNvPr>
              <p:cNvSpPr txBox="1">
                <a:spLocks noRot="1" noChangeAspect="1" noMove="1" noResize="1" noEditPoints="1" noAdjustHandles="1" noChangeArrowheads="1" noChangeShapeType="1" noTextEdit="1"/>
              </p:cNvSpPr>
              <p:nvPr/>
            </p:nvSpPr>
            <p:spPr>
              <a:xfrm>
                <a:off x="4659017" y="3650664"/>
                <a:ext cx="452566" cy="2353401"/>
              </a:xfrm>
              <a:prstGeom prst="rect">
                <a:avLst/>
              </a:prstGeom>
              <a:blipFill>
                <a:blip r:embed="rId2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3" name="テキスト ボックス 122">
                <a:extLst>
                  <a:ext uri="{FF2B5EF4-FFF2-40B4-BE49-F238E27FC236}">
                    <a16:creationId xmlns:a16="http://schemas.microsoft.com/office/drawing/2014/main" id="{C38F63EE-2ABA-4533-B289-EC141F39022B}"/>
                  </a:ext>
                </a:extLst>
              </p:cNvPr>
              <p:cNvSpPr txBox="1"/>
              <p:nvPr/>
            </p:nvSpPr>
            <p:spPr>
              <a:xfrm>
                <a:off x="1211286" y="5764849"/>
                <a:ext cx="1004442" cy="307777"/>
              </a:xfrm>
              <a:prstGeom prst="rect">
                <a:avLst/>
              </a:prstGeom>
              <a:noFill/>
            </p:spPr>
            <p:txBody>
              <a:bodyPr wrap="none" rtlCol="0">
                <a:spAutoFit/>
              </a:bodyPr>
              <a:lstStyle/>
              <a:p>
                <a:r>
                  <a:rPr kumimoji="1" lang="ja-JP" altLang="en-US" sz="1400" dirty="0">
                    <a:solidFill>
                      <a:schemeClr val="tx1">
                        <a:lumMod val="50000"/>
                        <a:lumOff val="50000"/>
                      </a:schemeClr>
                    </a:solidFill>
                  </a:rPr>
                  <a:t>連続変数</a:t>
                </a:r>
                <a14:m>
                  <m:oMath xmlns:m="http://schemas.openxmlformats.org/officeDocument/2006/math">
                    <m:r>
                      <a:rPr kumimoji="1" lang="en-US" altLang="ja-JP" sz="1400" b="0" i="1" smtClean="0">
                        <a:solidFill>
                          <a:schemeClr val="tx1">
                            <a:lumMod val="50000"/>
                            <a:lumOff val="50000"/>
                          </a:schemeClr>
                        </a:solidFill>
                        <a:latin typeface="Cambria Math" panose="02040503050406030204" pitchFamily="18" charset="0"/>
                      </a:rPr>
                      <m:t>𝑥</m:t>
                    </m:r>
                  </m:oMath>
                </a14:m>
                <a:endParaRPr kumimoji="1" lang="ja-JP" altLang="en-US" sz="1400" dirty="0">
                  <a:solidFill>
                    <a:schemeClr val="tx1">
                      <a:lumMod val="50000"/>
                      <a:lumOff val="50000"/>
                    </a:schemeClr>
                  </a:solidFill>
                </a:endParaRPr>
              </a:p>
            </p:txBody>
          </p:sp>
        </mc:Choice>
        <mc:Fallback xmlns="">
          <p:sp>
            <p:nvSpPr>
              <p:cNvPr id="123" name="テキスト ボックス 122">
                <a:extLst>
                  <a:ext uri="{FF2B5EF4-FFF2-40B4-BE49-F238E27FC236}">
                    <a16:creationId xmlns:a16="http://schemas.microsoft.com/office/drawing/2014/main" id="{C38F63EE-2ABA-4533-B289-EC141F39022B}"/>
                  </a:ext>
                </a:extLst>
              </p:cNvPr>
              <p:cNvSpPr txBox="1">
                <a:spLocks noRot="1" noChangeAspect="1" noMove="1" noResize="1" noEditPoints="1" noAdjustHandles="1" noChangeArrowheads="1" noChangeShapeType="1" noTextEdit="1"/>
              </p:cNvSpPr>
              <p:nvPr/>
            </p:nvSpPr>
            <p:spPr>
              <a:xfrm>
                <a:off x="1211286" y="5764849"/>
                <a:ext cx="1004442" cy="307777"/>
              </a:xfrm>
              <a:prstGeom prst="rect">
                <a:avLst/>
              </a:prstGeom>
              <a:blipFill>
                <a:blip r:embed="rId23"/>
                <a:stretch>
                  <a:fillRect l="-1829" t="-400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4" name="テキスト ボックス 123">
                <a:extLst>
                  <a:ext uri="{FF2B5EF4-FFF2-40B4-BE49-F238E27FC236}">
                    <a16:creationId xmlns:a16="http://schemas.microsoft.com/office/drawing/2014/main" id="{6ACE00C8-12D0-40BC-90B0-80F417ECCED3}"/>
                  </a:ext>
                </a:extLst>
              </p:cNvPr>
              <p:cNvSpPr txBox="1"/>
              <p:nvPr/>
            </p:nvSpPr>
            <p:spPr>
              <a:xfrm>
                <a:off x="2207473" y="5772970"/>
                <a:ext cx="1176091" cy="307777"/>
              </a:xfrm>
              <a:prstGeom prst="rect">
                <a:avLst/>
              </a:prstGeom>
              <a:noFill/>
            </p:spPr>
            <p:txBody>
              <a:bodyPr wrap="none" rtlCol="0">
                <a:spAutoFit/>
              </a:bodyPr>
              <a:lstStyle/>
              <a:p>
                <a:r>
                  <a:rPr kumimoji="1" lang="ja-JP" altLang="en-US" sz="1400" dirty="0">
                    <a:solidFill>
                      <a:schemeClr val="tx1">
                        <a:lumMod val="50000"/>
                        <a:lumOff val="50000"/>
                      </a:schemeClr>
                    </a:solidFill>
                  </a:rPr>
                  <a:t>バイナリ変数</a:t>
                </a:r>
                <a14:m>
                  <m:oMath xmlns:m="http://schemas.openxmlformats.org/officeDocument/2006/math">
                    <m:r>
                      <a:rPr kumimoji="1" lang="en-US" altLang="ja-JP" sz="1400" b="0" i="1" smtClean="0">
                        <a:solidFill>
                          <a:schemeClr val="tx1">
                            <a:lumMod val="50000"/>
                            <a:lumOff val="50000"/>
                          </a:schemeClr>
                        </a:solidFill>
                        <a:latin typeface="Cambria Math" panose="02040503050406030204" pitchFamily="18" charset="0"/>
                      </a:rPr>
                      <m:t>𝑏</m:t>
                    </m:r>
                  </m:oMath>
                </a14:m>
                <a:endParaRPr kumimoji="1" lang="ja-JP" altLang="en-US" sz="1400" dirty="0">
                  <a:solidFill>
                    <a:schemeClr val="tx1">
                      <a:lumMod val="50000"/>
                      <a:lumOff val="50000"/>
                    </a:schemeClr>
                  </a:solidFill>
                </a:endParaRPr>
              </a:p>
            </p:txBody>
          </p:sp>
        </mc:Choice>
        <mc:Fallback xmlns="">
          <p:sp>
            <p:nvSpPr>
              <p:cNvPr id="124" name="テキスト ボックス 123">
                <a:extLst>
                  <a:ext uri="{FF2B5EF4-FFF2-40B4-BE49-F238E27FC236}">
                    <a16:creationId xmlns:a16="http://schemas.microsoft.com/office/drawing/2014/main" id="{6ACE00C8-12D0-40BC-90B0-80F417ECCED3}"/>
                  </a:ext>
                </a:extLst>
              </p:cNvPr>
              <p:cNvSpPr txBox="1">
                <a:spLocks noRot="1" noChangeAspect="1" noMove="1" noResize="1" noEditPoints="1" noAdjustHandles="1" noChangeArrowheads="1" noChangeShapeType="1" noTextEdit="1"/>
              </p:cNvSpPr>
              <p:nvPr/>
            </p:nvSpPr>
            <p:spPr>
              <a:xfrm>
                <a:off x="2207473" y="5772970"/>
                <a:ext cx="1176091" cy="307777"/>
              </a:xfrm>
              <a:prstGeom prst="rect">
                <a:avLst/>
              </a:prstGeom>
              <a:blipFill>
                <a:blip r:embed="rId24"/>
                <a:stretch>
                  <a:fillRect l="-1554" t="-4000" b="-22000"/>
                </a:stretch>
              </a:blipFill>
            </p:spPr>
            <p:txBody>
              <a:bodyPr/>
              <a:lstStyle/>
              <a:p>
                <a:r>
                  <a:rPr lang="ja-JP" altLang="en-US">
                    <a:noFill/>
                  </a:rPr>
                  <a:t> </a:t>
                </a:r>
              </a:p>
            </p:txBody>
          </p:sp>
        </mc:Fallback>
      </mc:AlternateContent>
      <p:cxnSp>
        <p:nvCxnSpPr>
          <p:cNvPr id="81" name="直線コネクタ 80">
            <a:extLst>
              <a:ext uri="{FF2B5EF4-FFF2-40B4-BE49-F238E27FC236}">
                <a16:creationId xmlns:a16="http://schemas.microsoft.com/office/drawing/2014/main" id="{4F1C8806-A9C9-41A8-B4A5-FE49E1755EA4}"/>
              </a:ext>
            </a:extLst>
          </p:cNvPr>
          <p:cNvCxnSpPr>
            <a:cxnSpLocks/>
          </p:cNvCxnSpPr>
          <p:nvPr/>
        </p:nvCxnSpPr>
        <p:spPr>
          <a:xfrm flipH="1">
            <a:off x="291480" y="2863123"/>
            <a:ext cx="3935452"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D910947B-1C31-4540-AE49-2438C77C8D98}"/>
              </a:ext>
            </a:extLst>
          </p:cNvPr>
          <p:cNvCxnSpPr>
            <a:cxnSpLocks/>
          </p:cNvCxnSpPr>
          <p:nvPr/>
        </p:nvCxnSpPr>
        <p:spPr>
          <a:xfrm flipH="1">
            <a:off x="4659017" y="2863123"/>
            <a:ext cx="3089543"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BBD783FA-0B1C-42C7-A0C2-A227C4B011DB}"/>
              </a:ext>
            </a:extLst>
          </p:cNvPr>
          <p:cNvCxnSpPr>
            <a:cxnSpLocks/>
          </p:cNvCxnSpPr>
          <p:nvPr/>
        </p:nvCxnSpPr>
        <p:spPr>
          <a:xfrm flipH="1" flipV="1">
            <a:off x="8218170" y="2863123"/>
            <a:ext cx="3789611"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p>
        </p:txBody>
      </p:sp>
    </p:spTree>
    <p:extLst>
      <p:ext uri="{BB962C8B-B14F-4D97-AF65-F5344CB8AC3E}">
        <p14:creationId xmlns:p14="http://schemas.microsoft.com/office/powerpoint/2010/main" val="437432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今回使用した問題：製紙工場・蒸解工程</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16</a:t>
            </a:fld>
            <a:endParaRPr kumimoji="1" lang="ja-JP" altLang="en-US"/>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p>
        </p:txBody>
      </p:sp>
      <p:pic>
        <p:nvPicPr>
          <p:cNvPr id="87" name="図 86">
            <a:extLst>
              <a:ext uri="{FF2B5EF4-FFF2-40B4-BE49-F238E27FC236}">
                <a16:creationId xmlns:a16="http://schemas.microsoft.com/office/drawing/2014/main" id="{801578B4-1509-4A43-AC07-EF54A28C7AC7}"/>
              </a:ext>
            </a:extLst>
          </p:cNvPr>
          <p:cNvPicPr>
            <a:picLocks noChangeAspect="1"/>
          </p:cNvPicPr>
          <p:nvPr/>
        </p:nvPicPr>
        <p:blipFill>
          <a:blip r:embed="rId2"/>
          <a:stretch>
            <a:fillRect/>
          </a:stretch>
        </p:blipFill>
        <p:spPr>
          <a:xfrm>
            <a:off x="604201" y="1312516"/>
            <a:ext cx="2662806" cy="4821304"/>
          </a:xfrm>
          <a:prstGeom prst="rect">
            <a:avLst/>
          </a:prstGeom>
        </p:spPr>
      </p:pic>
      <p:sp>
        <p:nvSpPr>
          <p:cNvPr id="88" name="テキスト ボックス 87">
            <a:extLst>
              <a:ext uri="{FF2B5EF4-FFF2-40B4-BE49-F238E27FC236}">
                <a16:creationId xmlns:a16="http://schemas.microsoft.com/office/drawing/2014/main" id="{E7973E52-DC50-49A6-86FD-66B7D0A7D5D1}"/>
              </a:ext>
            </a:extLst>
          </p:cNvPr>
          <p:cNvSpPr txBox="1"/>
          <p:nvPr/>
        </p:nvSpPr>
        <p:spPr>
          <a:xfrm>
            <a:off x="8282973" y="1215211"/>
            <a:ext cx="1197666" cy="461665"/>
          </a:xfrm>
          <a:prstGeom prst="rect">
            <a:avLst/>
          </a:prstGeom>
          <a:noFill/>
        </p:spPr>
        <p:txBody>
          <a:bodyPr wrap="square" rtlCol="0">
            <a:spAutoFit/>
          </a:bodyPr>
          <a:lstStyle/>
          <a:p>
            <a:pPr algn="ctr"/>
            <a:r>
              <a:rPr kumimoji="1" lang="ja-JP" altLang="en-US" sz="1200" dirty="0"/>
              <a:t>下部浸透ゾーン</a:t>
            </a:r>
            <a:r>
              <a:rPr kumimoji="1" lang="en-US" altLang="ja-JP" sz="1200" dirty="0"/>
              <a:t>H</a:t>
            </a:r>
            <a:r>
              <a:rPr kumimoji="1" lang="ja-JP" altLang="en-US" sz="1200" dirty="0"/>
              <a:t>ファクタ</a:t>
            </a:r>
          </a:p>
        </p:txBody>
      </p:sp>
      <p:sp>
        <p:nvSpPr>
          <p:cNvPr id="89" name="テキスト ボックス 88">
            <a:extLst>
              <a:ext uri="{FF2B5EF4-FFF2-40B4-BE49-F238E27FC236}">
                <a16:creationId xmlns:a16="http://schemas.microsoft.com/office/drawing/2014/main" id="{D37220DD-F00D-42DD-AA3E-53D7B92BA1F8}"/>
              </a:ext>
            </a:extLst>
          </p:cNvPr>
          <p:cNvSpPr txBox="1"/>
          <p:nvPr/>
        </p:nvSpPr>
        <p:spPr>
          <a:xfrm>
            <a:off x="8310911" y="2083221"/>
            <a:ext cx="1150833" cy="461665"/>
          </a:xfrm>
          <a:prstGeom prst="rect">
            <a:avLst/>
          </a:prstGeom>
          <a:noFill/>
        </p:spPr>
        <p:txBody>
          <a:bodyPr wrap="square" rtlCol="0">
            <a:spAutoFit/>
          </a:bodyPr>
          <a:lstStyle/>
          <a:p>
            <a:pPr algn="ctr"/>
            <a:r>
              <a:rPr kumimoji="1" lang="ja-JP" altLang="en-US" sz="1200" dirty="0"/>
              <a:t>蒸解ゾーン</a:t>
            </a:r>
            <a:endParaRPr kumimoji="1" lang="en-US" altLang="ja-JP" sz="1200" dirty="0"/>
          </a:p>
          <a:p>
            <a:pPr algn="ctr"/>
            <a:r>
              <a:rPr kumimoji="1" lang="en-US" altLang="ja-JP" sz="1200" dirty="0"/>
              <a:t>H</a:t>
            </a:r>
            <a:r>
              <a:rPr kumimoji="1" lang="ja-JP" altLang="en-US" sz="1200" dirty="0"/>
              <a:t>ファクタ</a:t>
            </a:r>
          </a:p>
        </p:txBody>
      </p:sp>
      <p:sp>
        <p:nvSpPr>
          <p:cNvPr id="91" name="正方形/長方形 90">
            <a:extLst>
              <a:ext uri="{FF2B5EF4-FFF2-40B4-BE49-F238E27FC236}">
                <a16:creationId xmlns:a16="http://schemas.microsoft.com/office/drawing/2014/main" id="{DD22DC06-5405-46BB-BFDA-7824CEF286BB}"/>
              </a:ext>
            </a:extLst>
          </p:cNvPr>
          <p:cNvSpPr/>
          <p:nvPr/>
        </p:nvSpPr>
        <p:spPr>
          <a:xfrm>
            <a:off x="4702566" y="1480816"/>
            <a:ext cx="1515562" cy="103632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a:extLst>
              <a:ext uri="{FF2B5EF4-FFF2-40B4-BE49-F238E27FC236}">
                <a16:creationId xmlns:a16="http://schemas.microsoft.com/office/drawing/2014/main" id="{24E929E7-8E33-4078-8540-7A142E09960B}"/>
              </a:ext>
            </a:extLst>
          </p:cNvPr>
          <p:cNvSpPr/>
          <p:nvPr/>
        </p:nvSpPr>
        <p:spPr>
          <a:xfrm>
            <a:off x="4755190" y="4527379"/>
            <a:ext cx="1459123" cy="118681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正方形/長方形 93">
            <a:extLst>
              <a:ext uri="{FF2B5EF4-FFF2-40B4-BE49-F238E27FC236}">
                <a16:creationId xmlns:a16="http://schemas.microsoft.com/office/drawing/2014/main" id="{509364FA-43EF-45B0-B6F4-226B8B57946B}"/>
              </a:ext>
            </a:extLst>
          </p:cNvPr>
          <p:cNvSpPr/>
          <p:nvPr/>
        </p:nvSpPr>
        <p:spPr>
          <a:xfrm>
            <a:off x="6747339" y="1197354"/>
            <a:ext cx="2672528" cy="17490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正方形/長方形 94">
            <a:extLst>
              <a:ext uri="{FF2B5EF4-FFF2-40B4-BE49-F238E27FC236}">
                <a16:creationId xmlns:a16="http://schemas.microsoft.com/office/drawing/2014/main" id="{F6BEE35F-985B-4904-8A75-2171D135459C}"/>
              </a:ext>
            </a:extLst>
          </p:cNvPr>
          <p:cNvSpPr/>
          <p:nvPr/>
        </p:nvSpPr>
        <p:spPr>
          <a:xfrm>
            <a:off x="6746306" y="3462957"/>
            <a:ext cx="2673561" cy="148090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テキスト ボックス 96">
            <a:extLst>
              <a:ext uri="{FF2B5EF4-FFF2-40B4-BE49-F238E27FC236}">
                <a16:creationId xmlns:a16="http://schemas.microsoft.com/office/drawing/2014/main" id="{09F6606F-A000-40A0-B8E0-3A6F19DC527B}"/>
              </a:ext>
            </a:extLst>
          </p:cNvPr>
          <p:cNvSpPr txBox="1"/>
          <p:nvPr/>
        </p:nvSpPr>
        <p:spPr>
          <a:xfrm>
            <a:off x="6675493" y="1203265"/>
            <a:ext cx="771447" cy="307777"/>
          </a:xfrm>
          <a:prstGeom prst="rect">
            <a:avLst/>
          </a:prstGeom>
          <a:noFill/>
        </p:spPr>
        <p:txBody>
          <a:bodyPr wrap="square" rtlCol="0">
            <a:spAutoFit/>
          </a:bodyPr>
          <a:lstStyle/>
          <a:p>
            <a:pPr algn="ctr"/>
            <a:r>
              <a:rPr lang="ja-JP" altLang="en-US" sz="1400" b="1" dirty="0"/>
              <a:t>釜上部</a:t>
            </a:r>
            <a:endParaRPr kumimoji="1" lang="ja-JP" altLang="en-US" sz="1400" b="1" dirty="0"/>
          </a:p>
        </p:txBody>
      </p:sp>
      <p:sp>
        <p:nvSpPr>
          <p:cNvPr id="98" name="テキスト ボックス 97">
            <a:extLst>
              <a:ext uri="{FF2B5EF4-FFF2-40B4-BE49-F238E27FC236}">
                <a16:creationId xmlns:a16="http://schemas.microsoft.com/office/drawing/2014/main" id="{F9C299A5-791A-4EF2-B56A-21CB0401F39C}"/>
              </a:ext>
            </a:extLst>
          </p:cNvPr>
          <p:cNvSpPr txBox="1"/>
          <p:nvPr/>
        </p:nvSpPr>
        <p:spPr>
          <a:xfrm>
            <a:off x="4756457" y="1505213"/>
            <a:ext cx="1366406" cy="307777"/>
          </a:xfrm>
          <a:prstGeom prst="rect">
            <a:avLst/>
          </a:prstGeom>
          <a:noFill/>
        </p:spPr>
        <p:txBody>
          <a:bodyPr wrap="square" rtlCol="0">
            <a:spAutoFit/>
          </a:bodyPr>
          <a:lstStyle/>
          <a:p>
            <a:pPr algn="ctr"/>
            <a:r>
              <a:rPr lang="ja-JP" altLang="en-US" sz="1400" b="1" dirty="0"/>
              <a:t>上部浸透ゾーン</a:t>
            </a:r>
            <a:endParaRPr kumimoji="1" lang="ja-JP" altLang="en-US" sz="1400" b="1" dirty="0"/>
          </a:p>
        </p:txBody>
      </p:sp>
      <p:sp>
        <p:nvSpPr>
          <p:cNvPr id="102" name="テキスト ボックス 101">
            <a:extLst>
              <a:ext uri="{FF2B5EF4-FFF2-40B4-BE49-F238E27FC236}">
                <a16:creationId xmlns:a16="http://schemas.microsoft.com/office/drawing/2014/main" id="{F6FD8EB0-3C4C-4EBB-B881-AD7F9D4B8ED9}"/>
              </a:ext>
            </a:extLst>
          </p:cNvPr>
          <p:cNvSpPr txBox="1"/>
          <p:nvPr/>
        </p:nvSpPr>
        <p:spPr>
          <a:xfrm>
            <a:off x="4844254" y="4571419"/>
            <a:ext cx="1042491" cy="307777"/>
          </a:xfrm>
          <a:prstGeom prst="rect">
            <a:avLst/>
          </a:prstGeom>
          <a:noFill/>
        </p:spPr>
        <p:txBody>
          <a:bodyPr wrap="square" rtlCol="0">
            <a:spAutoFit/>
          </a:bodyPr>
          <a:lstStyle/>
          <a:p>
            <a:pPr algn="ctr"/>
            <a:r>
              <a:rPr lang="ja-JP" altLang="en-US" sz="1400" b="1" dirty="0"/>
              <a:t>蒸解ゾーン</a:t>
            </a:r>
            <a:endParaRPr kumimoji="1" lang="ja-JP" altLang="en-US" sz="1400" b="1" dirty="0"/>
          </a:p>
        </p:txBody>
      </p:sp>
      <p:sp>
        <p:nvSpPr>
          <p:cNvPr id="103" name="テキスト ボックス 102">
            <a:extLst>
              <a:ext uri="{FF2B5EF4-FFF2-40B4-BE49-F238E27FC236}">
                <a16:creationId xmlns:a16="http://schemas.microsoft.com/office/drawing/2014/main" id="{13C0FCF6-1118-4693-9803-E38BBAC572E9}"/>
              </a:ext>
            </a:extLst>
          </p:cNvPr>
          <p:cNvSpPr txBox="1"/>
          <p:nvPr/>
        </p:nvSpPr>
        <p:spPr>
          <a:xfrm>
            <a:off x="5314374" y="2253494"/>
            <a:ext cx="722470" cy="276999"/>
          </a:xfrm>
          <a:prstGeom prst="rect">
            <a:avLst/>
          </a:prstGeom>
          <a:noFill/>
        </p:spPr>
        <p:txBody>
          <a:bodyPr wrap="square" rtlCol="0">
            <a:spAutoFit/>
          </a:bodyPr>
          <a:lstStyle/>
          <a:p>
            <a:pPr algn="ctr"/>
            <a:r>
              <a:rPr lang="en-US" altLang="ja-JP" sz="1200" dirty="0"/>
              <a:t>H</a:t>
            </a:r>
            <a:r>
              <a:rPr lang="ja-JP" altLang="en-US" sz="1200" dirty="0"/>
              <a:t>ファクタ</a:t>
            </a:r>
            <a:endParaRPr kumimoji="1" lang="ja-JP" altLang="en-US" sz="1200" dirty="0"/>
          </a:p>
        </p:txBody>
      </p:sp>
      <p:sp>
        <p:nvSpPr>
          <p:cNvPr id="105" name="六角形 104">
            <a:extLst>
              <a:ext uri="{FF2B5EF4-FFF2-40B4-BE49-F238E27FC236}">
                <a16:creationId xmlns:a16="http://schemas.microsoft.com/office/drawing/2014/main" id="{811D5CDB-0C56-4D2A-AA46-20F4266829A5}"/>
              </a:ext>
            </a:extLst>
          </p:cNvPr>
          <p:cNvSpPr/>
          <p:nvPr/>
        </p:nvSpPr>
        <p:spPr>
          <a:xfrm>
            <a:off x="7297569" y="2158289"/>
            <a:ext cx="395976" cy="358496"/>
          </a:xfrm>
          <a:prstGeom prst="hexagon">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六角形 105">
            <a:extLst>
              <a:ext uri="{FF2B5EF4-FFF2-40B4-BE49-F238E27FC236}">
                <a16:creationId xmlns:a16="http://schemas.microsoft.com/office/drawing/2014/main" id="{551F112F-0BC0-4A48-9860-834893AC5EF9}"/>
              </a:ext>
            </a:extLst>
          </p:cNvPr>
          <p:cNvSpPr/>
          <p:nvPr/>
        </p:nvSpPr>
        <p:spPr>
          <a:xfrm>
            <a:off x="7297569" y="4186498"/>
            <a:ext cx="395976" cy="358496"/>
          </a:xfrm>
          <a:prstGeom prst="hexagon">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正方形/長方形 106">
            <a:extLst>
              <a:ext uri="{FF2B5EF4-FFF2-40B4-BE49-F238E27FC236}">
                <a16:creationId xmlns:a16="http://schemas.microsoft.com/office/drawing/2014/main" id="{7094F257-22D0-435B-B0E9-0A303F3669D7}"/>
              </a:ext>
            </a:extLst>
          </p:cNvPr>
          <p:cNvSpPr/>
          <p:nvPr/>
        </p:nvSpPr>
        <p:spPr>
          <a:xfrm>
            <a:off x="10975690" y="4179062"/>
            <a:ext cx="395976" cy="379861"/>
          </a:xfrm>
          <a:prstGeom prst="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テキスト ボックス 107">
            <a:extLst>
              <a:ext uri="{FF2B5EF4-FFF2-40B4-BE49-F238E27FC236}">
                <a16:creationId xmlns:a16="http://schemas.microsoft.com/office/drawing/2014/main" id="{C1CB67B4-89A3-45B6-BA1F-F91CBA63C4B6}"/>
              </a:ext>
            </a:extLst>
          </p:cNvPr>
          <p:cNvSpPr txBox="1"/>
          <p:nvPr/>
        </p:nvSpPr>
        <p:spPr>
          <a:xfrm>
            <a:off x="7039492" y="3880513"/>
            <a:ext cx="924851" cy="276999"/>
          </a:xfrm>
          <a:prstGeom prst="rect">
            <a:avLst/>
          </a:prstGeom>
          <a:noFill/>
        </p:spPr>
        <p:txBody>
          <a:bodyPr wrap="square" rtlCol="0">
            <a:spAutoFit/>
          </a:bodyPr>
          <a:lstStyle/>
          <a:p>
            <a:pPr algn="ctr"/>
            <a:r>
              <a:rPr lang="ja-JP" altLang="en-US" sz="1200" dirty="0"/>
              <a:t>品質モデル</a:t>
            </a:r>
            <a:endParaRPr kumimoji="1" lang="ja-JP" altLang="en-US" sz="1200" dirty="0"/>
          </a:p>
        </p:txBody>
      </p:sp>
      <p:sp>
        <p:nvSpPr>
          <p:cNvPr id="125" name="テキスト ボックス 124">
            <a:extLst>
              <a:ext uri="{FF2B5EF4-FFF2-40B4-BE49-F238E27FC236}">
                <a16:creationId xmlns:a16="http://schemas.microsoft.com/office/drawing/2014/main" id="{314294A8-5D10-410C-856F-0DB2B1D0E4C1}"/>
              </a:ext>
            </a:extLst>
          </p:cNvPr>
          <p:cNvSpPr txBox="1"/>
          <p:nvPr/>
        </p:nvSpPr>
        <p:spPr>
          <a:xfrm>
            <a:off x="10700109" y="4557656"/>
            <a:ext cx="951730" cy="276999"/>
          </a:xfrm>
          <a:prstGeom prst="rect">
            <a:avLst/>
          </a:prstGeom>
          <a:noFill/>
        </p:spPr>
        <p:txBody>
          <a:bodyPr wrap="square" rtlCol="0">
            <a:spAutoFit/>
          </a:bodyPr>
          <a:lstStyle/>
          <a:p>
            <a:pPr algn="ctr"/>
            <a:r>
              <a:rPr kumimoji="1" lang="en-US" altLang="ja-JP" sz="1200" dirty="0"/>
              <a:t>KN</a:t>
            </a:r>
            <a:r>
              <a:rPr kumimoji="1" lang="ja-JP" altLang="en-US" sz="1200" dirty="0"/>
              <a:t>価</a:t>
            </a:r>
          </a:p>
        </p:txBody>
      </p:sp>
      <p:sp>
        <p:nvSpPr>
          <p:cNvPr id="126" name="楕円 125">
            <a:extLst>
              <a:ext uri="{FF2B5EF4-FFF2-40B4-BE49-F238E27FC236}">
                <a16:creationId xmlns:a16="http://schemas.microsoft.com/office/drawing/2014/main" id="{FD4196E6-9C9A-44FC-BAD6-7F09FEC57A12}"/>
              </a:ext>
            </a:extLst>
          </p:cNvPr>
          <p:cNvSpPr/>
          <p:nvPr/>
        </p:nvSpPr>
        <p:spPr>
          <a:xfrm>
            <a:off x="8820887" y="1671282"/>
            <a:ext cx="108000" cy="108000"/>
          </a:xfrm>
          <a:prstGeom prst="ellipse">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7" name="直線コネクタ 126">
            <a:extLst>
              <a:ext uri="{FF2B5EF4-FFF2-40B4-BE49-F238E27FC236}">
                <a16:creationId xmlns:a16="http://schemas.microsoft.com/office/drawing/2014/main" id="{322442AF-EA52-45C4-904A-AB36EC711DD8}"/>
              </a:ext>
            </a:extLst>
          </p:cNvPr>
          <p:cNvCxnSpPr>
            <a:cxnSpLocks/>
            <a:stCxn id="126" idx="4"/>
          </p:cNvCxnSpPr>
          <p:nvPr/>
        </p:nvCxnSpPr>
        <p:spPr>
          <a:xfrm>
            <a:off x="8874887" y="1779282"/>
            <a:ext cx="0" cy="214034"/>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コネクタ: カギ線 127">
            <a:extLst>
              <a:ext uri="{FF2B5EF4-FFF2-40B4-BE49-F238E27FC236}">
                <a16:creationId xmlns:a16="http://schemas.microsoft.com/office/drawing/2014/main" id="{0141D088-C3CF-45AC-BD38-C2A636A9E931}"/>
              </a:ext>
            </a:extLst>
          </p:cNvPr>
          <p:cNvCxnSpPr>
            <a:cxnSpLocks/>
            <a:stCxn id="126" idx="2"/>
            <a:endCxn id="105" idx="5"/>
          </p:cNvCxnSpPr>
          <p:nvPr/>
        </p:nvCxnSpPr>
        <p:spPr>
          <a:xfrm rot="10800000" flipV="1">
            <a:off x="7603921" y="1725281"/>
            <a:ext cx="1216966" cy="433007"/>
          </a:xfrm>
          <a:prstGeom prst="bentConnector2">
            <a:avLst/>
          </a:prstGeom>
          <a:ln w="12700">
            <a:solidFill>
              <a:schemeClr val="accent6">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9" name="楕円 128">
            <a:extLst>
              <a:ext uri="{FF2B5EF4-FFF2-40B4-BE49-F238E27FC236}">
                <a16:creationId xmlns:a16="http://schemas.microsoft.com/office/drawing/2014/main" id="{CB68A694-F433-4A33-8C54-88D4365CF020}"/>
              </a:ext>
            </a:extLst>
          </p:cNvPr>
          <p:cNvSpPr/>
          <p:nvPr/>
        </p:nvSpPr>
        <p:spPr>
          <a:xfrm>
            <a:off x="8825877" y="2514085"/>
            <a:ext cx="108000" cy="108000"/>
          </a:xfrm>
          <a:prstGeom prst="ellipse">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0" name="直線コネクタ 129">
            <a:extLst>
              <a:ext uri="{FF2B5EF4-FFF2-40B4-BE49-F238E27FC236}">
                <a16:creationId xmlns:a16="http://schemas.microsoft.com/office/drawing/2014/main" id="{2B919996-0FE7-44C0-95C4-617C7011B99C}"/>
              </a:ext>
            </a:extLst>
          </p:cNvPr>
          <p:cNvCxnSpPr>
            <a:cxnSpLocks/>
            <a:stCxn id="129" idx="4"/>
          </p:cNvCxnSpPr>
          <p:nvPr/>
        </p:nvCxnSpPr>
        <p:spPr>
          <a:xfrm>
            <a:off x="8879877" y="2622085"/>
            <a:ext cx="0" cy="214034"/>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1" name="テキスト ボックス 130">
            <a:extLst>
              <a:ext uri="{FF2B5EF4-FFF2-40B4-BE49-F238E27FC236}">
                <a16:creationId xmlns:a16="http://schemas.microsoft.com/office/drawing/2014/main" id="{ABAAF837-02C5-44EF-B08F-391B68B27E3F}"/>
              </a:ext>
            </a:extLst>
          </p:cNvPr>
          <p:cNvSpPr txBox="1"/>
          <p:nvPr/>
        </p:nvSpPr>
        <p:spPr>
          <a:xfrm>
            <a:off x="7915005" y="2317970"/>
            <a:ext cx="618286"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ID330</a:t>
            </a:r>
            <a:endParaRPr kumimoji="1" lang="ja-JP" altLang="en-US" sz="1200" dirty="0">
              <a:solidFill>
                <a:schemeClr val="tx1">
                  <a:lumMod val="50000"/>
                  <a:lumOff val="50000"/>
                </a:schemeClr>
              </a:solidFill>
            </a:endParaRPr>
          </a:p>
        </p:txBody>
      </p:sp>
      <p:sp>
        <p:nvSpPr>
          <p:cNvPr id="132" name="テキスト ボックス 131">
            <a:extLst>
              <a:ext uri="{FF2B5EF4-FFF2-40B4-BE49-F238E27FC236}">
                <a16:creationId xmlns:a16="http://schemas.microsoft.com/office/drawing/2014/main" id="{5E8BAEC4-61EF-4054-8D3B-C3DFC9D81C36}"/>
              </a:ext>
            </a:extLst>
          </p:cNvPr>
          <p:cNvSpPr txBox="1"/>
          <p:nvPr/>
        </p:nvSpPr>
        <p:spPr>
          <a:xfrm>
            <a:off x="7869795" y="1596735"/>
            <a:ext cx="701113"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ID320</a:t>
            </a:r>
            <a:endParaRPr kumimoji="1" lang="ja-JP" altLang="en-US" sz="1200" dirty="0">
              <a:solidFill>
                <a:schemeClr val="tx1">
                  <a:lumMod val="50000"/>
                  <a:lumOff val="50000"/>
                </a:schemeClr>
              </a:solidFill>
            </a:endParaRPr>
          </a:p>
        </p:txBody>
      </p:sp>
      <p:sp>
        <p:nvSpPr>
          <p:cNvPr id="133" name="テキスト ボックス 132">
            <a:extLst>
              <a:ext uri="{FF2B5EF4-FFF2-40B4-BE49-F238E27FC236}">
                <a16:creationId xmlns:a16="http://schemas.microsoft.com/office/drawing/2014/main" id="{3D9F3DCF-765E-4085-B5D0-EC7EC720A207}"/>
              </a:ext>
            </a:extLst>
          </p:cNvPr>
          <p:cNvSpPr txBox="1"/>
          <p:nvPr/>
        </p:nvSpPr>
        <p:spPr>
          <a:xfrm>
            <a:off x="4759004" y="3113954"/>
            <a:ext cx="1366406" cy="307777"/>
          </a:xfrm>
          <a:prstGeom prst="rect">
            <a:avLst/>
          </a:prstGeom>
          <a:noFill/>
        </p:spPr>
        <p:txBody>
          <a:bodyPr wrap="square" rtlCol="0">
            <a:spAutoFit/>
          </a:bodyPr>
          <a:lstStyle/>
          <a:p>
            <a:pPr algn="ctr"/>
            <a:r>
              <a:rPr lang="ja-JP" altLang="en-US" sz="1400" b="1" dirty="0"/>
              <a:t>下部浸透ゾーン</a:t>
            </a:r>
            <a:endParaRPr kumimoji="1" lang="ja-JP" altLang="en-US" sz="1400" b="1" dirty="0"/>
          </a:p>
        </p:txBody>
      </p:sp>
      <p:sp>
        <p:nvSpPr>
          <p:cNvPr id="134" name="正方形/長方形 133">
            <a:extLst>
              <a:ext uri="{FF2B5EF4-FFF2-40B4-BE49-F238E27FC236}">
                <a16:creationId xmlns:a16="http://schemas.microsoft.com/office/drawing/2014/main" id="{94034063-91E7-44EF-9756-B3B0377F63D5}"/>
              </a:ext>
            </a:extLst>
          </p:cNvPr>
          <p:cNvSpPr/>
          <p:nvPr/>
        </p:nvSpPr>
        <p:spPr>
          <a:xfrm>
            <a:off x="4759004" y="3076787"/>
            <a:ext cx="1459124" cy="115339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正方形/長方形 134">
            <a:extLst>
              <a:ext uri="{FF2B5EF4-FFF2-40B4-BE49-F238E27FC236}">
                <a16:creationId xmlns:a16="http://schemas.microsoft.com/office/drawing/2014/main" id="{DEDCDCE5-D2BB-4453-91B3-2792AC5CD0C8}"/>
              </a:ext>
            </a:extLst>
          </p:cNvPr>
          <p:cNvSpPr/>
          <p:nvPr/>
        </p:nvSpPr>
        <p:spPr>
          <a:xfrm>
            <a:off x="9723922" y="2520821"/>
            <a:ext cx="2167448" cy="108337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 name="テキスト ボックス 135">
            <a:extLst>
              <a:ext uri="{FF2B5EF4-FFF2-40B4-BE49-F238E27FC236}">
                <a16:creationId xmlns:a16="http://schemas.microsoft.com/office/drawing/2014/main" id="{77E53EDA-20C4-4360-86DE-EF8EEAC03630}"/>
              </a:ext>
            </a:extLst>
          </p:cNvPr>
          <p:cNvSpPr txBox="1"/>
          <p:nvPr/>
        </p:nvSpPr>
        <p:spPr>
          <a:xfrm>
            <a:off x="10908884" y="2568085"/>
            <a:ext cx="982486" cy="307777"/>
          </a:xfrm>
          <a:prstGeom prst="rect">
            <a:avLst/>
          </a:prstGeom>
          <a:noFill/>
        </p:spPr>
        <p:txBody>
          <a:bodyPr wrap="square" rtlCol="0">
            <a:spAutoFit/>
          </a:bodyPr>
          <a:lstStyle/>
          <a:p>
            <a:pPr algn="ctr"/>
            <a:r>
              <a:rPr lang="ja-JP" altLang="en-US" sz="1400" b="1" dirty="0"/>
              <a:t>残アルカリ</a:t>
            </a:r>
            <a:endParaRPr kumimoji="1" lang="ja-JP" altLang="en-US" sz="1400" b="1" dirty="0"/>
          </a:p>
        </p:txBody>
      </p:sp>
      <p:cxnSp>
        <p:nvCxnSpPr>
          <p:cNvPr id="137" name="コネクタ: カギ線 136">
            <a:extLst>
              <a:ext uri="{FF2B5EF4-FFF2-40B4-BE49-F238E27FC236}">
                <a16:creationId xmlns:a16="http://schemas.microsoft.com/office/drawing/2014/main" id="{AA70C3DA-B837-459F-B50A-4DAFE545104D}"/>
              </a:ext>
            </a:extLst>
          </p:cNvPr>
          <p:cNvCxnSpPr>
            <a:cxnSpLocks/>
            <a:stCxn id="145" idx="3"/>
            <a:endCxn id="106" idx="2"/>
          </p:cNvCxnSpPr>
          <p:nvPr/>
        </p:nvCxnSpPr>
        <p:spPr>
          <a:xfrm flipV="1">
            <a:off x="5939291" y="4544994"/>
            <a:ext cx="1447902" cy="792519"/>
          </a:xfrm>
          <a:prstGeom prst="bentConnector2">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コネクタ: カギ線 137">
            <a:extLst>
              <a:ext uri="{FF2B5EF4-FFF2-40B4-BE49-F238E27FC236}">
                <a16:creationId xmlns:a16="http://schemas.microsoft.com/office/drawing/2014/main" id="{3C5C0F59-56DC-4652-A3AF-AF2E14155913}"/>
              </a:ext>
            </a:extLst>
          </p:cNvPr>
          <p:cNvCxnSpPr>
            <a:cxnSpLocks/>
            <a:stCxn id="142" idx="1"/>
            <a:endCxn id="106" idx="5"/>
          </p:cNvCxnSpPr>
          <p:nvPr/>
        </p:nvCxnSpPr>
        <p:spPr>
          <a:xfrm rot="10800000" flipV="1">
            <a:off x="7603922" y="3086292"/>
            <a:ext cx="2673039" cy="1100205"/>
          </a:xfrm>
          <a:prstGeom prst="bentConnector2">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a:extLst>
              <a:ext uri="{FF2B5EF4-FFF2-40B4-BE49-F238E27FC236}">
                <a16:creationId xmlns:a16="http://schemas.microsoft.com/office/drawing/2014/main" id="{D5478D9C-9932-47E2-8F9E-399D3E0D26A0}"/>
              </a:ext>
            </a:extLst>
          </p:cNvPr>
          <p:cNvSpPr txBox="1"/>
          <p:nvPr/>
        </p:nvSpPr>
        <p:spPr>
          <a:xfrm>
            <a:off x="6682326" y="3483447"/>
            <a:ext cx="771447" cy="307777"/>
          </a:xfrm>
          <a:prstGeom prst="rect">
            <a:avLst/>
          </a:prstGeom>
          <a:noFill/>
        </p:spPr>
        <p:txBody>
          <a:bodyPr wrap="square" rtlCol="0">
            <a:spAutoFit/>
          </a:bodyPr>
          <a:lstStyle/>
          <a:p>
            <a:pPr algn="ctr"/>
            <a:r>
              <a:rPr kumimoji="1" lang="ja-JP" altLang="en-US" sz="1400" b="1" dirty="0"/>
              <a:t>品質</a:t>
            </a:r>
          </a:p>
        </p:txBody>
      </p:sp>
      <p:sp>
        <p:nvSpPr>
          <p:cNvPr id="140" name="テキスト ボックス 139">
            <a:extLst>
              <a:ext uri="{FF2B5EF4-FFF2-40B4-BE49-F238E27FC236}">
                <a16:creationId xmlns:a16="http://schemas.microsoft.com/office/drawing/2014/main" id="{8413E25E-2087-4015-8AEB-23491C995273}"/>
              </a:ext>
            </a:extLst>
          </p:cNvPr>
          <p:cNvSpPr txBox="1"/>
          <p:nvPr/>
        </p:nvSpPr>
        <p:spPr>
          <a:xfrm>
            <a:off x="7015408" y="2543918"/>
            <a:ext cx="1003886" cy="276999"/>
          </a:xfrm>
          <a:prstGeom prst="rect">
            <a:avLst/>
          </a:prstGeom>
          <a:noFill/>
        </p:spPr>
        <p:txBody>
          <a:bodyPr wrap="square" rtlCol="0">
            <a:spAutoFit/>
          </a:bodyPr>
          <a:lstStyle/>
          <a:p>
            <a:pPr algn="ctr"/>
            <a:r>
              <a:rPr kumimoji="1" lang="ja-JP" altLang="en-US" sz="1200" dirty="0"/>
              <a:t>釜上部モデル</a:t>
            </a:r>
          </a:p>
        </p:txBody>
      </p:sp>
      <p:cxnSp>
        <p:nvCxnSpPr>
          <p:cNvPr id="141" name="直線矢印コネクタ 140">
            <a:extLst>
              <a:ext uri="{FF2B5EF4-FFF2-40B4-BE49-F238E27FC236}">
                <a16:creationId xmlns:a16="http://schemas.microsoft.com/office/drawing/2014/main" id="{E80AEEF9-E9F0-4B14-8B07-ED864EBFCE47}"/>
              </a:ext>
            </a:extLst>
          </p:cNvPr>
          <p:cNvCxnSpPr>
            <a:cxnSpLocks/>
            <a:stCxn id="106" idx="0"/>
            <a:endCxn id="107" idx="1"/>
          </p:cNvCxnSpPr>
          <p:nvPr/>
        </p:nvCxnSpPr>
        <p:spPr>
          <a:xfrm>
            <a:off x="7693545" y="4365746"/>
            <a:ext cx="3282145" cy="3247"/>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2" name="テキスト ボックス 141">
            <a:extLst>
              <a:ext uri="{FF2B5EF4-FFF2-40B4-BE49-F238E27FC236}">
                <a16:creationId xmlns:a16="http://schemas.microsoft.com/office/drawing/2014/main" id="{CFAA492D-B283-4BC0-A57F-32318E3F4469}"/>
              </a:ext>
            </a:extLst>
          </p:cNvPr>
          <p:cNvSpPr txBox="1"/>
          <p:nvPr/>
        </p:nvSpPr>
        <p:spPr>
          <a:xfrm>
            <a:off x="10276960" y="2947793"/>
            <a:ext cx="623854"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ID350</a:t>
            </a:r>
            <a:endParaRPr kumimoji="1" lang="ja-JP" altLang="en-US" sz="1200" dirty="0">
              <a:solidFill>
                <a:schemeClr val="tx1">
                  <a:lumMod val="50000"/>
                  <a:lumOff val="50000"/>
                </a:schemeClr>
              </a:solidFill>
            </a:endParaRPr>
          </a:p>
        </p:txBody>
      </p:sp>
      <p:sp>
        <p:nvSpPr>
          <p:cNvPr id="143" name="テキスト ボックス 142">
            <a:extLst>
              <a:ext uri="{FF2B5EF4-FFF2-40B4-BE49-F238E27FC236}">
                <a16:creationId xmlns:a16="http://schemas.microsoft.com/office/drawing/2014/main" id="{A9D55E1E-A614-4BD9-AF68-1F34864A1234}"/>
              </a:ext>
            </a:extLst>
          </p:cNvPr>
          <p:cNvSpPr txBox="1"/>
          <p:nvPr/>
        </p:nvSpPr>
        <p:spPr>
          <a:xfrm>
            <a:off x="5352434" y="2013300"/>
            <a:ext cx="617774"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ID310</a:t>
            </a:r>
            <a:endParaRPr kumimoji="1" lang="ja-JP" altLang="en-US" sz="1200" dirty="0">
              <a:solidFill>
                <a:schemeClr val="tx1">
                  <a:lumMod val="50000"/>
                  <a:lumOff val="50000"/>
                </a:schemeClr>
              </a:solidFill>
            </a:endParaRPr>
          </a:p>
        </p:txBody>
      </p:sp>
      <p:sp>
        <p:nvSpPr>
          <p:cNvPr id="144" name="テキスト ボックス 143">
            <a:extLst>
              <a:ext uri="{FF2B5EF4-FFF2-40B4-BE49-F238E27FC236}">
                <a16:creationId xmlns:a16="http://schemas.microsoft.com/office/drawing/2014/main" id="{EA770FA8-C001-4F8D-B7CA-CB9A1A4D8619}"/>
              </a:ext>
            </a:extLst>
          </p:cNvPr>
          <p:cNvSpPr txBox="1"/>
          <p:nvPr/>
        </p:nvSpPr>
        <p:spPr>
          <a:xfrm>
            <a:off x="5343033" y="3685747"/>
            <a:ext cx="604035"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ID320</a:t>
            </a:r>
            <a:endParaRPr kumimoji="1" lang="ja-JP" altLang="en-US" sz="1200" dirty="0">
              <a:solidFill>
                <a:schemeClr val="tx1">
                  <a:lumMod val="50000"/>
                  <a:lumOff val="50000"/>
                </a:schemeClr>
              </a:solidFill>
            </a:endParaRPr>
          </a:p>
        </p:txBody>
      </p:sp>
      <p:sp>
        <p:nvSpPr>
          <p:cNvPr id="145" name="テキスト ボックス 144">
            <a:extLst>
              <a:ext uri="{FF2B5EF4-FFF2-40B4-BE49-F238E27FC236}">
                <a16:creationId xmlns:a16="http://schemas.microsoft.com/office/drawing/2014/main" id="{B11020EA-A3CF-49EE-9B51-2F0F60644CE8}"/>
              </a:ext>
            </a:extLst>
          </p:cNvPr>
          <p:cNvSpPr txBox="1"/>
          <p:nvPr/>
        </p:nvSpPr>
        <p:spPr>
          <a:xfrm>
            <a:off x="5336857" y="5199013"/>
            <a:ext cx="602434"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ID330</a:t>
            </a:r>
            <a:endParaRPr kumimoji="1" lang="ja-JP" altLang="en-US" sz="1200" dirty="0">
              <a:solidFill>
                <a:schemeClr val="tx1">
                  <a:lumMod val="50000"/>
                  <a:lumOff val="50000"/>
                </a:schemeClr>
              </a:solidFill>
            </a:endParaRPr>
          </a:p>
        </p:txBody>
      </p:sp>
      <p:sp>
        <p:nvSpPr>
          <p:cNvPr id="146" name="テキスト ボックス 145">
            <a:extLst>
              <a:ext uri="{FF2B5EF4-FFF2-40B4-BE49-F238E27FC236}">
                <a16:creationId xmlns:a16="http://schemas.microsoft.com/office/drawing/2014/main" id="{469E624B-E7AC-4B6E-A82F-C0BB2AA1B00B}"/>
              </a:ext>
            </a:extLst>
          </p:cNvPr>
          <p:cNvSpPr txBox="1"/>
          <p:nvPr/>
        </p:nvSpPr>
        <p:spPr>
          <a:xfrm>
            <a:off x="9733427" y="4064080"/>
            <a:ext cx="611036"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ID300</a:t>
            </a:r>
            <a:endParaRPr kumimoji="1" lang="ja-JP" altLang="en-US" sz="1200" dirty="0">
              <a:solidFill>
                <a:schemeClr val="tx1">
                  <a:lumMod val="50000"/>
                  <a:lumOff val="50000"/>
                </a:schemeClr>
              </a:solidFill>
            </a:endParaRPr>
          </a:p>
        </p:txBody>
      </p:sp>
      <p:sp>
        <p:nvSpPr>
          <p:cNvPr id="147" name="テキスト ボックス 146">
            <a:extLst>
              <a:ext uri="{FF2B5EF4-FFF2-40B4-BE49-F238E27FC236}">
                <a16:creationId xmlns:a16="http://schemas.microsoft.com/office/drawing/2014/main" id="{4D60F21A-76AD-49D9-A6C1-AB0DDE7CDD5F}"/>
              </a:ext>
            </a:extLst>
          </p:cNvPr>
          <p:cNvSpPr txBox="1"/>
          <p:nvPr/>
        </p:nvSpPr>
        <p:spPr>
          <a:xfrm>
            <a:off x="10325843" y="3887890"/>
            <a:ext cx="668468" cy="276999"/>
          </a:xfrm>
          <a:prstGeom prst="rect">
            <a:avLst/>
          </a:prstGeom>
          <a:noFill/>
        </p:spPr>
        <p:txBody>
          <a:bodyPr wrap="square" rtlCol="0">
            <a:spAutoFit/>
          </a:bodyPr>
          <a:lstStyle/>
          <a:p>
            <a:pPr algn="ctr"/>
            <a:r>
              <a:rPr lang="en-US" altLang="ja-JP" sz="1200" dirty="0"/>
              <a:t>KN</a:t>
            </a:r>
            <a:r>
              <a:rPr lang="ja-JP" altLang="en-US" sz="1200" dirty="0"/>
              <a:t>価</a:t>
            </a:r>
            <a:endParaRPr lang="en-US" altLang="ja-JP" sz="1200" dirty="0"/>
          </a:p>
        </p:txBody>
      </p:sp>
      <p:cxnSp>
        <p:nvCxnSpPr>
          <p:cNvPr id="148" name="コネクタ: カギ線 147">
            <a:extLst>
              <a:ext uri="{FF2B5EF4-FFF2-40B4-BE49-F238E27FC236}">
                <a16:creationId xmlns:a16="http://schemas.microsoft.com/office/drawing/2014/main" id="{E14D2E4F-0059-4E55-8C4E-5716D8EEEB9F}"/>
              </a:ext>
            </a:extLst>
          </p:cNvPr>
          <p:cNvCxnSpPr>
            <a:cxnSpLocks/>
            <a:stCxn id="129" idx="2"/>
            <a:endCxn id="105" idx="0"/>
          </p:cNvCxnSpPr>
          <p:nvPr/>
        </p:nvCxnSpPr>
        <p:spPr>
          <a:xfrm rot="10800000">
            <a:off x="7693545" y="2337537"/>
            <a:ext cx="1132332" cy="230548"/>
          </a:xfrm>
          <a:prstGeom prst="bentConnector3">
            <a:avLst>
              <a:gd name="adj1" fmla="val 50000"/>
            </a:avLst>
          </a:prstGeom>
          <a:ln w="12700">
            <a:solidFill>
              <a:schemeClr val="accent6">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9" name="テキスト ボックス 148">
            <a:extLst>
              <a:ext uri="{FF2B5EF4-FFF2-40B4-BE49-F238E27FC236}">
                <a16:creationId xmlns:a16="http://schemas.microsoft.com/office/drawing/2014/main" id="{93F2DCDC-8BBB-465B-B6B4-3238DE49ACD6}"/>
              </a:ext>
            </a:extLst>
          </p:cNvPr>
          <p:cNvSpPr txBox="1"/>
          <p:nvPr/>
        </p:nvSpPr>
        <p:spPr>
          <a:xfrm>
            <a:off x="5288760" y="4862122"/>
            <a:ext cx="725219" cy="276999"/>
          </a:xfrm>
          <a:prstGeom prst="rect">
            <a:avLst/>
          </a:prstGeom>
          <a:noFill/>
        </p:spPr>
        <p:txBody>
          <a:bodyPr wrap="square" rtlCol="0">
            <a:spAutoFit/>
          </a:bodyPr>
          <a:lstStyle/>
          <a:p>
            <a:pPr algn="ctr"/>
            <a:r>
              <a:rPr lang="ja-JP" altLang="en-US" sz="1200" dirty="0">
                <a:solidFill>
                  <a:schemeClr val="accent6">
                    <a:lumMod val="50000"/>
                  </a:schemeClr>
                </a:solidFill>
              </a:rPr>
              <a:t>コスト元</a:t>
            </a:r>
            <a:endParaRPr kumimoji="1" lang="ja-JP" altLang="en-US" sz="1200" dirty="0">
              <a:solidFill>
                <a:schemeClr val="accent6">
                  <a:lumMod val="50000"/>
                </a:schemeClr>
              </a:solidFill>
            </a:endParaRPr>
          </a:p>
        </p:txBody>
      </p:sp>
      <p:sp>
        <p:nvSpPr>
          <p:cNvPr id="150" name="テキスト ボックス 149">
            <a:extLst>
              <a:ext uri="{FF2B5EF4-FFF2-40B4-BE49-F238E27FC236}">
                <a16:creationId xmlns:a16="http://schemas.microsoft.com/office/drawing/2014/main" id="{9284FFC9-C99D-406F-8978-C852E79E3367}"/>
              </a:ext>
            </a:extLst>
          </p:cNvPr>
          <p:cNvSpPr txBox="1"/>
          <p:nvPr/>
        </p:nvSpPr>
        <p:spPr>
          <a:xfrm>
            <a:off x="5295284" y="3406587"/>
            <a:ext cx="725219" cy="276999"/>
          </a:xfrm>
          <a:prstGeom prst="rect">
            <a:avLst/>
          </a:prstGeom>
          <a:noFill/>
        </p:spPr>
        <p:txBody>
          <a:bodyPr wrap="square" rtlCol="0">
            <a:spAutoFit/>
          </a:bodyPr>
          <a:lstStyle/>
          <a:p>
            <a:pPr algn="ctr"/>
            <a:r>
              <a:rPr lang="ja-JP" altLang="en-US" sz="1200" dirty="0">
                <a:solidFill>
                  <a:schemeClr val="accent6">
                    <a:lumMod val="50000"/>
                  </a:schemeClr>
                </a:solidFill>
              </a:rPr>
              <a:t>コスト元</a:t>
            </a:r>
            <a:endParaRPr kumimoji="1" lang="ja-JP" altLang="en-US" sz="1200" dirty="0">
              <a:solidFill>
                <a:schemeClr val="accent6">
                  <a:lumMod val="50000"/>
                </a:schemeClr>
              </a:solidFill>
            </a:endParaRPr>
          </a:p>
        </p:txBody>
      </p:sp>
      <p:sp>
        <p:nvSpPr>
          <p:cNvPr id="151" name="テキスト ボックス 150">
            <a:extLst>
              <a:ext uri="{FF2B5EF4-FFF2-40B4-BE49-F238E27FC236}">
                <a16:creationId xmlns:a16="http://schemas.microsoft.com/office/drawing/2014/main" id="{022182FD-E50A-4920-9A2C-7D9F58D9140B}"/>
              </a:ext>
            </a:extLst>
          </p:cNvPr>
          <p:cNvSpPr txBox="1"/>
          <p:nvPr/>
        </p:nvSpPr>
        <p:spPr>
          <a:xfrm>
            <a:off x="5324693" y="1779778"/>
            <a:ext cx="725219" cy="276999"/>
          </a:xfrm>
          <a:prstGeom prst="rect">
            <a:avLst/>
          </a:prstGeom>
          <a:noFill/>
        </p:spPr>
        <p:txBody>
          <a:bodyPr wrap="square" rtlCol="0">
            <a:spAutoFit/>
          </a:bodyPr>
          <a:lstStyle/>
          <a:p>
            <a:pPr algn="ctr"/>
            <a:r>
              <a:rPr lang="ja-JP" altLang="en-US" sz="1200" dirty="0">
                <a:solidFill>
                  <a:schemeClr val="accent6">
                    <a:lumMod val="50000"/>
                  </a:schemeClr>
                </a:solidFill>
              </a:rPr>
              <a:t>コスト元</a:t>
            </a:r>
            <a:endParaRPr kumimoji="1" lang="ja-JP" altLang="en-US" sz="1200" dirty="0">
              <a:solidFill>
                <a:schemeClr val="accent6">
                  <a:lumMod val="50000"/>
                </a:schemeClr>
              </a:solidFill>
            </a:endParaRPr>
          </a:p>
        </p:txBody>
      </p:sp>
      <p:sp>
        <p:nvSpPr>
          <p:cNvPr id="152" name="テキスト ボックス 151">
            <a:extLst>
              <a:ext uri="{FF2B5EF4-FFF2-40B4-BE49-F238E27FC236}">
                <a16:creationId xmlns:a16="http://schemas.microsoft.com/office/drawing/2014/main" id="{C5D0E784-8530-4E43-A82E-017197A60C7C}"/>
              </a:ext>
            </a:extLst>
          </p:cNvPr>
          <p:cNvSpPr txBox="1"/>
          <p:nvPr/>
        </p:nvSpPr>
        <p:spPr>
          <a:xfrm>
            <a:off x="10234558" y="2633292"/>
            <a:ext cx="725219" cy="276999"/>
          </a:xfrm>
          <a:prstGeom prst="rect">
            <a:avLst/>
          </a:prstGeom>
          <a:noFill/>
        </p:spPr>
        <p:txBody>
          <a:bodyPr wrap="square" rtlCol="0">
            <a:spAutoFit/>
          </a:bodyPr>
          <a:lstStyle/>
          <a:p>
            <a:pPr algn="ctr"/>
            <a:r>
              <a:rPr lang="ja-JP" altLang="en-US" sz="1200" dirty="0">
                <a:solidFill>
                  <a:schemeClr val="accent6">
                    <a:lumMod val="50000"/>
                  </a:schemeClr>
                </a:solidFill>
              </a:rPr>
              <a:t>コスト元</a:t>
            </a:r>
            <a:endParaRPr kumimoji="1" lang="ja-JP" altLang="en-US" sz="1200" dirty="0">
              <a:solidFill>
                <a:schemeClr val="accent6">
                  <a:lumMod val="50000"/>
                </a:schemeClr>
              </a:solidFill>
            </a:endParaRPr>
          </a:p>
        </p:txBody>
      </p:sp>
      <p:sp>
        <p:nvSpPr>
          <p:cNvPr id="153" name="テキスト ボックス 152">
            <a:extLst>
              <a:ext uri="{FF2B5EF4-FFF2-40B4-BE49-F238E27FC236}">
                <a16:creationId xmlns:a16="http://schemas.microsoft.com/office/drawing/2014/main" id="{2E115E5D-1E71-4B04-BB6B-4B0D9A5CAC74}"/>
              </a:ext>
            </a:extLst>
          </p:cNvPr>
          <p:cNvSpPr txBox="1"/>
          <p:nvPr/>
        </p:nvSpPr>
        <p:spPr>
          <a:xfrm>
            <a:off x="5093949" y="3932334"/>
            <a:ext cx="1072409" cy="276999"/>
          </a:xfrm>
          <a:prstGeom prst="rect">
            <a:avLst/>
          </a:prstGeom>
          <a:noFill/>
        </p:spPr>
        <p:txBody>
          <a:bodyPr wrap="square" rtlCol="0">
            <a:spAutoFit/>
          </a:bodyPr>
          <a:lstStyle/>
          <a:p>
            <a:pPr algn="ctr"/>
            <a:r>
              <a:rPr lang="en-US" altLang="ja-JP" sz="1200" dirty="0"/>
              <a:t>H</a:t>
            </a:r>
            <a:r>
              <a:rPr lang="ja-JP" altLang="en-US" sz="1200" dirty="0"/>
              <a:t>ファクタ</a:t>
            </a:r>
          </a:p>
        </p:txBody>
      </p:sp>
      <p:sp>
        <p:nvSpPr>
          <p:cNvPr id="154" name="テキスト ボックス 153">
            <a:extLst>
              <a:ext uri="{FF2B5EF4-FFF2-40B4-BE49-F238E27FC236}">
                <a16:creationId xmlns:a16="http://schemas.microsoft.com/office/drawing/2014/main" id="{812E2FB4-2C1C-4EBC-8019-D7D66C69E96E}"/>
              </a:ext>
            </a:extLst>
          </p:cNvPr>
          <p:cNvSpPr txBox="1"/>
          <p:nvPr/>
        </p:nvSpPr>
        <p:spPr>
          <a:xfrm>
            <a:off x="5108845" y="5476012"/>
            <a:ext cx="1072409" cy="276999"/>
          </a:xfrm>
          <a:prstGeom prst="rect">
            <a:avLst/>
          </a:prstGeom>
          <a:noFill/>
        </p:spPr>
        <p:txBody>
          <a:bodyPr wrap="square" rtlCol="0">
            <a:spAutoFit/>
          </a:bodyPr>
          <a:lstStyle/>
          <a:p>
            <a:pPr algn="ctr"/>
            <a:r>
              <a:rPr lang="en-US" altLang="ja-JP" sz="1200" dirty="0"/>
              <a:t>H</a:t>
            </a:r>
            <a:r>
              <a:rPr lang="ja-JP" altLang="en-US" sz="1200" dirty="0"/>
              <a:t>ファクタ</a:t>
            </a:r>
          </a:p>
        </p:txBody>
      </p:sp>
      <p:sp>
        <p:nvSpPr>
          <p:cNvPr id="155" name="テキスト ボックス 154">
            <a:extLst>
              <a:ext uri="{FF2B5EF4-FFF2-40B4-BE49-F238E27FC236}">
                <a16:creationId xmlns:a16="http://schemas.microsoft.com/office/drawing/2014/main" id="{EDDA29A6-9343-4719-8A0A-A919BC2F0A73}"/>
              </a:ext>
            </a:extLst>
          </p:cNvPr>
          <p:cNvSpPr txBox="1"/>
          <p:nvPr/>
        </p:nvSpPr>
        <p:spPr>
          <a:xfrm>
            <a:off x="9682045" y="3237635"/>
            <a:ext cx="1830247" cy="276999"/>
          </a:xfrm>
          <a:prstGeom prst="rect">
            <a:avLst/>
          </a:prstGeom>
          <a:noFill/>
        </p:spPr>
        <p:txBody>
          <a:bodyPr wrap="square" rtlCol="0">
            <a:spAutoFit/>
          </a:bodyPr>
          <a:lstStyle/>
          <a:p>
            <a:pPr algn="ctr"/>
            <a:r>
              <a:rPr lang="ja-JP" altLang="en-US" sz="1200" dirty="0"/>
              <a:t>残アルカリ</a:t>
            </a:r>
            <a:r>
              <a:rPr lang="en-US" altLang="ja-JP" sz="1200" dirty="0"/>
              <a:t>×</a:t>
            </a:r>
            <a:r>
              <a:rPr lang="ja-JP" altLang="en-US" sz="1200" dirty="0"/>
              <a:t>滞留時間</a:t>
            </a:r>
            <a:endParaRPr kumimoji="1" lang="ja-JP" altLang="en-US" sz="1200" dirty="0"/>
          </a:p>
        </p:txBody>
      </p:sp>
      <p:cxnSp>
        <p:nvCxnSpPr>
          <p:cNvPr id="156" name="コネクタ: カギ線 155">
            <a:extLst>
              <a:ext uri="{FF2B5EF4-FFF2-40B4-BE49-F238E27FC236}">
                <a16:creationId xmlns:a16="http://schemas.microsoft.com/office/drawing/2014/main" id="{19E585B7-DE62-44B0-BD9D-3CEF2034F31C}"/>
              </a:ext>
            </a:extLst>
          </p:cNvPr>
          <p:cNvCxnSpPr>
            <a:cxnSpLocks/>
            <a:stCxn id="144" idx="3"/>
            <a:endCxn id="106" idx="3"/>
          </p:cNvCxnSpPr>
          <p:nvPr/>
        </p:nvCxnSpPr>
        <p:spPr>
          <a:xfrm>
            <a:off x="5947068" y="3824247"/>
            <a:ext cx="1350501" cy="541499"/>
          </a:xfrm>
          <a:prstGeom prst="bentConnector3">
            <a:avLst>
              <a:gd name="adj1" fmla="val 50000"/>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コネクタ: カギ線 156">
            <a:extLst>
              <a:ext uri="{FF2B5EF4-FFF2-40B4-BE49-F238E27FC236}">
                <a16:creationId xmlns:a16="http://schemas.microsoft.com/office/drawing/2014/main" id="{4D3A4DE6-52C7-45B9-B107-DAE16FC8D873}"/>
              </a:ext>
            </a:extLst>
          </p:cNvPr>
          <p:cNvCxnSpPr>
            <a:cxnSpLocks/>
            <a:stCxn id="143" idx="3"/>
            <a:endCxn id="105" idx="3"/>
          </p:cNvCxnSpPr>
          <p:nvPr/>
        </p:nvCxnSpPr>
        <p:spPr>
          <a:xfrm>
            <a:off x="5970208" y="2151800"/>
            <a:ext cx="1327361" cy="185737"/>
          </a:xfrm>
          <a:prstGeom prst="bentConnector3">
            <a:avLst>
              <a:gd name="adj1" fmla="val 50000"/>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9" name="二等辺三角形 158">
            <a:extLst>
              <a:ext uri="{FF2B5EF4-FFF2-40B4-BE49-F238E27FC236}">
                <a16:creationId xmlns:a16="http://schemas.microsoft.com/office/drawing/2014/main" id="{0CEE053A-E657-402B-81D5-9DDBF6B17C54}"/>
              </a:ext>
            </a:extLst>
          </p:cNvPr>
          <p:cNvSpPr/>
          <p:nvPr/>
        </p:nvSpPr>
        <p:spPr>
          <a:xfrm rot="5400000">
            <a:off x="3590854" y="3425941"/>
            <a:ext cx="773296" cy="321118"/>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0" name="テキスト ボックス 159">
            <a:extLst>
              <a:ext uri="{FF2B5EF4-FFF2-40B4-BE49-F238E27FC236}">
                <a16:creationId xmlns:a16="http://schemas.microsoft.com/office/drawing/2014/main" id="{3E99043B-6E66-49CE-BA83-089C2EE677D5}"/>
              </a:ext>
            </a:extLst>
          </p:cNvPr>
          <p:cNvSpPr txBox="1"/>
          <p:nvPr/>
        </p:nvSpPr>
        <p:spPr>
          <a:xfrm>
            <a:off x="3330679" y="2652017"/>
            <a:ext cx="1228929" cy="523220"/>
          </a:xfrm>
          <a:prstGeom prst="rect">
            <a:avLst/>
          </a:prstGeom>
          <a:noFill/>
        </p:spPr>
        <p:txBody>
          <a:bodyPr wrap="square" rtlCol="0">
            <a:spAutoFit/>
          </a:bodyPr>
          <a:lstStyle/>
          <a:p>
            <a:pPr algn="ctr"/>
            <a:r>
              <a:rPr kumimoji="1" lang="ja-JP" altLang="en-US" sz="1400" b="1" dirty="0"/>
              <a:t>フロー図として表現</a:t>
            </a:r>
          </a:p>
        </p:txBody>
      </p:sp>
      <p:sp>
        <p:nvSpPr>
          <p:cNvPr id="161" name="テキスト ボックス 160">
            <a:extLst>
              <a:ext uri="{FF2B5EF4-FFF2-40B4-BE49-F238E27FC236}">
                <a16:creationId xmlns:a16="http://schemas.microsoft.com/office/drawing/2014/main" id="{E5AAD345-7DE2-4401-AFC3-1A96D9790067}"/>
              </a:ext>
            </a:extLst>
          </p:cNvPr>
          <p:cNvSpPr txBox="1"/>
          <p:nvPr/>
        </p:nvSpPr>
        <p:spPr>
          <a:xfrm>
            <a:off x="10779287" y="14856"/>
            <a:ext cx="1397262" cy="338554"/>
          </a:xfrm>
          <a:prstGeom prst="rect">
            <a:avLst/>
          </a:prstGeom>
          <a:noFill/>
        </p:spPr>
        <p:txBody>
          <a:bodyPr wrap="square" rtlCol="0">
            <a:spAutoFit/>
          </a:bodyPr>
          <a:lstStyle/>
          <a:p>
            <a:pPr algn="ctr"/>
            <a:r>
              <a:rPr kumimoji="1" lang="en-US" altLang="ja-JP" sz="1600" dirty="0">
                <a:solidFill>
                  <a:srgbClr val="FF0000"/>
                </a:solidFill>
              </a:rPr>
              <a:t>Confidential</a:t>
            </a:r>
            <a:endParaRPr kumimoji="1" lang="ja-JP" altLang="en-US" sz="1600" dirty="0">
              <a:solidFill>
                <a:srgbClr val="FF0000"/>
              </a:solidFill>
            </a:endParaRPr>
          </a:p>
        </p:txBody>
      </p:sp>
      <p:sp>
        <p:nvSpPr>
          <p:cNvPr id="162" name="テキスト ボックス 161">
            <a:extLst>
              <a:ext uri="{FF2B5EF4-FFF2-40B4-BE49-F238E27FC236}">
                <a16:creationId xmlns:a16="http://schemas.microsoft.com/office/drawing/2014/main" id="{C1A6AB06-F386-4D03-AB0A-C655DC0E7BCA}"/>
              </a:ext>
            </a:extLst>
          </p:cNvPr>
          <p:cNvSpPr txBox="1"/>
          <p:nvPr/>
        </p:nvSpPr>
        <p:spPr>
          <a:xfrm>
            <a:off x="1265719" y="999791"/>
            <a:ext cx="1228929" cy="369332"/>
          </a:xfrm>
          <a:prstGeom prst="rect">
            <a:avLst/>
          </a:prstGeom>
          <a:noFill/>
        </p:spPr>
        <p:txBody>
          <a:bodyPr wrap="square" rtlCol="0">
            <a:spAutoFit/>
          </a:bodyPr>
          <a:lstStyle/>
          <a:p>
            <a:pPr algn="ctr"/>
            <a:r>
              <a:rPr kumimoji="1" lang="ja-JP" altLang="en-US" b="1" dirty="0"/>
              <a:t>蒸解塔</a:t>
            </a:r>
          </a:p>
        </p:txBody>
      </p:sp>
      <p:graphicFrame>
        <p:nvGraphicFramePr>
          <p:cNvPr id="6" name="表 16">
            <a:extLst>
              <a:ext uri="{FF2B5EF4-FFF2-40B4-BE49-F238E27FC236}">
                <a16:creationId xmlns:a16="http://schemas.microsoft.com/office/drawing/2014/main" id="{D73F026E-EDA8-4A26-91EF-06E4DC2380B0}"/>
              </a:ext>
            </a:extLst>
          </p:cNvPr>
          <p:cNvGraphicFramePr>
            <a:graphicFrameLocks noGrp="1"/>
          </p:cNvGraphicFramePr>
          <p:nvPr>
            <p:extLst>
              <p:ext uri="{D42A27DB-BD31-4B8C-83A1-F6EECF244321}">
                <p14:modId xmlns:p14="http://schemas.microsoft.com/office/powerpoint/2010/main" val="3819997471"/>
              </p:ext>
            </p:extLst>
          </p:nvPr>
        </p:nvGraphicFramePr>
        <p:xfrm>
          <a:off x="7015408" y="5523869"/>
          <a:ext cx="4889900" cy="609600"/>
        </p:xfrm>
        <a:graphic>
          <a:graphicData uri="http://schemas.openxmlformats.org/drawingml/2006/table">
            <a:tbl>
              <a:tblPr firstRow="1" bandRow="1">
                <a:tableStyleId>{5C22544A-7EE6-4342-B048-85BDC9FD1C3A}</a:tableStyleId>
              </a:tblPr>
              <a:tblGrid>
                <a:gridCol w="977980">
                  <a:extLst>
                    <a:ext uri="{9D8B030D-6E8A-4147-A177-3AD203B41FA5}">
                      <a16:colId xmlns:a16="http://schemas.microsoft.com/office/drawing/2014/main" val="1839276127"/>
                    </a:ext>
                  </a:extLst>
                </a:gridCol>
                <a:gridCol w="977980">
                  <a:extLst>
                    <a:ext uri="{9D8B030D-6E8A-4147-A177-3AD203B41FA5}">
                      <a16:colId xmlns:a16="http://schemas.microsoft.com/office/drawing/2014/main" val="4053553713"/>
                    </a:ext>
                  </a:extLst>
                </a:gridCol>
                <a:gridCol w="977980">
                  <a:extLst>
                    <a:ext uri="{9D8B030D-6E8A-4147-A177-3AD203B41FA5}">
                      <a16:colId xmlns:a16="http://schemas.microsoft.com/office/drawing/2014/main" val="4124636105"/>
                    </a:ext>
                  </a:extLst>
                </a:gridCol>
                <a:gridCol w="977980">
                  <a:extLst>
                    <a:ext uri="{9D8B030D-6E8A-4147-A177-3AD203B41FA5}">
                      <a16:colId xmlns:a16="http://schemas.microsoft.com/office/drawing/2014/main" val="653936824"/>
                    </a:ext>
                  </a:extLst>
                </a:gridCol>
                <a:gridCol w="977980">
                  <a:extLst>
                    <a:ext uri="{9D8B030D-6E8A-4147-A177-3AD203B41FA5}">
                      <a16:colId xmlns:a16="http://schemas.microsoft.com/office/drawing/2014/main" val="3222836399"/>
                    </a:ext>
                  </a:extLst>
                </a:gridCol>
              </a:tblGrid>
              <a:tr h="272857">
                <a:tc>
                  <a:txBody>
                    <a:bodyPr/>
                    <a:lstStyle/>
                    <a:p>
                      <a:pPr algn="ctr"/>
                      <a:r>
                        <a:rPr kumimoji="1" lang="en-US" altLang="ja-JP" sz="1400" dirty="0"/>
                        <a:t>ID300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ID310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ID320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ID330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ID350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0231978"/>
                  </a:ext>
                </a:extLst>
              </a:tr>
              <a:tr h="272857">
                <a:tc>
                  <a:txBody>
                    <a:bodyPr/>
                    <a:lstStyle/>
                    <a:p>
                      <a:pPr algn="ctr"/>
                      <a:r>
                        <a:rPr kumimoji="1" lang="en-US" altLang="ja-JP" sz="1400" dirty="0"/>
                        <a:t>KN</a:t>
                      </a:r>
                      <a:r>
                        <a:rPr kumimoji="1" lang="ja-JP" altLang="en-US" sz="1400" dirty="0"/>
                        <a:t>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H</a:t>
                      </a:r>
                      <a:r>
                        <a:rPr kumimoji="1" lang="ja-JP" altLang="en-US" sz="1400" dirty="0"/>
                        <a:t>ファクタ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H</a:t>
                      </a:r>
                      <a:r>
                        <a:rPr kumimoji="1" lang="ja-JP" altLang="en-US" sz="1400" dirty="0"/>
                        <a:t>ファクタ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H</a:t>
                      </a:r>
                      <a:r>
                        <a:rPr kumimoji="1" lang="ja-JP" altLang="en-US" sz="1400" dirty="0"/>
                        <a:t>ファクタ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400" dirty="0"/>
                        <a:t>残アルカリ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70277787"/>
                  </a:ext>
                </a:extLst>
              </a:tr>
            </a:tbl>
          </a:graphicData>
        </a:graphic>
      </p:graphicFrame>
      <p:sp>
        <p:nvSpPr>
          <p:cNvPr id="164" name="テキスト ボックス 163">
            <a:extLst>
              <a:ext uri="{FF2B5EF4-FFF2-40B4-BE49-F238E27FC236}">
                <a16:creationId xmlns:a16="http://schemas.microsoft.com/office/drawing/2014/main" id="{225D6CC4-69AC-4E11-949E-D3950B997C88}"/>
              </a:ext>
            </a:extLst>
          </p:cNvPr>
          <p:cNvSpPr txBox="1"/>
          <p:nvPr/>
        </p:nvSpPr>
        <p:spPr>
          <a:xfrm>
            <a:off x="9773651" y="907676"/>
            <a:ext cx="2143529" cy="523220"/>
          </a:xfrm>
          <a:prstGeom prst="rect">
            <a:avLst/>
          </a:prstGeom>
          <a:solidFill>
            <a:schemeClr val="bg1"/>
          </a:solidFill>
        </p:spPr>
        <p:txBody>
          <a:bodyPr wrap="square" rtlCol="0">
            <a:spAutoFit/>
          </a:bodyPr>
          <a:lstStyle/>
          <a:p>
            <a:r>
              <a:rPr lang="ja-JP" altLang="en-US" sz="1400" dirty="0">
                <a:solidFill>
                  <a:schemeClr val="accent3"/>
                </a:solidFill>
              </a:rPr>
              <a:t>緑：チップ　　</a:t>
            </a:r>
            <a:r>
              <a:rPr lang="ja-JP" altLang="en-US" sz="1400" dirty="0">
                <a:solidFill>
                  <a:schemeClr val="accent1"/>
                </a:solidFill>
              </a:rPr>
              <a:t>青：</a:t>
            </a:r>
            <a:r>
              <a:rPr lang="en-US" altLang="ja-JP" sz="1400" dirty="0">
                <a:solidFill>
                  <a:schemeClr val="accent1"/>
                </a:solidFill>
              </a:rPr>
              <a:t>H</a:t>
            </a:r>
            <a:r>
              <a:rPr lang="ja-JP" altLang="en-US" sz="1400" dirty="0">
                <a:solidFill>
                  <a:schemeClr val="accent1"/>
                </a:solidFill>
              </a:rPr>
              <a:t>ファクタ</a:t>
            </a:r>
            <a:endParaRPr kumimoji="1" lang="en-US" altLang="ja-JP" sz="1400" dirty="0">
              <a:solidFill>
                <a:schemeClr val="accent3"/>
              </a:solidFill>
            </a:endParaRPr>
          </a:p>
          <a:p>
            <a:r>
              <a:rPr kumimoji="1" lang="ja-JP" altLang="en-US" sz="1400" dirty="0">
                <a:solidFill>
                  <a:schemeClr val="accent2"/>
                </a:solidFill>
              </a:rPr>
              <a:t>黄：アルカリ</a:t>
            </a:r>
            <a:r>
              <a:rPr lang="ja-JP" altLang="en-US" sz="1400" dirty="0">
                <a:solidFill>
                  <a:schemeClr val="accent2"/>
                </a:solidFill>
              </a:rPr>
              <a:t>　</a:t>
            </a:r>
            <a:r>
              <a:rPr kumimoji="1" lang="ja-JP" altLang="en-US" sz="1400" dirty="0">
                <a:solidFill>
                  <a:schemeClr val="accent4"/>
                </a:solidFill>
              </a:rPr>
              <a:t>赤：品質</a:t>
            </a:r>
            <a:endParaRPr kumimoji="1" lang="en-US" altLang="ja-JP" sz="1400" dirty="0">
              <a:solidFill>
                <a:schemeClr val="accent4"/>
              </a:solidFill>
            </a:endParaRPr>
          </a:p>
        </p:txBody>
      </p:sp>
    </p:spTree>
    <p:extLst>
      <p:ext uri="{BB962C8B-B14F-4D97-AF65-F5344CB8AC3E}">
        <p14:creationId xmlns:p14="http://schemas.microsoft.com/office/powerpoint/2010/main" val="38167117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最適化問題</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17</a:t>
            </a:fld>
            <a:endParaRPr kumimoji="1" lang="ja-JP" altLang="en-US"/>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p>
        </p:txBody>
      </p:sp>
      <p:cxnSp>
        <p:nvCxnSpPr>
          <p:cNvPr id="57" name="直線コネクタ 56">
            <a:extLst>
              <a:ext uri="{FF2B5EF4-FFF2-40B4-BE49-F238E27FC236}">
                <a16:creationId xmlns:a16="http://schemas.microsoft.com/office/drawing/2014/main" id="{E3390804-8B30-454B-84A9-3850126283C9}"/>
              </a:ext>
            </a:extLst>
          </p:cNvPr>
          <p:cNvCxnSpPr>
            <a:cxnSpLocks/>
          </p:cNvCxnSpPr>
          <p:nvPr/>
        </p:nvCxnSpPr>
        <p:spPr>
          <a:xfrm flipV="1">
            <a:off x="1493778" y="865859"/>
            <a:ext cx="0" cy="4935671"/>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5950303F-B2F9-4CAD-AB9C-10AC9F4728C1}"/>
              </a:ext>
            </a:extLst>
          </p:cNvPr>
          <p:cNvSpPr txBox="1"/>
          <p:nvPr/>
        </p:nvSpPr>
        <p:spPr>
          <a:xfrm>
            <a:off x="308387" y="1158033"/>
            <a:ext cx="902811" cy="307777"/>
          </a:xfrm>
          <a:prstGeom prst="rect">
            <a:avLst/>
          </a:prstGeom>
          <a:noFill/>
        </p:spPr>
        <p:txBody>
          <a:bodyPr wrap="none" rtlCol="0">
            <a:spAutoFit/>
          </a:bodyPr>
          <a:lstStyle/>
          <a:p>
            <a:pPr algn="ctr"/>
            <a:r>
              <a:rPr kumimoji="1" lang="ja-JP" altLang="en-US" sz="1400" b="1" dirty="0"/>
              <a:t>目的関数</a:t>
            </a:r>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765A67AC-7738-47F1-B520-A48F59D004AA}"/>
                  </a:ext>
                </a:extLst>
              </p:cNvPr>
              <p:cNvSpPr txBox="1"/>
              <p:nvPr/>
            </p:nvSpPr>
            <p:spPr>
              <a:xfrm>
                <a:off x="1614564" y="959101"/>
                <a:ext cx="6252299" cy="70564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nary>
                        <m:naryPr>
                          <m:chr m:val="∑"/>
                          <m:ctrlPr>
                            <a:rPr kumimoji="1" lang="en-US" altLang="ja-JP" sz="1400" b="0" i="1" smtClean="0">
                              <a:latin typeface="Cambria Math" panose="02040503050406030204" pitchFamily="18" charset="0"/>
                            </a:rPr>
                          </m:ctrlPr>
                        </m:naryPr>
                        <m:sub>
                          <m:r>
                            <m:rPr>
                              <m:brk m:alnAt="23"/>
                            </m:rP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=1</m:t>
                          </m:r>
                        </m:sub>
                        <m:sup>
                          <m:r>
                            <a:rPr kumimoji="1" lang="en-US" altLang="ja-JP" sz="1400" b="0" i="1" smtClean="0">
                              <a:latin typeface="Cambria Math" panose="02040503050406030204" pitchFamily="18" charset="0"/>
                            </a:rPr>
                            <m:t>𝑇𝑖𝑚𝑒</m:t>
                          </m:r>
                        </m:sup>
                        <m:e>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e>
                      </m:nary>
                    </m:oMath>
                  </m:oMathPara>
                </a14:m>
                <a:endParaRPr kumimoji="1" lang="ja-JP" altLang="en-US" sz="1400" dirty="0"/>
              </a:p>
            </p:txBody>
          </p:sp>
        </mc:Choice>
        <mc:Fallback xmlns="">
          <p:sp>
            <p:nvSpPr>
              <p:cNvPr id="59" name="テキスト ボックス 58">
                <a:extLst>
                  <a:ext uri="{FF2B5EF4-FFF2-40B4-BE49-F238E27FC236}">
                    <a16:creationId xmlns:a16="http://schemas.microsoft.com/office/drawing/2014/main" id="{765A67AC-7738-47F1-B520-A48F59D004AA}"/>
                  </a:ext>
                </a:extLst>
              </p:cNvPr>
              <p:cNvSpPr txBox="1">
                <a:spLocks noRot="1" noChangeAspect="1" noMove="1" noResize="1" noEditPoints="1" noAdjustHandles="1" noChangeArrowheads="1" noChangeShapeType="1" noTextEdit="1"/>
              </p:cNvSpPr>
              <p:nvPr/>
            </p:nvSpPr>
            <p:spPr>
              <a:xfrm>
                <a:off x="1614564" y="959101"/>
                <a:ext cx="6252299" cy="705642"/>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1E8B7E82-4898-4791-AF5B-CEAC00001DF6}"/>
                  </a:ext>
                </a:extLst>
              </p:cNvPr>
              <p:cNvSpPr txBox="1"/>
              <p:nvPr/>
            </p:nvSpPr>
            <p:spPr>
              <a:xfrm>
                <a:off x="7876999" y="1190527"/>
                <a:ext cx="2369908"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p>
                        <m:sSupPr>
                          <m:ctrlPr>
                            <a:rPr kumimoji="1" lang="en-US" altLang="ja-JP" sz="1400" i="1">
                              <a:latin typeface="Cambria Math" panose="02040503050406030204" pitchFamily="18" charset="0"/>
                            </a:rPr>
                          </m:ctrlPr>
                        </m:sSupPr>
                        <m:e>
                          <m:r>
                            <a:rPr kumimoji="1" lang="en-US" altLang="ja-JP" sz="1400" i="1">
                              <a:latin typeface="Cambria Math" panose="02040503050406030204" pitchFamily="18" charset="0"/>
                            </a:rPr>
                            <m:t>10</m:t>
                          </m:r>
                        </m:e>
                        <m:sup>
                          <m:r>
                            <a:rPr kumimoji="1" lang="en-US" altLang="ja-JP" sz="1400" b="0" i="1" smtClean="0">
                              <a:latin typeface="Cambria Math" panose="02040503050406030204" pitchFamily="18" charset="0"/>
                            </a:rPr>
                            <m:t>2</m:t>
                          </m:r>
                        </m:sup>
                      </m:sSup>
                      <m:r>
                        <m:rPr>
                          <m:sty m:val="p"/>
                        </m:rPr>
                        <a:rPr kumimoji="1" lang="en-US" altLang="ja-JP" sz="1400">
                          <a:latin typeface="Cambria Math" panose="02040503050406030204" pitchFamily="18" charset="0"/>
                        </a:rPr>
                        <m:t>max</m:t>
                      </m:r>
                      <m:r>
                        <a:rPr kumimoji="1" lang="en-US" altLang="ja-JP" sz="1400" i="1">
                          <a:latin typeface="Cambria Math" panose="02040503050406030204" pitchFamily="18" charset="0"/>
                        </a:rPr>
                        <m:t>⁡{0,</m:t>
                      </m:r>
                      <m:r>
                        <a:rPr kumimoji="1" lang="en-US" altLang="ja-JP" sz="1400" i="1">
                          <a:latin typeface="Cambria Math" panose="02040503050406030204" pitchFamily="18" charset="0"/>
                        </a:rPr>
                        <m:t>𝑔</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𝑡</m:t>
                      </m:r>
                      <m:r>
                        <a:rPr kumimoji="1" lang="en-US" altLang="ja-JP" sz="1400" i="1">
                          <a:latin typeface="Cambria Math" panose="02040503050406030204" pitchFamily="18" charset="0"/>
                        </a:rPr>
                        <m:t>]}</m:t>
                      </m:r>
                    </m:oMath>
                  </m:oMathPara>
                </a14:m>
                <a:endParaRPr kumimoji="1" lang="en-US" altLang="ja-JP" sz="1400" i="1" dirty="0">
                  <a:latin typeface="Cambria Math" panose="02040503050406030204" pitchFamily="18" charset="0"/>
                </a:endParaRPr>
              </a:p>
            </p:txBody>
          </p:sp>
        </mc:Choice>
        <mc:Fallback xmlns="">
          <p:sp>
            <p:nvSpPr>
              <p:cNvPr id="60" name="テキスト ボックス 59">
                <a:extLst>
                  <a:ext uri="{FF2B5EF4-FFF2-40B4-BE49-F238E27FC236}">
                    <a16:creationId xmlns:a16="http://schemas.microsoft.com/office/drawing/2014/main" id="{1E8B7E82-4898-4791-AF5B-CEAC00001DF6}"/>
                  </a:ext>
                </a:extLst>
              </p:cNvPr>
              <p:cNvSpPr txBox="1">
                <a:spLocks noRot="1" noChangeAspect="1" noMove="1" noResize="1" noEditPoints="1" noAdjustHandles="1" noChangeArrowheads="1" noChangeShapeType="1" noTextEdit="1"/>
              </p:cNvSpPr>
              <p:nvPr/>
            </p:nvSpPr>
            <p:spPr>
              <a:xfrm>
                <a:off x="7876999" y="1190527"/>
                <a:ext cx="2369908" cy="307777"/>
              </a:xfrm>
              <a:prstGeom prst="rect">
                <a:avLst/>
              </a:prstGeom>
              <a:blipFill>
                <a:blip r:embed="rId3"/>
                <a:stretch>
                  <a:fillRect b="-9804"/>
                </a:stretch>
              </a:blipFill>
            </p:spPr>
            <p:txBody>
              <a:bodyPr/>
              <a:lstStyle/>
              <a:p>
                <a:r>
                  <a:rPr lang="ja-JP" altLang="en-US">
                    <a:noFill/>
                  </a:rPr>
                  <a:t> </a:t>
                </a:r>
              </a:p>
            </p:txBody>
          </p:sp>
        </mc:Fallback>
      </mc:AlternateContent>
      <p:sp>
        <p:nvSpPr>
          <p:cNvPr id="61" name="テキスト ボックス 60">
            <a:extLst>
              <a:ext uri="{FF2B5EF4-FFF2-40B4-BE49-F238E27FC236}">
                <a16:creationId xmlns:a16="http://schemas.microsoft.com/office/drawing/2014/main" id="{441ED3D0-C12B-4728-BCA9-7CC5923ECE2B}"/>
              </a:ext>
            </a:extLst>
          </p:cNvPr>
          <p:cNvSpPr txBox="1"/>
          <p:nvPr/>
        </p:nvSpPr>
        <p:spPr>
          <a:xfrm>
            <a:off x="7283754" y="1190527"/>
            <a:ext cx="662361" cy="523220"/>
          </a:xfrm>
          <a:prstGeom prst="rect">
            <a:avLst/>
          </a:prstGeom>
          <a:noFill/>
        </p:spPr>
        <p:txBody>
          <a:bodyPr wrap="none" rtlCol="0">
            <a:spAutoFit/>
          </a:bodyPr>
          <a:lstStyle/>
          <a:p>
            <a:pPr algn="ctr"/>
            <a:r>
              <a:rPr kumimoji="1" lang="en-US" altLang="ja-JP" sz="1400" dirty="0">
                <a:solidFill>
                  <a:schemeClr val="accent4"/>
                </a:solidFill>
              </a:rPr>
              <a:t>KN</a:t>
            </a:r>
            <a:r>
              <a:rPr kumimoji="1" lang="ja-JP" altLang="en-US" sz="1400" dirty="0">
                <a:solidFill>
                  <a:schemeClr val="accent4"/>
                </a:solidFill>
              </a:rPr>
              <a:t>価</a:t>
            </a:r>
            <a:endParaRPr kumimoji="1" lang="en-US" altLang="ja-JP" sz="1400" dirty="0">
              <a:solidFill>
                <a:schemeClr val="accent4"/>
              </a:solidFill>
            </a:endParaRPr>
          </a:p>
          <a:p>
            <a:pPr algn="ctr"/>
            <a:r>
              <a:rPr kumimoji="1" lang="en-US" altLang="ja-JP" sz="1400" dirty="0">
                <a:solidFill>
                  <a:schemeClr val="accent4"/>
                </a:solidFill>
              </a:rPr>
              <a:t>(</a:t>
            </a:r>
            <a:r>
              <a:rPr kumimoji="1" lang="ja-JP" altLang="en-US" sz="1400" dirty="0">
                <a:solidFill>
                  <a:schemeClr val="accent4"/>
                </a:solidFill>
              </a:rPr>
              <a:t>品質</a:t>
            </a:r>
            <a:r>
              <a:rPr kumimoji="1" lang="en-US" altLang="ja-JP" sz="1400" dirty="0">
                <a:solidFill>
                  <a:schemeClr val="accent4"/>
                </a:solidFill>
              </a:rPr>
              <a:t>)</a:t>
            </a:r>
            <a:endParaRPr kumimoji="1" lang="ja-JP" altLang="en-US" sz="1400" dirty="0">
              <a:solidFill>
                <a:schemeClr val="accent4"/>
              </a:solidFill>
            </a:endParaRPr>
          </a:p>
        </p:txBody>
      </p:sp>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541D4D12-4FC6-4ECA-8121-33F5F709C1B4}"/>
                  </a:ext>
                </a:extLst>
              </p:cNvPr>
              <p:cNvSpPr txBox="1"/>
              <p:nvPr/>
            </p:nvSpPr>
            <p:spPr>
              <a:xfrm>
                <a:off x="7876999" y="1538866"/>
                <a:ext cx="3088069"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−0.01≤</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r>
                        <a:rPr kumimoji="1" lang="en-US" altLang="ja-JP" sz="1400" i="1">
                          <a:latin typeface="Cambria Math" panose="02040503050406030204" pitchFamily="18" charset="0"/>
                        </a:rPr>
                        <m:t>𝐷</m:t>
                      </m:r>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≤0.01</m:t>
                      </m:r>
                    </m:oMath>
                  </m:oMathPara>
                </a14:m>
                <a:endParaRPr kumimoji="1" lang="ja-JP" altLang="en-US" sz="1400" dirty="0"/>
              </a:p>
            </p:txBody>
          </p:sp>
        </mc:Choice>
        <mc:Fallback xmlns="">
          <p:sp>
            <p:nvSpPr>
              <p:cNvPr id="62" name="テキスト ボックス 61">
                <a:extLst>
                  <a:ext uri="{FF2B5EF4-FFF2-40B4-BE49-F238E27FC236}">
                    <a16:creationId xmlns:a16="http://schemas.microsoft.com/office/drawing/2014/main" id="{541D4D12-4FC6-4ECA-8121-33F5F709C1B4}"/>
                  </a:ext>
                </a:extLst>
              </p:cNvPr>
              <p:cNvSpPr txBox="1">
                <a:spLocks noRot="1" noChangeAspect="1" noMove="1" noResize="1" noEditPoints="1" noAdjustHandles="1" noChangeArrowheads="1" noChangeShapeType="1" noTextEdit="1"/>
              </p:cNvSpPr>
              <p:nvPr/>
            </p:nvSpPr>
            <p:spPr>
              <a:xfrm>
                <a:off x="7876999" y="1538866"/>
                <a:ext cx="3088069" cy="307777"/>
              </a:xfrm>
              <a:prstGeom prst="rect">
                <a:avLst/>
              </a:prstGeom>
              <a:blipFill>
                <a:blip r:embed="rId4"/>
                <a:stretch>
                  <a:fillRect/>
                </a:stretch>
              </a:blipFill>
            </p:spPr>
            <p:txBody>
              <a:bodyPr/>
              <a:lstStyle/>
              <a:p>
                <a:r>
                  <a:rPr lang="ja-JP" altLang="en-US">
                    <a:noFill/>
                  </a:rPr>
                  <a:t> </a:t>
                </a:r>
              </a:p>
            </p:txBody>
          </p:sp>
        </mc:Fallback>
      </mc:AlternateContent>
      <p:sp>
        <p:nvSpPr>
          <p:cNvPr id="63" name="テキスト ボックス 62">
            <a:extLst>
              <a:ext uri="{FF2B5EF4-FFF2-40B4-BE49-F238E27FC236}">
                <a16:creationId xmlns:a16="http://schemas.microsoft.com/office/drawing/2014/main" id="{327E4503-146E-4818-8134-378691EF1F47}"/>
              </a:ext>
            </a:extLst>
          </p:cNvPr>
          <p:cNvSpPr txBox="1"/>
          <p:nvPr/>
        </p:nvSpPr>
        <p:spPr>
          <a:xfrm>
            <a:off x="3313364" y="1484937"/>
            <a:ext cx="572593" cy="307777"/>
          </a:xfrm>
          <a:prstGeom prst="rect">
            <a:avLst/>
          </a:prstGeom>
          <a:noFill/>
        </p:spPr>
        <p:txBody>
          <a:bodyPr wrap="none" rtlCol="0">
            <a:spAutoFit/>
          </a:bodyPr>
          <a:lstStyle/>
          <a:p>
            <a:pPr algn="ctr"/>
            <a:r>
              <a:rPr kumimoji="1" lang="ja-JP" altLang="en-US" sz="1400" dirty="0"/>
              <a:t>コスト</a:t>
            </a:r>
          </a:p>
        </p:txBody>
      </p:sp>
      <p:sp>
        <p:nvSpPr>
          <p:cNvPr id="64" name="テキスト ボックス 63">
            <a:extLst>
              <a:ext uri="{FF2B5EF4-FFF2-40B4-BE49-F238E27FC236}">
                <a16:creationId xmlns:a16="http://schemas.microsoft.com/office/drawing/2014/main" id="{3B16050E-5374-483D-B6FC-64D3C89C823B}"/>
              </a:ext>
            </a:extLst>
          </p:cNvPr>
          <p:cNvSpPr txBox="1"/>
          <p:nvPr/>
        </p:nvSpPr>
        <p:spPr>
          <a:xfrm>
            <a:off x="4141734" y="1484937"/>
            <a:ext cx="572593" cy="307777"/>
          </a:xfrm>
          <a:prstGeom prst="rect">
            <a:avLst/>
          </a:prstGeom>
          <a:noFill/>
        </p:spPr>
        <p:txBody>
          <a:bodyPr wrap="none" rtlCol="0">
            <a:spAutoFit/>
          </a:bodyPr>
          <a:lstStyle/>
          <a:p>
            <a:pPr algn="ctr"/>
            <a:r>
              <a:rPr kumimoji="1" lang="ja-JP" altLang="en-US" sz="1400" dirty="0"/>
              <a:t>コスト</a:t>
            </a:r>
          </a:p>
        </p:txBody>
      </p:sp>
      <p:sp>
        <p:nvSpPr>
          <p:cNvPr id="65" name="テキスト ボックス 64">
            <a:extLst>
              <a:ext uri="{FF2B5EF4-FFF2-40B4-BE49-F238E27FC236}">
                <a16:creationId xmlns:a16="http://schemas.microsoft.com/office/drawing/2014/main" id="{F937B740-F7FA-45BA-8E54-ECDE972ABAC4}"/>
              </a:ext>
            </a:extLst>
          </p:cNvPr>
          <p:cNvSpPr txBox="1"/>
          <p:nvPr/>
        </p:nvSpPr>
        <p:spPr>
          <a:xfrm>
            <a:off x="4987022" y="1484937"/>
            <a:ext cx="572593" cy="307777"/>
          </a:xfrm>
          <a:prstGeom prst="rect">
            <a:avLst/>
          </a:prstGeom>
          <a:noFill/>
        </p:spPr>
        <p:txBody>
          <a:bodyPr wrap="none" rtlCol="0">
            <a:spAutoFit/>
          </a:bodyPr>
          <a:lstStyle/>
          <a:p>
            <a:pPr algn="ctr"/>
            <a:r>
              <a:rPr kumimoji="1" lang="ja-JP" altLang="en-US" sz="1400" dirty="0"/>
              <a:t>コスト</a:t>
            </a:r>
          </a:p>
        </p:txBody>
      </p:sp>
      <p:sp>
        <p:nvSpPr>
          <p:cNvPr id="66" name="テキスト ボックス 65">
            <a:extLst>
              <a:ext uri="{FF2B5EF4-FFF2-40B4-BE49-F238E27FC236}">
                <a16:creationId xmlns:a16="http://schemas.microsoft.com/office/drawing/2014/main" id="{FA52CB32-65A5-4F84-A1A8-C31D59557910}"/>
              </a:ext>
            </a:extLst>
          </p:cNvPr>
          <p:cNvSpPr txBox="1"/>
          <p:nvPr/>
        </p:nvSpPr>
        <p:spPr>
          <a:xfrm>
            <a:off x="5911770" y="1484937"/>
            <a:ext cx="572593" cy="307777"/>
          </a:xfrm>
          <a:prstGeom prst="rect">
            <a:avLst/>
          </a:prstGeom>
          <a:noFill/>
        </p:spPr>
        <p:txBody>
          <a:bodyPr wrap="none" rtlCol="0">
            <a:spAutoFit/>
          </a:bodyPr>
          <a:lstStyle/>
          <a:p>
            <a:pPr algn="ctr"/>
            <a:r>
              <a:rPr kumimoji="1" lang="ja-JP" altLang="en-US" sz="1400" dirty="0"/>
              <a:t>コスト</a:t>
            </a:r>
          </a:p>
        </p:txBody>
      </p:sp>
      <p:sp>
        <p:nvSpPr>
          <p:cNvPr id="67" name="テキスト ボックス 66">
            <a:extLst>
              <a:ext uri="{FF2B5EF4-FFF2-40B4-BE49-F238E27FC236}">
                <a16:creationId xmlns:a16="http://schemas.microsoft.com/office/drawing/2014/main" id="{C2A6792F-60F3-4CF3-9113-CE7246F6237B}"/>
              </a:ext>
            </a:extLst>
          </p:cNvPr>
          <p:cNvSpPr txBox="1"/>
          <p:nvPr/>
        </p:nvSpPr>
        <p:spPr>
          <a:xfrm>
            <a:off x="2314187" y="1478514"/>
            <a:ext cx="880369" cy="307777"/>
          </a:xfrm>
          <a:prstGeom prst="rect">
            <a:avLst/>
          </a:prstGeom>
          <a:noFill/>
        </p:spPr>
        <p:txBody>
          <a:bodyPr wrap="none" rtlCol="0">
            <a:spAutoFit/>
          </a:bodyPr>
          <a:lstStyle/>
          <a:p>
            <a:pPr algn="ctr"/>
            <a:r>
              <a:rPr kumimoji="1" lang="ja-JP" altLang="en-US" sz="1400" dirty="0"/>
              <a:t>ペナルティ</a:t>
            </a:r>
          </a:p>
        </p:txBody>
      </p:sp>
      <mc:AlternateContent xmlns:mc="http://schemas.openxmlformats.org/markup-compatibility/2006" xmlns:a14="http://schemas.microsoft.com/office/drawing/2010/main">
        <mc:Choice Requires="a14">
          <p:sp>
            <p:nvSpPr>
              <p:cNvPr id="68" name="テキスト ボックス 67">
                <a:extLst>
                  <a:ext uri="{FF2B5EF4-FFF2-40B4-BE49-F238E27FC236}">
                    <a16:creationId xmlns:a16="http://schemas.microsoft.com/office/drawing/2014/main" id="{8B24C4B4-98F4-483F-A146-B0F1397F59ED}"/>
                  </a:ext>
                </a:extLst>
              </p:cNvPr>
              <p:cNvSpPr txBox="1"/>
              <p:nvPr/>
            </p:nvSpPr>
            <p:spPr>
              <a:xfrm>
                <a:off x="7884272" y="885540"/>
                <a:ext cx="2426113" cy="307777"/>
              </a:xfrm>
              <a:prstGeom prst="rect">
                <a:avLst/>
              </a:prstGeom>
              <a:noFill/>
            </p:spPr>
            <p:txBody>
              <a:bodyPr wrap="none" rtlCol="0">
                <a:spAutoFit/>
              </a:bodyPr>
              <a:lstStyle/>
              <a:p>
                <a:r>
                  <a:rPr kumimoji="1" lang="ja-JP" altLang="en-US" sz="1400" dirty="0">
                    <a:solidFill>
                      <a:schemeClr val="accent4"/>
                    </a:solidFill>
                  </a:rPr>
                  <a:t>目標値</a:t>
                </a:r>
                <a14:m>
                  <m:oMath xmlns:m="http://schemas.openxmlformats.org/officeDocument/2006/math">
                    <m:r>
                      <a:rPr kumimoji="1" lang="en-US" altLang="ja-JP" sz="1400" i="1" smtClean="0">
                        <a:solidFill>
                          <a:schemeClr val="accent4"/>
                        </a:solidFill>
                        <a:latin typeface="Cambria Math" panose="02040503050406030204" pitchFamily="18" charset="0"/>
                      </a:rPr>
                      <m:t>𝐷</m:t>
                    </m:r>
                  </m:oMath>
                </a14:m>
                <a:r>
                  <a:rPr kumimoji="1" lang="ja-JP" altLang="en-US" sz="1400" dirty="0">
                    <a:solidFill>
                      <a:schemeClr val="accent4"/>
                    </a:solidFill>
                  </a:rPr>
                  <a:t>から逸脱した分を加算</a:t>
                </a:r>
              </a:p>
            </p:txBody>
          </p:sp>
        </mc:Choice>
        <mc:Fallback xmlns="">
          <p:sp>
            <p:nvSpPr>
              <p:cNvPr id="68" name="テキスト ボックス 67">
                <a:extLst>
                  <a:ext uri="{FF2B5EF4-FFF2-40B4-BE49-F238E27FC236}">
                    <a16:creationId xmlns:a16="http://schemas.microsoft.com/office/drawing/2014/main" id="{8B24C4B4-98F4-483F-A146-B0F1397F59ED}"/>
                  </a:ext>
                </a:extLst>
              </p:cNvPr>
              <p:cNvSpPr txBox="1">
                <a:spLocks noRot="1" noChangeAspect="1" noMove="1" noResize="1" noEditPoints="1" noAdjustHandles="1" noChangeArrowheads="1" noChangeShapeType="1" noTextEdit="1"/>
              </p:cNvSpPr>
              <p:nvPr/>
            </p:nvSpPr>
            <p:spPr>
              <a:xfrm>
                <a:off x="7884272" y="885540"/>
                <a:ext cx="2426113" cy="307777"/>
              </a:xfrm>
              <a:prstGeom prst="rect">
                <a:avLst/>
              </a:prstGeom>
              <a:blipFill>
                <a:blip r:embed="rId5"/>
                <a:stretch>
                  <a:fillRect l="-754" t="-1961" b="-19608"/>
                </a:stretch>
              </a:blipFill>
            </p:spPr>
            <p:txBody>
              <a:bodyPr/>
              <a:lstStyle/>
              <a:p>
                <a:r>
                  <a:rPr lang="ja-JP" altLang="en-US">
                    <a:noFill/>
                  </a:rPr>
                  <a:t> </a:t>
                </a:r>
              </a:p>
            </p:txBody>
          </p:sp>
        </mc:Fallback>
      </mc:AlternateContent>
      <p:sp>
        <p:nvSpPr>
          <p:cNvPr id="69" name="テキスト ボックス 68">
            <a:extLst>
              <a:ext uri="{FF2B5EF4-FFF2-40B4-BE49-F238E27FC236}">
                <a16:creationId xmlns:a16="http://schemas.microsoft.com/office/drawing/2014/main" id="{8DCB98D0-1495-4566-AC93-B74A73AF538A}"/>
              </a:ext>
            </a:extLst>
          </p:cNvPr>
          <p:cNvSpPr txBox="1"/>
          <p:nvPr/>
        </p:nvSpPr>
        <p:spPr>
          <a:xfrm>
            <a:off x="315500" y="2258373"/>
            <a:ext cx="902811" cy="307777"/>
          </a:xfrm>
          <a:prstGeom prst="rect">
            <a:avLst/>
          </a:prstGeom>
          <a:noFill/>
        </p:spPr>
        <p:txBody>
          <a:bodyPr wrap="none" rtlCol="0">
            <a:spAutoFit/>
          </a:bodyPr>
          <a:lstStyle/>
          <a:p>
            <a:pPr algn="ctr"/>
            <a:r>
              <a:rPr kumimoji="1" lang="ja-JP" altLang="en-US" sz="1400" b="1" dirty="0"/>
              <a:t>制約条件</a:t>
            </a:r>
          </a:p>
        </p:txBody>
      </p:sp>
      <p:sp>
        <p:nvSpPr>
          <p:cNvPr id="70" name="テキスト ボックス 69">
            <a:extLst>
              <a:ext uri="{FF2B5EF4-FFF2-40B4-BE49-F238E27FC236}">
                <a16:creationId xmlns:a16="http://schemas.microsoft.com/office/drawing/2014/main" id="{F9152D8C-BCCA-4EAA-9A5B-FC2E05C35417}"/>
              </a:ext>
            </a:extLst>
          </p:cNvPr>
          <p:cNvSpPr txBox="1"/>
          <p:nvPr/>
        </p:nvSpPr>
        <p:spPr>
          <a:xfrm>
            <a:off x="1576293" y="2912471"/>
            <a:ext cx="2109881" cy="307777"/>
          </a:xfrm>
          <a:prstGeom prst="rect">
            <a:avLst/>
          </a:prstGeom>
          <a:noFill/>
        </p:spPr>
        <p:txBody>
          <a:bodyPr wrap="square" rtlCol="0">
            <a:spAutoFit/>
          </a:bodyPr>
          <a:lstStyle/>
          <a:p>
            <a:pPr algn="ctr"/>
            <a:r>
              <a:rPr kumimoji="1" lang="ja-JP" altLang="en-US" sz="1400" dirty="0"/>
              <a:t>オフセット・実績固定制約</a:t>
            </a:r>
          </a:p>
        </p:txBody>
      </p:sp>
      <p:sp>
        <p:nvSpPr>
          <p:cNvPr id="71" name="テキスト ボックス 70">
            <a:extLst>
              <a:ext uri="{FF2B5EF4-FFF2-40B4-BE49-F238E27FC236}">
                <a16:creationId xmlns:a16="http://schemas.microsoft.com/office/drawing/2014/main" id="{B54EB284-A999-41F9-BD3C-0809168F3AB7}"/>
              </a:ext>
            </a:extLst>
          </p:cNvPr>
          <p:cNvSpPr txBox="1"/>
          <p:nvPr/>
        </p:nvSpPr>
        <p:spPr>
          <a:xfrm>
            <a:off x="1623978" y="3584878"/>
            <a:ext cx="1128627" cy="307777"/>
          </a:xfrm>
          <a:prstGeom prst="rect">
            <a:avLst/>
          </a:prstGeom>
          <a:noFill/>
        </p:spPr>
        <p:txBody>
          <a:bodyPr wrap="square" rtlCol="0">
            <a:spAutoFit/>
          </a:bodyPr>
          <a:lstStyle/>
          <a:p>
            <a:pPr algn="ctr"/>
            <a:r>
              <a:rPr kumimoji="1" lang="ja-JP" altLang="en-US" sz="1400" dirty="0"/>
              <a:t>変化幅制約</a:t>
            </a:r>
          </a:p>
        </p:txBody>
      </p:sp>
      <p:sp>
        <p:nvSpPr>
          <p:cNvPr id="72" name="テキスト ボックス 71">
            <a:extLst>
              <a:ext uri="{FF2B5EF4-FFF2-40B4-BE49-F238E27FC236}">
                <a16:creationId xmlns:a16="http://schemas.microsoft.com/office/drawing/2014/main" id="{2187156D-84AE-4359-AB3E-B258631A29E2}"/>
              </a:ext>
            </a:extLst>
          </p:cNvPr>
          <p:cNvSpPr txBox="1"/>
          <p:nvPr/>
        </p:nvSpPr>
        <p:spPr>
          <a:xfrm>
            <a:off x="3101402" y="4317793"/>
            <a:ext cx="1235606" cy="307777"/>
          </a:xfrm>
          <a:prstGeom prst="rect">
            <a:avLst/>
          </a:prstGeom>
          <a:noFill/>
        </p:spPr>
        <p:txBody>
          <a:bodyPr wrap="square" rtlCol="0">
            <a:spAutoFit/>
          </a:bodyPr>
          <a:lstStyle/>
          <a:p>
            <a:pPr algn="ctr"/>
            <a:r>
              <a:rPr kumimoji="1" lang="ja-JP" altLang="en-US" sz="1400" dirty="0"/>
              <a:t>釜上部モデル</a:t>
            </a:r>
          </a:p>
        </p:txBody>
      </p:sp>
      <p:sp>
        <p:nvSpPr>
          <p:cNvPr id="73" name="テキスト ボックス 72">
            <a:extLst>
              <a:ext uri="{FF2B5EF4-FFF2-40B4-BE49-F238E27FC236}">
                <a16:creationId xmlns:a16="http://schemas.microsoft.com/office/drawing/2014/main" id="{A142D260-B50B-44A8-AF6C-26569C5DEA6F}"/>
              </a:ext>
            </a:extLst>
          </p:cNvPr>
          <p:cNvSpPr txBox="1"/>
          <p:nvPr/>
        </p:nvSpPr>
        <p:spPr>
          <a:xfrm>
            <a:off x="3152677" y="5026523"/>
            <a:ext cx="1003261" cy="307777"/>
          </a:xfrm>
          <a:prstGeom prst="rect">
            <a:avLst/>
          </a:prstGeom>
          <a:noFill/>
        </p:spPr>
        <p:txBody>
          <a:bodyPr wrap="square" rtlCol="0">
            <a:spAutoFit/>
          </a:bodyPr>
          <a:lstStyle/>
          <a:p>
            <a:pPr algn="ctr"/>
            <a:r>
              <a:rPr kumimoji="1" lang="ja-JP" altLang="en-US" sz="1400" dirty="0"/>
              <a:t>品質モデル</a:t>
            </a:r>
          </a:p>
        </p:txBody>
      </p: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8C03BC20-7D2A-4795-941A-DC724F2C89C7}"/>
                  </a:ext>
                </a:extLst>
              </p:cNvPr>
              <p:cNvSpPr txBox="1"/>
              <p:nvPr/>
            </p:nvSpPr>
            <p:spPr>
              <a:xfrm>
                <a:off x="4713261" y="2941303"/>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4" name="テキスト ボックス 73">
                <a:extLst>
                  <a:ext uri="{FF2B5EF4-FFF2-40B4-BE49-F238E27FC236}">
                    <a16:creationId xmlns:a16="http://schemas.microsoft.com/office/drawing/2014/main" id="{8C03BC20-7D2A-4795-941A-DC724F2C89C7}"/>
                  </a:ext>
                </a:extLst>
              </p:cNvPr>
              <p:cNvSpPr txBox="1">
                <a:spLocks noRot="1" noChangeAspect="1" noMove="1" noResize="1" noEditPoints="1" noAdjustHandles="1" noChangeArrowheads="1" noChangeShapeType="1" noTextEdit="1"/>
              </p:cNvSpPr>
              <p:nvPr/>
            </p:nvSpPr>
            <p:spPr>
              <a:xfrm>
                <a:off x="4713261" y="2941303"/>
                <a:ext cx="3984685" cy="307777"/>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A831F169-E6BD-48F0-8313-14EB4F1B6487}"/>
                  </a:ext>
                </a:extLst>
              </p:cNvPr>
              <p:cNvSpPr txBox="1"/>
              <p:nvPr/>
            </p:nvSpPr>
            <p:spPr>
              <a:xfrm>
                <a:off x="4713261" y="3584878"/>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5" name="テキスト ボックス 74">
                <a:extLst>
                  <a:ext uri="{FF2B5EF4-FFF2-40B4-BE49-F238E27FC236}">
                    <a16:creationId xmlns:a16="http://schemas.microsoft.com/office/drawing/2014/main" id="{A831F169-E6BD-48F0-8313-14EB4F1B6487}"/>
                  </a:ext>
                </a:extLst>
              </p:cNvPr>
              <p:cNvSpPr txBox="1">
                <a:spLocks noRot="1" noChangeAspect="1" noMove="1" noResize="1" noEditPoints="1" noAdjustHandles="1" noChangeArrowheads="1" noChangeShapeType="1" noTextEdit="1"/>
              </p:cNvSpPr>
              <p:nvPr/>
            </p:nvSpPr>
            <p:spPr>
              <a:xfrm>
                <a:off x="4713261" y="3584878"/>
                <a:ext cx="3984685" cy="307777"/>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EA972434-1354-4D41-8B46-BD0569FAB8A5}"/>
                  </a:ext>
                </a:extLst>
              </p:cNvPr>
              <p:cNvSpPr txBox="1"/>
              <p:nvPr/>
            </p:nvSpPr>
            <p:spPr>
              <a:xfrm>
                <a:off x="4713261" y="4302627"/>
                <a:ext cx="3293129"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6" name="テキスト ボックス 75">
                <a:extLst>
                  <a:ext uri="{FF2B5EF4-FFF2-40B4-BE49-F238E27FC236}">
                    <a16:creationId xmlns:a16="http://schemas.microsoft.com/office/drawing/2014/main" id="{EA972434-1354-4D41-8B46-BD0569FAB8A5}"/>
                  </a:ext>
                </a:extLst>
              </p:cNvPr>
              <p:cNvSpPr txBox="1">
                <a:spLocks noRot="1" noChangeAspect="1" noMove="1" noResize="1" noEditPoints="1" noAdjustHandles="1" noChangeArrowheads="1" noChangeShapeType="1" noTextEdit="1"/>
              </p:cNvSpPr>
              <p:nvPr/>
            </p:nvSpPr>
            <p:spPr>
              <a:xfrm>
                <a:off x="4713261" y="4302627"/>
                <a:ext cx="3293129" cy="307777"/>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A7D9B04C-9C47-486D-8E2C-91B1673D023E}"/>
                  </a:ext>
                </a:extLst>
              </p:cNvPr>
              <p:cNvSpPr txBox="1"/>
              <p:nvPr/>
            </p:nvSpPr>
            <p:spPr>
              <a:xfrm>
                <a:off x="4713261" y="5011357"/>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7" name="テキスト ボックス 76">
                <a:extLst>
                  <a:ext uri="{FF2B5EF4-FFF2-40B4-BE49-F238E27FC236}">
                    <a16:creationId xmlns:a16="http://schemas.microsoft.com/office/drawing/2014/main" id="{A7D9B04C-9C47-486D-8E2C-91B1673D023E}"/>
                  </a:ext>
                </a:extLst>
              </p:cNvPr>
              <p:cNvSpPr txBox="1">
                <a:spLocks noRot="1" noChangeAspect="1" noMove="1" noResize="1" noEditPoints="1" noAdjustHandles="1" noChangeArrowheads="1" noChangeShapeType="1" noTextEdit="1"/>
              </p:cNvSpPr>
              <p:nvPr/>
            </p:nvSpPr>
            <p:spPr>
              <a:xfrm>
                <a:off x="4713261" y="5011357"/>
                <a:ext cx="3984685" cy="307777"/>
              </a:xfrm>
              <a:prstGeom prst="rect">
                <a:avLst/>
              </a:prstGeom>
              <a:blipFill>
                <a:blip r:embed="rId7"/>
                <a:stretch>
                  <a:fillRect/>
                </a:stretch>
              </a:blipFill>
            </p:spPr>
            <p:txBody>
              <a:bodyPr/>
              <a:lstStyle/>
              <a:p>
                <a:r>
                  <a:rPr lang="ja-JP" altLang="en-US">
                    <a:noFill/>
                  </a:rPr>
                  <a:t> </a:t>
                </a:r>
              </a:p>
            </p:txBody>
          </p:sp>
        </mc:Fallback>
      </mc:AlternateContent>
      <p:sp>
        <p:nvSpPr>
          <p:cNvPr id="78" name="テキスト ボックス 77">
            <a:extLst>
              <a:ext uri="{FF2B5EF4-FFF2-40B4-BE49-F238E27FC236}">
                <a16:creationId xmlns:a16="http://schemas.microsoft.com/office/drawing/2014/main" id="{02F40B90-7A63-4900-AB31-989AD573B42E}"/>
              </a:ext>
            </a:extLst>
          </p:cNvPr>
          <p:cNvSpPr txBox="1"/>
          <p:nvPr/>
        </p:nvSpPr>
        <p:spPr>
          <a:xfrm>
            <a:off x="272292" y="5913187"/>
            <a:ext cx="8747908" cy="338554"/>
          </a:xfrm>
          <a:prstGeom prst="rect">
            <a:avLst/>
          </a:prstGeom>
          <a:noFill/>
        </p:spPr>
        <p:txBody>
          <a:bodyPr wrap="none" rtlCol="0">
            <a:spAutoFit/>
          </a:bodyPr>
          <a:lstStyle/>
          <a:p>
            <a:r>
              <a:rPr kumimoji="1" lang="en-US" altLang="ja-JP" sz="1600" dirty="0"/>
              <a:t>※</a:t>
            </a:r>
            <a:r>
              <a:rPr kumimoji="1" lang="ja-JP" altLang="en-US" sz="1600" dirty="0"/>
              <a:t>他にも、非線形制約やバイナリ変数があるが、今回はシンプルな連続変数・線形計画問題に使用した</a:t>
            </a:r>
          </a:p>
        </p:txBody>
      </p:sp>
      <p:sp>
        <p:nvSpPr>
          <p:cNvPr id="79" name="テキスト ボックス 78">
            <a:extLst>
              <a:ext uri="{FF2B5EF4-FFF2-40B4-BE49-F238E27FC236}">
                <a16:creationId xmlns:a16="http://schemas.microsoft.com/office/drawing/2014/main" id="{94A807BC-19C6-4415-BB40-D54ED69AF287}"/>
              </a:ext>
            </a:extLst>
          </p:cNvPr>
          <p:cNvSpPr txBox="1"/>
          <p:nvPr/>
        </p:nvSpPr>
        <p:spPr>
          <a:xfrm>
            <a:off x="1632816" y="2264359"/>
            <a:ext cx="2023366" cy="307777"/>
          </a:xfrm>
          <a:prstGeom prst="rect">
            <a:avLst/>
          </a:prstGeom>
          <a:noFill/>
        </p:spPr>
        <p:txBody>
          <a:bodyPr wrap="square" rtlCol="0">
            <a:spAutoFit/>
          </a:bodyPr>
          <a:lstStyle/>
          <a:p>
            <a:r>
              <a:rPr kumimoji="1" lang="ja-JP" altLang="en-US" sz="1400" dirty="0"/>
              <a:t>上下限制約</a:t>
            </a:r>
          </a:p>
        </p:txBody>
      </p:sp>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8D3A0E35-E30C-404B-92D1-56BA87E7C190}"/>
                  </a:ext>
                </a:extLst>
              </p:cNvPr>
              <p:cNvSpPr txBox="1"/>
              <p:nvPr/>
            </p:nvSpPr>
            <p:spPr>
              <a:xfrm>
                <a:off x="4713261" y="2261464"/>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80" name="テキスト ボックス 79">
                <a:extLst>
                  <a:ext uri="{FF2B5EF4-FFF2-40B4-BE49-F238E27FC236}">
                    <a16:creationId xmlns:a16="http://schemas.microsoft.com/office/drawing/2014/main" id="{8D3A0E35-E30C-404B-92D1-56BA87E7C190}"/>
                  </a:ext>
                </a:extLst>
              </p:cNvPr>
              <p:cNvSpPr txBox="1">
                <a:spLocks noRot="1" noChangeAspect="1" noMove="1" noResize="1" noEditPoints="1" noAdjustHandles="1" noChangeArrowheads="1" noChangeShapeType="1" noTextEdit="1"/>
              </p:cNvSpPr>
              <p:nvPr/>
            </p:nvSpPr>
            <p:spPr>
              <a:xfrm>
                <a:off x="4713261" y="2261464"/>
                <a:ext cx="3984685" cy="307777"/>
              </a:xfrm>
              <a:prstGeom prst="rect">
                <a:avLst/>
              </a:prstGeom>
              <a:blipFill>
                <a:blip r:embed="rId9"/>
                <a:stretch>
                  <a:fillRect/>
                </a:stretch>
              </a:blipFill>
            </p:spPr>
            <p:txBody>
              <a:bodyPr/>
              <a:lstStyle/>
              <a:p>
                <a:r>
                  <a:rPr lang="ja-JP" altLang="en-US">
                    <a:noFill/>
                  </a:rPr>
                  <a:t> </a:t>
                </a:r>
              </a:p>
            </p:txBody>
          </p:sp>
        </mc:Fallback>
      </mc:AlternateContent>
      <p:sp>
        <p:nvSpPr>
          <p:cNvPr id="81" name="吹き出し: 角を丸めた四角形 80">
            <a:extLst>
              <a:ext uri="{FF2B5EF4-FFF2-40B4-BE49-F238E27FC236}">
                <a16:creationId xmlns:a16="http://schemas.microsoft.com/office/drawing/2014/main" id="{7F1E81EA-FC97-46C3-AD8C-2B604CEF2136}"/>
              </a:ext>
            </a:extLst>
          </p:cNvPr>
          <p:cNvSpPr/>
          <p:nvPr/>
        </p:nvSpPr>
        <p:spPr>
          <a:xfrm>
            <a:off x="7866863" y="376971"/>
            <a:ext cx="2726645" cy="387021"/>
          </a:xfrm>
          <a:prstGeom prst="wedgeRoundRectCallout">
            <a:avLst>
              <a:gd name="adj1" fmla="val -16063"/>
              <a:gd name="adj2" fmla="val 82035"/>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ペナルティ係数で重みを調整される</a:t>
            </a:r>
          </a:p>
        </p:txBody>
      </p:sp>
      <p:sp>
        <p:nvSpPr>
          <p:cNvPr id="82" name="テキスト ボックス 81">
            <a:extLst>
              <a:ext uri="{FF2B5EF4-FFF2-40B4-BE49-F238E27FC236}">
                <a16:creationId xmlns:a16="http://schemas.microsoft.com/office/drawing/2014/main" id="{1AEAAA8C-61D1-4358-A402-0A1227364A61}"/>
              </a:ext>
            </a:extLst>
          </p:cNvPr>
          <p:cNvSpPr txBox="1"/>
          <p:nvPr/>
        </p:nvSpPr>
        <p:spPr>
          <a:xfrm>
            <a:off x="1603958" y="4696538"/>
            <a:ext cx="1387815" cy="307777"/>
          </a:xfrm>
          <a:prstGeom prst="rect">
            <a:avLst/>
          </a:prstGeom>
          <a:noFill/>
        </p:spPr>
        <p:txBody>
          <a:bodyPr wrap="square" rtlCol="0">
            <a:spAutoFit/>
          </a:bodyPr>
          <a:lstStyle/>
          <a:p>
            <a:pPr algn="ctr"/>
            <a:r>
              <a:rPr kumimoji="1" lang="ja-JP" altLang="en-US" sz="1400" dirty="0"/>
              <a:t>設備特性制約</a:t>
            </a:r>
          </a:p>
        </p:txBody>
      </p:sp>
      <p:cxnSp>
        <p:nvCxnSpPr>
          <p:cNvPr id="83" name="直線コネクタ 82">
            <a:extLst>
              <a:ext uri="{FF2B5EF4-FFF2-40B4-BE49-F238E27FC236}">
                <a16:creationId xmlns:a16="http://schemas.microsoft.com/office/drawing/2014/main" id="{4D29A6C0-D21D-40E7-973A-933F052B6136}"/>
              </a:ext>
            </a:extLst>
          </p:cNvPr>
          <p:cNvCxnSpPr>
            <a:cxnSpLocks/>
          </p:cNvCxnSpPr>
          <p:nvPr/>
        </p:nvCxnSpPr>
        <p:spPr>
          <a:xfrm flipV="1">
            <a:off x="4428030" y="2057675"/>
            <a:ext cx="0" cy="3708243"/>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75029700-340A-49D5-BC20-D2749D9121DC}"/>
              </a:ext>
            </a:extLst>
          </p:cNvPr>
          <p:cNvSpPr txBox="1"/>
          <p:nvPr/>
        </p:nvSpPr>
        <p:spPr>
          <a:xfrm>
            <a:off x="8855188" y="2941302"/>
            <a:ext cx="3152582" cy="307777"/>
          </a:xfrm>
          <a:prstGeom prst="rect">
            <a:avLst/>
          </a:prstGeom>
          <a:noFill/>
        </p:spPr>
        <p:txBody>
          <a:bodyPr wrap="square" rtlCol="0">
            <a:spAutoFit/>
          </a:bodyPr>
          <a:lstStyle/>
          <a:p>
            <a:pPr algn="ctr"/>
            <a:r>
              <a:rPr kumimoji="1" lang="ja-JP" altLang="en-US" sz="1400" dirty="0"/>
              <a:t>一部の最適化変数を実績データに固定</a:t>
            </a:r>
          </a:p>
        </p:txBody>
      </p:sp>
      <p:sp>
        <p:nvSpPr>
          <p:cNvPr id="85" name="テキスト ボックス 84">
            <a:extLst>
              <a:ext uri="{FF2B5EF4-FFF2-40B4-BE49-F238E27FC236}">
                <a16:creationId xmlns:a16="http://schemas.microsoft.com/office/drawing/2014/main" id="{4730B554-CC38-4E23-A261-05B94D6CF78C}"/>
              </a:ext>
            </a:extLst>
          </p:cNvPr>
          <p:cNvSpPr txBox="1"/>
          <p:nvPr/>
        </p:nvSpPr>
        <p:spPr>
          <a:xfrm>
            <a:off x="8855188" y="3558622"/>
            <a:ext cx="3152582" cy="307777"/>
          </a:xfrm>
          <a:prstGeom prst="rect">
            <a:avLst/>
          </a:prstGeom>
          <a:noFill/>
        </p:spPr>
        <p:txBody>
          <a:bodyPr wrap="square" rtlCol="0">
            <a:spAutoFit/>
          </a:bodyPr>
          <a:lstStyle/>
          <a:p>
            <a:pPr algn="ctr"/>
            <a:r>
              <a:rPr kumimoji="1" lang="en-US" altLang="ja-JP" sz="1400" dirty="0"/>
              <a:t>1step</a:t>
            </a:r>
            <a:r>
              <a:rPr kumimoji="1" lang="ja-JP" altLang="en-US" sz="1400" dirty="0"/>
              <a:t>当たりの変化量を制約</a:t>
            </a:r>
          </a:p>
        </p:txBody>
      </p:sp>
      <p:sp>
        <p:nvSpPr>
          <p:cNvPr id="90" name="テキスト ボックス 89">
            <a:extLst>
              <a:ext uri="{FF2B5EF4-FFF2-40B4-BE49-F238E27FC236}">
                <a16:creationId xmlns:a16="http://schemas.microsoft.com/office/drawing/2014/main" id="{CB13A7F8-8810-447F-9EE4-72D2351E90F7}"/>
              </a:ext>
            </a:extLst>
          </p:cNvPr>
          <p:cNvSpPr txBox="1"/>
          <p:nvPr/>
        </p:nvSpPr>
        <p:spPr>
          <a:xfrm>
            <a:off x="9329213" y="4459561"/>
            <a:ext cx="2517657" cy="738664"/>
          </a:xfrm>
          <a:prstGeom prst="rect">
            <a:avLst/>
          </a:prstGeom>
          <a:noFill/>
        </p:spPr>
        <p:txBody>
          <a:bodyPr wrap="square" rtlCol="0">
            <a:spAutoFit/>
          </a:bodyPr>
          <a:lstStyle/>
          <a:p>
            <a:pPr algn="ctr"/>
            <a:r>
              <a:rPr kumimoji="1" lang="ja-JP" altLang="en-US" sz="1400" dirty="0"/>
              <a:t>過去実証試験時に、</a:t>
            </a:r>
            <a:r>
              <a:rPr kumimoji="1" lang="en-US" altLang="ja-JP" sz="1400" dirty="0"/>
              <a:t>DDMO</a:t>
            </a:r>
            <a:r>
              <a:rPr kumimoji="1" lang="ja-JP" altLang="en-US" sz="1400" dirty="0"/>
              <a:t>で抽出したモデルを使用</a:t>
            </a:r>
            <a:endParaRPr kumimoji="1" lang="en-US" altLang="ja-JP" sz="1400" dirty="0"/>
          </a:p>
          <a:p>
            <a:pPr algn="ctr"/>
            <a:r>
              <a:rPr kumimoji="1" lang="ja-JP" altLang="en-US" sz="1400" dirty="0"/>
              <a:t>（等式制約を微小に緩和）</a:t>
            </a:r>
          </a:p>
        </p:txBody>
      </p:sp>
    </p:spTree>
    <p:extLst>
      <p:ext uri="{BB962C8B-B14F-4D97-AF65-F5344CB8AC3E}">
        <p14:creationId xmlns:p14="http://schemas.microsoft.com/office/powerpoint/2010/main" val="3391751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問題規模</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18</a:t>
            </a:fld>
            <a:endParaRPr kumimoji="1" lang="ja-JP" altLang="en-US"/>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p>
        </p:txBody>
      </p:sp>
      <p:graphicFrame>
        <p:nvGraphicFramePr>
          <p:cNvPr id="36" name="表 35">
            <a:extLst>
              <a:ext uri="{FF2B5EF4-FFF2-40B4-BE49-F238E27FC236}">
                <a16:creationId xmlns:a16="http://schemas.microsoft.com/office/drawing/2014/main" id="{19474054-724C-4268-A72F-90FF72E954A1}"/>
              </a:ext>
            </a:extLst>
          </p:cNvPr>
          <p:cNvGraphicFramePr>
            <a:graphicFrameLocks noGrp="1"/>
          </p:cNvGraphicFramePr>
          <p:nvPr>
            <p:extLst>
              <p:ext uri="{D42A27DB-BD31-4B8C-83A1-F6EECF244321}">
                <p14:modId xmlns:p14="http://schemas.microsoft.com/office/powerpoint/2010/main" val="320905519"/>
              </p:ext>
            </p:extLst>
          </p:nvPr>
        </p:nvGraphicFramePr>
        <p:xfrm>
          <a:off x="3286574" y="1822519"/>
          <a:ext cx="5618852" cy="731520"/>
        </p:xfrm>
        <a:graphic>
          <a:graphicData uri="http://schemas.openxmlformats.org/drawingml/2006/table">
            <a:tbl>
              <a:tblPr firstRow="1" bandRow="1">
                <a:tableStyleId>{5C22544A-7EE6-4342-B048-85BDC9FD1C3A}</a:tableStyleId>
              </a:tblPr>
              <a:tblGrid>
                <a:gridCol w="1837846">
                  <a:extLst>
                    <a:ext uri="{9D8B030D-6E8A-4147-A177-3AD203B41FA5}">
                      <a16:colId xmlns:a16="http://schemas.microsoft.com/office/drawing/2014/main" val="937617659"/>
                    </a:ext>
                  </a:extLst>
                </a:gridCol>
                <a:gridCol w="1837447">
                  <a:extLst>
                    <a:ext uri="{9D8B030D-6E8A-4147-A177-3AD203B41FA5}">
                      <a16:colId xmlns:a16="http://schemas.microsoft.com/office/drawing/2014/main" val="1341872680"/>
                    </a:ext>
                  </a:extLst>
                </a:gridCol>
                <a:gridCol w="1943559">
                  <a:extLst>
                    <a:ext uri="{9D8B030D-6E8A-4147-A177-3AD203B41FA5}">
                      <a16:colId xmlns:a16="http://schemas.microsoft.com/office/drawing/2014/main" val="1152616702"/>
                    </a:ext>
                  </a:extLst>
                </a:gridCol>
              </a:tblGrid>
              <a:tr h="304380">
                <a:tc>
                  <a:txBody>
                    <a:bodyPr/>
                    <a:lstStyle/>
                    <a:p>
                      <a:pPr algn="ctr"/>
                      <a:r>
                        <a:rPr kumimoji="1" lang="ja-JP" altLang="en-US" sz="1800" dirty="0"/>
                        <a:t>最適化期間</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次元数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800" dirty="0"/>
                        <a:t>制約数</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8step </a:t>
                      </a:r>
                      <a:r>
                        <a:rPr kumimoji="1" lang="en-US" altLang="ja-JP" sz="1600" dirty="0"/>
                        <a:t>(2</a:t>
                      </a:r>
                      <a:r>
                        <a:rPr kumimoji="1" lang="ja-JP" altLang="en-US" sz="1600" dirty="0"/>
                        <a:t>時間先</a:t>
                      </a:r>
                      <a:r>
                        <a:rPr kumimoji="1" lang="en-US" altLang="ja-JP" sz="16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28</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49</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1001211"/>
                  </a:ext>
                </a:extLst>
              </a:tr>
            </a:tbl>
          </a:graphicData>
        </a:graphic>
      </p:graphicFrame>
      <p:graphicFrame>
        <p:nvGraphicFramePr>
          <p:cNvPr id="37" name="表 3">
            <a:extLst>
              <a:ext uri="{FF2B5EF4-FFF2-40B4-BE49-F238E27FC236}">
                <a16:creationId xmlns:a16="http://schemas.microsoft.com/office/drawing/2014/main" id="{1E51D346-B4FD-41A9-86D2-FDAE0470484E}"/>
              </a:ext>
            </a:extLst>
          </p:cNvPr>
          <p:cNvGraphicFramePr>
            <a:graphicFrameLocks noGrp="1"/>
          </p:cNvGraphicFramePr>
          <p:nvPr>
            <p:extLst>
              <p:ext uri="{D42A27DB-BD31-4B8C-83A1-F6EECF244321}">
                <p14:modId xmlns:p14="http://schemas.microsoft.com/office/powerpoint/2010/main" val="255356095"/>
              </p:ext>
            </p:extLst>
          </p:nvPr>
        </p:nvGraphicFramePr>
        <p:xfrm>
          <a:off x="1114425" y="3563275"/>
          <a:ext cx="1571624" cy="1854200"/>
        </p:xfrm>
        <a:graphic>
          <a:graphicData uri="http://schemas.openxmlformats.org/drawingml/2006/table">
            <a:tbl>
              <a:tblPr firstRow="1" bandRow="1">
                <a:tableStyleId>{5C22544A-7EE6-4342-B048-85BDC9FD1C3A}</a:tableStyleId>
              </a:tblPr>
              <a:tblGrid>
                <a:gridCol w="396874">
                  <a:extLst>
                    <a:ext uri="{9D8B030D-6E8A-4147-A177-3AD203B41FA5}">
                      <a16:colId xmlns:a16="http://schemas.microsoft.com/office/drawing/2014/main" val="4019183356"/>
                    </a:ext>
                  </a:extLst>
                </a:gridCol>
                <a:gridCol w="587375">
                  <a:extLst>
                    <a:ext uri="{9D8B030D-6E8A-4147-A177-3AD203B41FA5}">
                      <a16:colId xmlns:a16="http://schemas.microsoft.com/office/drawing/2014/main" val="2624780620"/>
                    </a:ext>
                  </a:extLst>
                </a:gridCol>
                <a:gridCol w="587375">
                  <a:extLst>
                    <a:ext uri="{9D8B030D-6E8A-4147-A177-3AD203B41FA5}">
                      <a16:colId xmlns:a16="http://schemas.microsoft.com/office/drawing/2014/main" val="491770100"/>
                    </a:ext>
                  </a:extLst>
                </a:gridCol>
              </a:tblGrid>
              <a:tr h="370840">
                <a:tc>
                  <a:txBody>
                    <a:bodyPr/>
                    <a:lstStyle/>
                    <a:p>
                      <a:pPr algn="ctr"/>
                      <a:r>
                        <a:rPr kumimoji="1" lang="en-US" altLang="ja-JP" sz="1400" dirty="0"/>
                        <a:t>t</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7948579"/>
                  </a:ext>
                </a:extLst>
              </a:tr>
              <a:tr h="370840">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12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07293719"/>
                  </a:ext>
                </a:extLst>
              </a:tr>
              <a:tr h="370840">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64001119"/>
                  </a:ext>
                </a:extLst>
              </a:tr>
              <a:tr h="370840">
                <a:tc>
                  <a:txBody>
                    <a:bodyPr/>
                    <a:lstStyle/>
                    <a:p>
                      <a:pPr algn="ctr"/>
                      <a:r>
                        <a:rPr kumimoji="1" lang="en-US" altLang="ja-JP" sz="1400" dirty="0"/>
                        <a:t>3</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11856343"/>
                  </a:ext>
                </a:extLst>
              </a:tr>
              <a:tr h="370840">
                <a:tc>
                  <a:txBody>
                    <a:bodyPr/>
                    <a:lstStyle/>
                    <a:p>
                      <a:pPr algn="ctr"/>
                      <a:r>
                        <a:rPr kumimoji="1" lang="en-US" altLang="ja-JP" sz="1400" dirty="0"/>
                        <a:t>4</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9</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239216552"/>
                  </a:ext>
                </a:extLst>
              </a:tr>
            </a:tbl>
          </a:graphicData>
        </a:graphic>
      </p:graphicFrame>
      <p:sp>
        <p:nvSpPr>
          <p:cNvPr id="38" name="テキスト ボックス 37">
            <a:extLst>
              <a:ext uri="{FF2B5EF4-FFF2-40B4-BE49-F238E27FC236}">
                <a16:creationId xmlns:a16="http://schemas.microsoft.com/office/drawing/2014/main" id="{237A741D-B2F1-4D05-B69A-E7FC7AC407CA}"/>
              </a:ext>
            </a:extLst>
          </p:cNvPr>
          <p:cNvSpPr txBox="1"/>
          <p:nvPr/>
        </p:nvSpPr>
        <p:spPr>
          <a:xfrm>
            <a:off x="1430007" y="3182536"/>
            <a:ext cx="940460" cy="307777"/>
          </a:xfrm>
          <a:prstGeom prst="rect">
            <a:avLst/>
          </a:prstGeom>
          <a:noFill/>
        </p:spPr>
        <p:txBody>
          <a:bodyPr wrap="square" rtlCol="0">
            <a:spAutoFit/>
          </a:bodyPr>
          <a:lstStyle/>
          <a:p>
            <a:pPr algn="ctr"/>
            <a:r>
              <a:rPr kumimoji="1" lang="ja-JP" altLang="en-US" sz="1400" dirty="0"/>
              <a:t>実績値</a:t>
            </a:r>
          </a:p>
        </p:txBody>
      </p:sp>
      <p:sp>
        <p:nvSpPr>
          <p:cNvPr id="39" name="テキスト ボックス 38">
            <a:extLst>
              <a:ext uri="{FF2B5EF4-FFF2-40B4-BE49-F238E27FC236}">
                <a16:creationId xmlns:a16="http://schemas.microsoft.com/office/drawing/2014/main" id="{75257FBB-460F-4430-93BF-9D9C3F160CA6}"/>
              </a:ext>
            </a:extLst>
          </p:cNvPr>
          <p:cNvSpPr txBox="1"/>
          <p:nvPr/>
        </p:nvSpPr>
        <p:spPr>
          <a:xfrm>
            <a:off x="4876650" y="3281175"/>
            <a:ext cx="1656283" cy="307777"/>
          </a:xfrm>
          <a:prstGeom prst="rect">
            <a:avLst/>
          </a:prstGeom>
          <a:noFill/>
        </p:spPr>
        <p:txBody>
          <a:bodyPr wrap="square" rtlCol="0">
            <a:spAutoFit/>
          </a:bodyPr>
          <a:lstStyle/>
          <a:p>
            <a:pPr algn="ctr"/>
            <a:r>
              <a:rPr kumimoji="1" lang="ja-JP" altLang="en-US" sz="1400" dirty="0"/>
              <a:t>操業計画行列</a:t>
            </a:r>
          </a:p>
        </p:txBody>
      </p:sp>
      <p:graphicFrame>
        <p:nvGraphicFramePr>
          <p:cNvPr id="40" name="表 3">
            <a:extLst>
              <a:ext uri="{FF2B5EF4-FFF2-40B4-BE49-F238E27FC236}">
                <a16:creationId xmlns:a16="http://schemas.microsoft.com/office/drawing/2014/main" id="{D94090F7-8821-46A7-A913-8850C93FA3A4}"/>
              </a:ext>
            </a:extLst>
          </p:cNvPr>
          <p:cNvGraphicFramePr>
            <a:graphicFrameLocks noGrp="1"/>
          </p:cNvGraphicFramePr>
          <p:nvPr>
            <p:extLst>
              <p:ext uri="{D42A27DB-BD31-4B8C-83A1-F6EECF244321}">
                <p14:modId xmlns:p14="http://schemas.microsoft.com/office/powerpoint/2010/main" val="2826610154"/>
              </p:ext>
            </p:extLst>
          </p:nvPr>
        </p:nvGraphicFramePr>
        <p:xfrm>
          <a:off x="4918980" y="3677575"/>
          <a:ext cx="1571624" cy="1854200"/>
        </p:xfrm>
        <a:graphic>
          <a:graphicData uri="http://schemas.openxmlformats.org/drawingml/2006/table">
            <a:tbl>
              <a:tblPr firstRow="1" bandRow="1">
                <a:tableStyleId>{5C22544A-7EE6-4342-B048-85BDC9FD1C3A}</a:tableStyleId>
              </a:tblPr>
              <a:tblGrid>
                <a:gridCol w="396874">
                  <a:extLst>
                    <a:ext uri="{9D8B030D-6E8A-4147-A177-3AD203B41FA5}">
                      <a16:colId xmlns:a16="http://schemas.microsoft.com/office/drawing/2014/main" val="4019183356"/>
                    </a:ext>
                  </a:extLst>
                </a:gridCol>
                <a:gridCol w="587375">
                  <a:extLst>
                    <a:ext uri="{9D8B030D-6E8A-4147-A177-3AD203B41FA5}">
                      <a16:colId xmlns:a16="http://schemas.microsoft.com/office/drawing/2014/main" val="2624780620"/>
                    </a:ext>
                  </a:extLst>
                </a:gridCol>
                <a:gridCol w="587375">
                  <a:extLst>
                    <a:ext uri="{9D8B030D-6E8A-4147-A177-3AD203B41FA5}">
                      <a16:colId xmlns:a16="http://schemas.microsoft.com/office/drawing/2014/main" val="491770100"/>
                    </a:ext>
                  </a:extLst>
                </a:gridCol>
              </a:tblGrid>
              <a:tr h="370840">
                <a:tc>
                  <a:txBody>
                    <a:bodyPr/>
                    <a:lstStyle/>
                    <a:p>
                      <a:pPr algn="ctr"/>
                      <a:r>
                        <a:rPr kumimoji="1" lang="en-US" altLang="ja-JP" sz="1400" dirty="0"/>
                        <a:t>t</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7948579"/>
                  </a:ext>
                </a:extLst>
              </a:tr>
              <a:tr h="370840">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12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07293719"/>
                  </a:ext>
                </a:extLst>
              </a:tr>
              <a:tr h="370840">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1.0</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64001119"/>
                  </a:ext>
                </a:extLst>
              </a:tr>
              <a:tr h="370840">
                <a:tc>
                  <a:txBody>
                    <a:bodyPr/>
                    <a:lstStyle/>
                    <a:p>
                      <a:pPr algn="ctr"/>
                      <a:r>
                        <a:rPr kumimoji="1" lang="en-US" altLang="ja-JP" sz="1400" dirty="0"/>
                        <a:t>3</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11856343"/>
                  </a:ext>
                </a:extLst>
              </a:tr>
              <a:tr h="370840">
                <a:tc>
                  <a:txBody>
                    <a:bodyPr/>
                    <a:lstStyle/>
                    <a:p>
                      <a:pPr algn="ctr"/>
                      <a:r>
                        <a:rPr kumimoji="1" lang="en-US" altLang="ja-JP" sz="1400" dirty="0"/>
                        <a:t>4</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9</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239216552"/>
                  </a:ext>
                </a:extLst>
              </a:tr>
            </a:tbl>
          </a:graphicData>
        </a:graphic>
      </p:graphicFrame>
      <p:sp>
        <p:nvSpPr>
          <p:cNvPr id="41" name="テキスト ボックス 40">
            <a:extLst>
              <a:ext uri="{FF2B5EF4-FFF2-40B4-BE49-F238E27FC236}">
                <a16:creationId xmlns:a16="http://schemas.microsoft.com/office/drawing/2014/main" id="{F095840F-BDF7-4B9A-A8E3-688CCBCEE568}"/>
              </a:ext>
            </a:extLst>
          </p:cNvPr>
          <p:cNvSpPr txBox="1"/>
          <p:nvPr/>
        </p:nvSpPr>
        <p:spPr>
          <a:xfrm>
            <a:off x="9124800" y="3211110"/>
            <a:ext cx="1656283" cy="307777"/>
          </a:xfrm>
          <a:prstGeom prst="rect">
            <a:avLst/>
          </a:prstGeom>
          <a:noFill/>
        </p:spPr>
        <p:txBody>
          <a:bodyPr wrap="square" rtlCol="0">
            <a:spAutoFit/>
          </a:bodyPr>
          <a:lstStyle/>
          <a:p>
            <a:pPr algn="ctr"/>
            <a:r>
              <a:rPr kumimoji="1" lang="ja-JP" altLang="en-US" sz="1400" dirty="0"/>
              <a:t>最適化変数</a:t>
            </a:r>
          </a:p>
        </p:txBody>
      </p:sp>
      <p:sp>
        <p:nvSpPr>
          <p:cNvPr id="42" name="テキスト ボックス 41">
            <a:extLst>
              <a:ext uri="{FF2B5EF4-FFF2-40B4-BE49-F238E27FC236}">
                <a16:creationId xmlns:a16="http://schemas.microsoft.com/office/drawing/2014/main" id="{BF2516D5-199D-4AB0-B288-A6B6352DCC36}"/>
              </a:ext>
            </a:extLst>
          </p:cNvPr>
          <p:cNvSpPr txBox="1"/>
          <p:nvPr/>
        </p:nvSpPr>
        <p:spPr>
          <a:xfrm>
            <a:off x="10400869" y="3976087"/>
            <a:ext cx="588035" cy="307777"/>
          </a:xfrm>
          <a:prstGeom prst="rect">
            <a:avLst/>
          </a:prstGeom>
          <a:noFill/>
        </p:spPr>
        <p:txBody>
          <a:bodyPr wrap="square" rtlCol="0">
            <a:spAutoFit/>
          </a:bodyPr>
          <a:lstStyle/>
          <a:p>
            <a:pPr algn="ctr"/>
            <a:r>
              <a:rPr kumimoji="1" lang="en-US" altLang="ja-JP" sz="1400" dirty="0"/>
              <a:t>(1,1)</a:t>
            </a:r>
            <a:endParaRPr kumimoji="1" lang="ja-JP" altLang="en-US" sz="1400" dirty="0"/>
          </a:p>
        </p:txBody>
      </p:sp>
      <p:sp>
        <p:nvSpPr>
          <p:cNvPr id="43" name="テキスト ボックス 42">
            <a:extLst>
              <a:ext uri="{FF2B5EF4-FFF2-40B4-BE49-F238E27FC236}">
                <a16:creationId xmlns:a16="http://schemas.microsoft.com/office/drawing/2014/main" id="{45800315-DD97-480C-8039-94599481611B}"/>
              </a:ext>
            </a:extLst>
          </p:cNvPr>
          <p:cNvSpPr txBox="1"/>
          <p:nvPr/>
        </p:nvSpPr>
        <p:spPr>
          <a:xfrm>
            <a:off x="10400869" y="4349131"/>
            <a:ext cx="588035" cy="307777"/>
          </a:xfrm>
          <a:prstGeom prst="rect">
            <a:avLst/>
          </a:prstGeom>
          <a:noFill/>
        </p:spPr>
        <p:txBody>
          <a:bodyPr wrap="square" rtlCol="0">
            <a:spAutoFit/>
          </a:bodyPr>
          <a:lstStyle/>
          <a:p>
            <a:pPr algn="ctr"/>
            <a:r>
              <a:rPr kumimoji="1" lang="en-US" altLang="ja-JP" sz="1400" dirty="0"/>
              <a:t>(2,1)</a:t>
            </a:r>
            <a:endParaRPr kumimoji="1" lang="ja-JP" altLang="en-US" sz="1400" dirty="0"/>
          </a:p>
        </p:txBody>
      </p:sp>
      <p:graphicFrame>
        <p:nvGraphicFramePr>
          <p:cNvPr id="44" name="表 3">
            <a:extLst>
              <a:ext uri="{FF2B5EF4-FFF2-40B4-BE49-F238E27FC236}">
                <a16:creationId xmlns:a16="http://schemas.microsoft.com/office/drawing/2014/main" id="{1A326CD5-32F4-47C5-B0E6-5FDD7E2125C0}"/>
              </a:ext>
            </a:extLst>
          </p:cNvPr>
          <p:cNvGraphicFramePr>
            <a:graphicFrameLocks noGrp="1"/>
          </p:cNvGraphicFramePr>
          <p:nvPr>
            <p:extLst>
              <p:ext uri="{D42A27DB-BD31-4B8C-83A1-F6EECF244321}">
                <p14:modId xmlns:p14="http://schemas.microsoft.com/office/powerpoint/2010/main" val="1558696931"/>
              </p:ext>
            </p:extLst>
          </p:nvPr>
        </p:nvGraphicFramePr>
        <p:xfrm>
          <a:off x="9060876" y="3591850"/>
          <a:ext cx="1340653" cy="2225040"/>
        </p:xfrm>
        <a:graphic>
          <a:graphicData uri="http://schemas.openxmlformats.org/drawingml/2006/table">
            <a:tbl>
              <a:tblPr firstRow="1" bandRow="1">
                <a:tableStyleId>{5C22544A-7EE6-4342-B048-85BDC9FD1C3A}</a:tableStyleId>
              </a:tblPr>
              <a:tblGrid>
                <a:gridCol w="753278">
                  <a:extLst>
                    <a:ext uri="{9D8B030D-6E8A-4147-A177-3AD203B41FA5}">
                      <a16:colId xmlns:a16="http://schemas.microsoft.com/office/drawing/2014/main" val="4019183356"/>
                    </a:ext>
                  </a:extLst>
                </a:gridCol>
                <a:gridCol w="587375">
                  <a:extLst>
                    <a:ext uri="{9D8B030D-6E8A-4147-A177-3AD203B41FA5}">
                      <a16:colId xmlns:a16="http://schemas.microsoft.com/office/drawing/2014/main" val="2624780620"/>
                    </a:ext>
                  </a:extLst>
                </a:gridCol>
              </a:tblGrid>
              <a:tr h="370840">
                <a:tc>
                  <a:txBody>
                    <a:bodyPr/>
                    <a:lstStyle/>
                    <a:p>
                      <a:pPr algn="ctr"/>
                      <a:r>
                        <a:rPr kumimoji="1" lang="en-US" altLang="ja-JP" sz="1400" dirty="0"/>
                        <a:t>index</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7948579"/>
                  </a:ext>
                </a:extLst>
              </a:tr>
              <a:tr h="370840">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07293719"/>
                  </a:ext>
                </a:extLst>
              </a:tr>
              <a:tr h="370840">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1.0</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64001119"/>
                  </a:ext>
                </a:extLst>
              </a:tr>
              <a:tr h="370840">
                <a:tc>
                  <a:txBody>
                    <a:bodyPr/>
                    <a:lstStyle/>
                    <a:p>
                      <a:pPr algn="ctr"/>
                      <a:r>
                        <a:rPr kumimoji="1" lang="en-US" altLang="ja-JP" sz="1400" dirty="0"/>
                        <a:t>3</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11856343"/>
                  </a:ext>
                </a:extLst>
              </a:tr>
              <a:tr h="370840">
                <a:tc>
                  <a:txBody>
                    <a:bodyPr/>
                    <a:lstStyle/>
                    <a:p>
                      <a:pPr algn="ctr"/>
                      <a:r>
                        <a:rPr kumimoji="1" lang="en-US" altLang="ja-JP" sz="1400" dirty="0"/>
                        <a:t>4</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239216552"/>
                  </a:ext>
                </a:extLst>
              </a:tr>
              <a:tr h="370840">
                <a:tc>
                  <a:txBody>
                    <a:bodyPr/>
                    <a:lstStyle/>
                    <a:p>
                      <a:pPr algn="ctr"/>
                      <a:r>
                        <a:rPr kumimoji="1" lang="en-US" altLang="ja-JP" sz="1400" dirty="0"/>
                        <a:t>5</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130068602"/>
                  </a:ext>
                </a:extLst>
              </a:tr>
            </a:tbl>
          </a:graphicData>
        </a:graphic>
      </p:graphicFrame>
      <p:sp>
        <p:nvSpPr>
          <p:cNvPr id="45" name="テキスト ボックス 44">
            <a:extLst>
              <a:ext uri="{FF2B5EF4-FFF2-40B4-BE49-F238E27FC236}">
                <a16:creationId xmlns:a16="http://schemas.microsoft.com/office/drawing/2014/main" id="{43EC17E0-6D5A-49AA-AA5A-566E076EFA61}"/>
              </a:ext>
            </a:extLst>
          </p:cNvPr>
          <p:cNvSpPr txBox="1"/>
          <p:nvPr/>
        </p:nvSpPr>
        <p:spPr>
          <a:xfrm>
            <a:off x="10400869" y="4729871"/>
            <a:ext cx="588035" cy="307777"/>
          </a:xfrm>
          <a:prstGeom prst="rect">
            <a:avLst/>
          </a:prstGeom>
          <a:noFill/>
        </p:spPr>
        <p:txBody>
          <a:bodyPr wrap="square" rtlCol="0">
            <a:spAutoFit/>
          </a:bodyPr>
          <a:lstStyle/>
          <a:p>
            <a:pPr algn="ctr"/>
            <a:r>
              <a:rPr kumimoji="1" lang="en-US" altLang="ja-JP" sz="1400" dirty="0"/>
              <a:t>(4,1)</a:t>
            </a:r>
            <a:endParaRPr kumimoji="1" lang="ja-JP" altLang="en-US" sz="1400" dirty="0"/>
          </a:p>
        </p:txBody>
      </p:sp>
      <p:sp>
        <p:nvSpPr>
          <p:cNvPr id="46" name="テキスト ボックス 45">
            <a:extLst>
              <a:ext uri="{FF2B5EF4-FFF2-40B4-BE49-F238E27FC236}">
                <a16:creationId xmlns:a16="http://schemas.microsoft.com/office/drawing/2014/main" id="{B9030AC5-8CF7-4A66-9F81-ACE30413DB4C}"/>
              </a:ext>
            </a:extLst>
          </p:cNvPr>
          <p:cNvSpPr txBox="1"/>
          <p:nvPr/>
        </p:nvSpPr>
        <p:spPr>
          <a:xfrm>
            <a:off x="10400869" y="5110611"/>
            <a:ext cx="588035" cy="307777"/>
          </a:xfrm>
          <a:prstGeom prst="rect">
            <a:avLst/>
          </a:prstGeom>
          <a:noFill/>
        </p:spPr>
        <p:txBody>
          <a:bodyPr wrap="square" rtlCol="0">
            <a:spAutoFit/>
          </a:bodyPr>
          <a:lstStyle/>
          <a:p>
            <a:pPr algn="ctr"/>
            <a:r>
              <a:rPr kumimoji="1" lang="en-US" altLang="ja-JP" sz="1400" dirty="0"/>
              <a:t>(2,2)</a:t>
            </a:r>
            <a:endParaRPr kumimoji="1" lang="ja-JP" altLang="en-US" sz="1400" dirty="0"/>
          </a:p>
        </p:txBody>
      </p:sp>
      <p:sp>
        <p:nvSpPr>
          <p:cNvPr id="47" name="テキスト ボックス 46">
            <a:extLst>
              <a:ext uri="{FF2B5EF4-FFF2-40B4-BE49-F238E27FC236}">
                <a16:creationId xmlns:a16="http://schemas.microsoft.com/office/drawing/2014/main" id="{1F5B88BC-3501-4351-AC1A-7D8A84AF2396}"/>
              </a:ext>
            </a:extLst>
          </p:cNvPr>
          <p:cNvSpPr txBox="1"/>
          <p:nvPr/>
        </p:nvSpPr>
        <p:spPr>
          <a:xfrm>
            <a:off x="10400869" y="5491351"/>
            <a:ext cx="588035" cy="307777"/>
          </a:xfrm>
          <a:prstGeom prst="rect">
            <a:avLst/>
          </a:prstGeom>
          <a:noFill/>
        </p:spPr>
        <p:txBody>
          <a:bodyPr wrap="square" rtlCol="0">
            <a:spAutoFit/>
          </a:bodyPr>
          <a:lstStyle/>
          <a:p>
            <a:pPr algn="ctr"/>
            <a:r>
              <a:rPr kumimoji="1" lang="en-US" altLang="ja-JP" sz="1400" dirty="0"/>
              <a:t>(3,2)</a:t>
            </a:r>
            <a:endParaRPr kumimoji="1" lang="ja-JP" altLang="en-US" sz="1400" dirty="0"/>
          </a:p>
        </p:txBody>
      </p:sp>
      <p:sp>
        <p:nvSpPr>
          <p:cNvPr id="48" name="二等辺三角形 47">
            <a:extLst>
              <a:ext uri="{FF2B5EF4-FFF2-40B4-BE49-F238E27FC236}">
                <a16:creationId xmlns:a16="http://schemas.microsoft.com/office/drawing/2014/main" id="{02DD721F-3561-4EE3-BBAD-DD75E679C27F}"/>
              </a:ext>
            </a:extLst>
          </p:cNvPr>
          <p:cNvSpPr/>
          <p:nvPr/>
        </p:nvSpPr>
        <p:spPr>
          <a:xfrm rot="5400000">
            <a:off x="7543839" y="3808013"/>
            <a:ext cx="504631" cy="64392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9" name="二等辺三角形 48">
            <a:extLst>
              <a:ext uri="{FF2B5EF4-FFF2-40B4-BE49-F238E27FC236}">
                <a16:creationId xmlns:a16="http://schemas.microsoft.com/office/drawing/2014/main" id="{B891FE4B-FA49-460A-9929-847A3D94E51B}"/>
              </a:ext>
            </a:extLst>
          </p:cNvPr>
          <p:cNvSpPr/>
          <p:nvPr/>
        </p:nvSpPr>
        <p:spPr>
          <a:xfrm rot="16200000">
            <a:off x="7518080" y="4690222"/>
            <a:ext cx="504631" cy="64392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二等辺三角形 49">
            <a:extLst>
              <a:ext uri="{FF2B5EF4-FFF2-40B4-BE49-F238E27FC236}">
                <a16:creationId xmlns:a16="http://schemas.microsoft.com/office/drawing/2014/main" id="{31815CD6-A97A-4284-9AD5-591544FA4EBA}"/>
              </a:ext>
            </a:extLst>
          </p:cNvPr>
          <p:cNvSpPr/>
          <p:nvPr/>
        </p:nvSpPr>
        <p:spPr>
          <a:xfrm rot="5400000">
            <a:off x="3254722" y="4121592"/>
            <a:ext cx="504631" cy="64392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テキスト ボックス 50">
            <a:extLst>
              <a:ext uri="{FF2B5EF4-FFF2-40B4-BE49-F238E27FC236}">
                <a16:creationId xmlns:a16="http://schemas.microsoft.com/office/drawing/2014/main" id="{8B415241-2B2D-46CF-A5CC-7BF416E21075}"/>
              </a:ext>
            </a:extLst>
          </p:cNvPr>
          <p:cNvSpPr txBox="1"/>
          <p:nvPr/>
        </p:nvSpPr>
        <p:spPr>
          <a:xfrm>
            <a:off x="2994931" y="3716991"/>
            <a:ext cx="940460" cy="338554"/>
          </a:xfrm>
          <a:prstGeom prst="rect">
            <a:avLst/>
          </a:prstGeom>
          <a:noFill/>
        </p:spPr>
        <p:txBody>
          <a:bodyPr wrap="square" rtlCol="0">
            <a:spAutoFit/>
          </a:bodyPr>
          <a:lstStyle/>
          <a:p>
            <a:pPr algn="ctr"/>
            <a:r>
              <a:rPr kumimoji="1" lang="ja-JP" altLang="en-US" sz="1600" dirty="0"/>
              <a:t>定義</a:t>
            </a:r>
          </a:p>
        </p:txBody>
      </p:sp>
      <p:sp>
        <p:nvSpPr>
          <p:cNvPr id="52" name="正方形/長方形 51">
            <a:extLst>
              <a:ext uri="{FF2B5EF4-FFF2-40B4-BE49-F238E27FC236}">
                <a16:creationId xmlns:a16="http://schemas.microsoft.com/office/drawing/2014/main" id="{8EFBDEAE-B840-4999-AC7D-2369919DF019}"/>
              </a:ext>
            </a:extLst>
          </p:cNvPr>
          <p:cNvSpPr/>
          <p:nvPr/>
        </p:nvSpPr>
        <p:spPr>
          <a:xfrm>
            <a:off x="4362450" y="3182536"/>
            <a:ext cx="6981825" cy="27576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3" name="テキスト ボックス 52">
            <a:extLst>
              <a:ext uri="{FF2B5EF4-FFF2-40B4-BE49-F238E27FC236}">
                <a16:creationId xmlns:a16="http://schemas.microsoft.com/office/drawing/2014/main" id="{EBD12991-931A-4072-8DFC-A7DB1F5F5F9F}"/>
              </a:ext>
            </a:extLst>
          </p:cNvPr>
          <p:cNvSpPr txBox="1"/>
          <p:nvPr/>
        </p:nvSpPr>
        <p:spPr>
          <a:xfrm>
            <a:off x="7225262" y="2819095"/>
            <a:ext cx="1141784" cy="338554"/>
          </a:xfrm>
          <a:prstGeom prst="rect">
            <a:avLst/>
          </a:prstGeom>
          <a:noFill/>
        </p:spPr>
        <p:txBody>
          <a:bodyPr wrap="square" rtlCol="0">
            <a:spAutoFit/>
          </a:bodyPr>
          <a:lstStyle/>
          <a:p>
            <a:pPr algn="ctr"/>
            <a:r>
              <a:rPr kumimoji="1" lang="ja-JP" altLang="en-US" sz="1600" b="1" dirty="0">
                <a:solidFill>
                  <a:schemeClr val="accent1"/>
                </a:solidFill>
              </a:rPr>
              <a:t>探索過程</a:t>
            </a:r>
          </a:p>
        </p:txBody>
      </p:sp>
      <p:sp>
        <p:nvSpPr>
          <p:cNvPr id="54" name="テキスト ボックス 53">
            <a:extLst>
              <a:ext uri="{FF2B5EF4-FFF2-40B4-BE49-F238E27FC236}">
                <a16:creationId xmlns:a16="http://schemas.microsoft.com/office/drawing/2014/main" id="{D0DEDCC5-F722-4B27-A5DC-E3C042D3CB3D}"/>
              </a:ext>
            </a:extLst>
          </p:cNvPr>
          <p:cNvSpPr txBox="1"/>
          <p:nvPr/>
        </p:nvSpPr>
        <p:spPr>
          <a:xfrm>
            <a:off x="6885296" y="3534982"/>
            <a:ext cx="1839604" cy="307777"/>
          </a:xfrm>
          <a:prstGeom prst="rect">
            <a:avLst/>
          </a:prstGeom>
          <a:noFill/>
        </p:spPr>
        <p:txBody>
          <a:bodyPr wrap="square" rtlCol="0">
            <a:spAutoFit/>
          </a:bodyPr>
          <a:lstStyle/>
          <a:p>
            <a:pPr algn="ctr"/>
            <a:r>
              <a:rPr kumimoji="1" lang="ja-JP" altLang="en-US" sz="1400" dirty="0"/>
              <a:t>近傍生成のために変換</a:t>
            </a:r>
          </a:p>
        </p:txBody>
      </p:sp>
      <p:sp>
        <p:nvSpPr>
          <p:cNvPr id="55" name="テキスト ボックス 54">
            <a:extLst>
              <a:ext uri="{FF2B5EF4-FFF2-40B4-BE49-F238E27FC236}">
                <a16:creationId xmlns:a16="http://schemas.microsoft.com/office/drawing/2014/main" id="{3EF98D5B-275A-43D8-BA7B-3ADC3AA68A5C}"/>
              </a:ext>
            </a:extLst>
          </p:cNvPr>
          <p:cNvSpPr txBox="1"/>
          <p:nvPr/>
        </p:nvSpPr>
        <p:spPr>
          <a:xfrm>
            <a:off x="6863237" y="5377886"/>
            <a:ext cx="1861663" cy="307777"/>
          </a:xfrm>
          <a:prstGeom prst="rect">
            <a:avLst/>
          </a:prstGeom>
          <a:noFill/>
        </p:spPr>
        <p:txBody>
          <a:bodyPr wrap="square" rtlCol="0">
            <a:spAutoFit/>
          </a:bodyPr>
          <a:lstStyle/>
          <a:p>
            <a:pPr algn="ctr"/>
            <a:r>
              <a:rPr kumimoji="1" lang="ja-JP" altLang="en-US" sz="1400" dirty="0"/>
              <a:t>解の評価のために変換</a:t>
            </a:r>
          </a:p>
        </p:txBody>
      </p:sp>
      <p:sp>
        <p:nvSpPr>
          <p:cNvPr id="56" name="テキスト ボックス 55">
            <a:extLst>
              <a:ext uri="{FF2B5EF4-FFF2-40B4-BE49-F238E27FC236}">
                <a16:creationId xmlns:a16="http://schemas.microsoft.com/office/drawing/2014/main" id="{90B5B27E-9F03-4C14-B980-3156856F5C7A}"/>
              </a:ext>
            </a:extLst>
          </p:cNvPr>
          <p:cNvSpPr txBox="1"/>
          <p:nvPr/>
        </p:nvSpPr>
        <p:spPr>
          <a:xfrm>
            <a:off x="715139" y="5632362"/>
            <a:ext cx="2299714" cy="307777"/>
          </a:xfrm>
          <a:prstGeom prst="rect">
            <a:avLst/>
          </a:prstGeom>
          <a:noFill/>
        </p:spPr>
        <p:txBody>
          <a:bodyPr wrap="square" rtlCol="0">
            <a:spAutoFit/>
          </a:bodyPr>
          <a:lstStyle/>
          <a:p>
            <a:pPr algn="ctr"/>
            <a:r>
              <a:rPr kumimoji="1" lang="en-US" altLang="ja-JP" sz="1400" dirty="0"/>
              <a:t>※</a:t>
            </a:r>
            <a:r>
              <a:rPr kumimoji="1" lang="ja-JP" altLang="en-US" sz="1400" dirty="0"/>
              <a:t>上下限なども同様に変換</a:t>
            </a:r>
          </a:p>
        </p:txBody>
      </p:sp>
      <p:sp>
        <p:nvSpPr>
          <p:cNvPr id="86" name="テキスト プレースホルダー 2">
            <a:extLst>
              <a:ext uri="{FF2B5EF4-FFF2-40B4-BE49-F238E27FC236}">
                <a16:creationId xmlns:a16="http://schemas.microsoft.com/office/drawing/2014/main" id="{FBD1F6A0-C07C-445B-B30F-A2430EA9EA97}"/>
              </a:ext>
            </a:extLst>
          </p:cNvPr>
          <p:cNvSpPr txBox="1">
            <a:spLocks/>
          </p:cNvSpPr>
          <p:nvPr/>
        </p:nvSpPr>
        <p:spPr>
          <a:xfrm>
            <a:off x="408178" y="1058872"/>
            <a:ext cx="11509002" cy="632805"/>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下記の問題規模の線形計画問題に適用した。</a:t>
            </a:r>
            <a:endParaRPr lang="en-US" altLang="ja-JP" sz="2800" dirty="0"/>
          </a:p>
        </p:txBody>
      </p:sp>
      <p:sp>
        <p:nvSpPr>
          <p:cNvPr id="87" name="テキスト ボックス 86">
            <a:extLst>
              <a:ext uri="{FF2B5EF4-FFF2-40B4-BE49-F238E27FC236}">
                <a16:creationId xmlns:a16="http://schemas.microsoft.com/office/drawing/2014/main" id="{106B88EC-7FF2-44F4-9C49-C8162492BC81}"/>
              </a:ext>
            </a:extLst>
          </p:cNvPr>
          <p:cNvSpPr txBox="1"/>
          <p:nvPr/>
        </p:nvSpPr>
        <p:spPr>
          <a:xfrm>
            <a:off x="497369" y="2772657"/>
            <a:ext cx="4462411" cy="338554"/>
          </a:xfrm>
          <a:prstGeom prst="rect">
            <a:avLst/>
          </a:prstGeom>
          <a:noFill/>
        </p:spPr>
        <p:txBody>
          <a:bodyPr wrap="square" rtlCol="0">
            <a:spAutoFit/>
          </a:bodyPr>
          <a:lstStyle/>
          <a:p>
            <a:pPr algn="ctr"/>
            <a:r>
              <a:rPr kumimoji="1" lang="ja-JP" altLang="en-US" sz="1600" b="1" dirty="0">
                <a:solidFill>
                  <a:schemeClr val="accent1"/>
                </a:solidFill>
              </a:rPr>
              <a:t>実績固定に該当する部分は、最適化変数から除外</a:t>
            </a:r>
          </a:p>
        </p:txBody>
      </p:sp>
      <p:sp>
        <p:nvSpPr>
          <p:cNvPr id="28" name="テキスト ボックス 27">
            <a:extLst>
              <a:ext uri="{FF2B5EF4-FFF2-40B4-BE49-F238E27FC236}">
                <a16:creationId xmlns:a16="http://schemas.microsoft.com/office/drawing/2014/main" id="{0491971D-F3C0-44F9-AEA2-F3F46140DBA8}"/>
              </a:ext>
            </a:extLst>
          </p:cNvPr>
          <p:cNvSpPr txBox="1"/>
          <p:nvPr/>
        </p:nvSpPr>
        <p:spPr>
          <a:xfrm>
            <a:off x="10372925" y="3645185"/>
            <a:ext cx="643922" cy="307777"/>
          </a:xfrm>
          <a:prstGeom prst="rect">
            <a:avLst/>
          </a:prstGeom>
          <a:noFill/>
        </p:spPr>
        <p:txBody>
          <a:bodyPr wrap="square" rtlCol="0">
            <a:spAutoFit/>
          </a:bodyPr>
          <a:lstStyle/>
          <a:p>
            <a:pPr algn="ctr"/>
            <a:r>
              <a:rPr kumimoji="1" lang="ja-JP" altLang="en-US" sz="1400" dirty="0"/>
              <a:t>位置</a:t>
            </a:r>
          </a:p>
        </p:txBody>
      </p:sp>
    </p:spTree>
    <p:extLst>
      <p:ext uri="{BB962C8B-B14F-4D97-AF65-F5344CB8AC3E}">
        <p14:creationId xmlns:p14="http://schemas.microsoft.com/office/powerpoint/2010/main" val="39008266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検証項目</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19</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408178" y="1060382"/>
            <a:ext cx="11509002" cy="146132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検証１：多目的最適化アプローチと制約違反量削減優先を比較する。</a:t>
            </a:r>
            <a:endParaRPr lang="en-US" altLang="ja-JP" sz="2800" dirty="0"/>
          </a:p>
          <a:p>
            <a:pPr>
              <a:defRPr/>
            </a:pPr>
            <a:r>
              <a:rPr lang="ja-JP" altLang="en-US" sz="2800" dirty="0"/>
              <a:t>検証２：上記を組み合わせた二段階アプローチを試す。</a:t>
            </a:r>
            <a:endParaRPr lang="en-US" altLang="ja-JP" sz="2800" dirty="0"/>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p>
        </p:txBody>
      </p:sp>
    </p:spTree>
    <p:extLst>
      <p:ext uri="{BB962C8B-B14F-4D97-AF65-F5344CB8AC3E}">
        <p14:creationId xmlns:p14="http://schemas.microsoft.com/office/powerpoint/2010/main" val="2415522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p:txBody>
          <a:bodyPr/>
          <a:lstStyle/>
          <a:p>
            <a:r>
              <a:rPr lang="ja-JP" altLang="en-US" dirty="0"/>
              <a:t>今回のお打合せの目的と概要</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1071267"/>
            <a:ext cx="11341887" cy="1271100"/>
          </a:xfrm>
        </p:spPr>
        <p:txBody>
          <a:bodyPr/>
          <a:lstStyle/>
          <a:p>
            <a:r>
              <a:rPr lang="en-US" altLang="ja-JP" sz="3200" dirty="0"/>
              <a:t>2022</a:t>
            </a:r>
            <a:r>
              <a:rPr lang="ja-JP" altLang="en-US" sz="3200" dirty="0"/>
              <a:t>年度上期の研究成果についてご報告する。</a:t>
            </a:r>
            <a:endParaRPr lang="en-US" altLang="ja-JP" sz="3200" dirty="0"/>
          </a:p>
          <a:p>
            <a:r>
              <a:rPr lang="ja-JP" altLang="en-US" sz="3200" dirty="0"/>
              <a:t>下期の進め方・計画についてご相談し、内諾をいただきたい。</a:t>
            </a:r>
            <a:endParaRPr lang="en-US" altLang="ja-JP" sz="3200" dirty="0"/>
          </a:p>
        </p:txBody>
      </p:sp>
      <p:sp>
        <p:nvSpPr>
          <p:cNvPr id="7" name="テキスト ボックス 6">
            <a:extLst>
              <a:ext uri="{FF2B5EF4-FFF2-40B4-BE49-F238E27FC236}">
                <a16:creationId xmlns:a16="http://schemas.microsoft.com/office/drawing/2014/main" id="{DF4A014A-8F67-4AA4-97C8-9BD35F7089B0}"/>
              </a:ext>
            </a:extLst>
          </p:cNvPr>
          <p:cNvSpPr txBox="1"/>
          <p:nvPr/>
        </p:nvSpPr>
        <p:spPr>
          <a:xfrm>
            <a:off x="517055" y="2627216"/>
            <a:ext cx="10718792" cy="830997"/>
          </a:xfrm>
          <a:prstGeom prst="rect">
            <a:avLst/>
          </a:prstGeom>
          <a:noFill/>
        </p:spPr>
        <p:txBody>
          <a:bodyPr wrap="square" rtlCol="0">
            <a:spAutoFit/>
          </a:bodyPr>
          <a:lstStyle/>
          <a:p>
            <a:r>
              <a:rPr kumimoji="1" lang="en-US" altLang="ja-JP" sz="2400" dirty="0"/>
              <a:t>※ 2022</a:t>
            </a:r>
            <a:r>
              <a:rPr kumimoji="1" lang="ja-JP" altLang="en-US" sz="2400" dirty="0"/>
              <a:t>年</a:t>
            </a:r>
            <a:r>
              <a:rPr kumimoji="1" lang="en-US" altLang="ja-JP" sz="2400" dirty="0"/>
              <a:t>9</a:t>
            </a:r>
            <a:r>
              <a:rPr kumimoji="1" lang="ja-JP" altLang="en-US" sz="2400" dirty="0"/>
              <a:t>月</a:t>
            </a:r>
            <a:r>
              <a:rPr kumimoji="1" lang="en-US" altLang="ja-JP" sz="2400" dirty="0"/>
              <a:t>30</a:t>
            </a:r>
            <a:r>
              <a:rPr kumimoji="1" lang="ja-JP" altLang="en-US" sz="2400" dirty="0"/>
              <a:t>日に、産学公連携センターから入金完了のご連絡をいただきました。</a:t>
            </a:r>
            <a:endParaRPr kumimoji="1" lang="en-US" altLang="ja-JP" sz="2400" dirty="0"/>
          </a:p>
          <a:p>
            <a:r>
              <a:rPr kumimoji="1" lang="ja-JP" altLang="en-US" sz="2400" dirty="0"/>
              <a:t>　　対応が遅れて申し訳ありませんでした。</a:t>
            </a:r>
          </a:p>
        </p:txBody>
      </p:sp>
      <p:sp>
        <p:nvSpPr>
          <p:cNvPr id="2" name="テキスト ボックス 1">
            <a:extLst>
              <a:ext uri="{FF2B5EF4-FFF2-40B4-BE49-F238E27FC236}">
                <a16:creationId xmlns:a16="http://schemas.microsoft.com/office/drawing/2014/main" id="{FE88BCB4-C94E-BD58-560C-99E6B50B9C3D}"/>
              </a:ext>
            </a:extLst>
          </p:cNvPr>
          <p:cNvSpPr txBox="1"/>
          <p:nvPr/>
        </p:nvSpPr>
        <p:spPr>
          <a:xfrm>
            <a:off x="891791" y="4486196"/>
            <a:ext cx="5529184" cy="1200329"/>
          </a:xfrm>
          <a:prstGeom prst="rect">
            <a:avLst/>
          </a:prstGeom>
          <a:noFill/>
        </p:spPr>
        <p:txBody>
          <a:bodyPr wrap="square" rtlCol="0">
            <a:spAutoFit/>
          </a:bodyPr>
          <a:lstStyle/>
          <a:p>
            <a:pPr marL="457200" indent="-457200">
              <a:buAutoNum type="arabicPeriod"/>
            </a:pPr>
            <a:r>
              <a:rPr kumimoji="1" lang="ja-JP" altLang="en-US" sz="2400" dirty="0"/>
              <a:t>共同研究の目的・概要</a:t>
            </a:r>
            <a:endParaRPr kumimoji="1" lang="en-US" altLang="ja-JP" sz="2400" dirty="0"/>
          </a:p>
          <a:p>
            <a:pPr marL="457200" indent="-457200">
              <a:buAutoNum type="arabicPeriod"/>
            </a:pPr>
            <a:r>
              <a:rPr kumimoji="1" lang="ja-JP" altLang="en-US" sz="2400" dirty="0"/>
              <a:t>上期の研究成果・課題</a:t>
            </a:r>
            <a:endParaRPr kumimoji="1" lang="en-US" altLang="ja-JP" sz="2400" dirty="0"/>
          </a:p>
          <a:p>
            <a:pPr marL="457200" indent="-457200">
              <a:buAutoNum type="arabicPeriod"/>
            </a:pPr>
            <a:r>
              <a:rPr kumimoji="1" lang="ja-JP" altLang="en-US" sz="2400" dirty="0"/>
              <a:t>下期の進め方・計画</a:t>
            </a:r>
            <a:endParaRPr kumimoji="1" lang="en-US" altLang="ja-JP" sz="2400" dirty="0"/>
          </a:p>
        </p:txBody>
      </p:sp>
      <p:sp>
        <p:nvSpPr>
          <p:cNvPr id="4" name="テキスト ボックス 3">
            <a:extLst>
              <a:ext uri="{FF2B5EF4-FFF2-40B4-BE49-F238E27FC236}">
                <a16:creationId xmlns:a16="http://schemas.microsoft.com/office/drawing/2014/main" id="{74E514D4-5887-D3F7-D3F8-8C292CEFD1A8}"/>
              </a:ext>
            </a:extLst>
          </p:cNvPr>
          <p:cNvSpPr txBox="1"/>
          <p:nvPr/>
        </p:nvSpPr>
        <p:spPr>
          <a:xfrm>
            <a:off x="667367" y="3828524"/>
            <a:ext cx="4092523" cy="523220"/>
          </a:xfrm>
          <a:prstGeom prst="rect">
            <a:avLst/>
          </a:prstGeom>
          <a:noFill/>
        </p:spPr>
        <p:txBody>
          <a:bodyPr wrap="square" rtlCol="0">
            <a:spAutoFit/>
          </a:bodyPr>
          <a:lstStyle/>
          <a:p>
            <a:r>
              <a:rPr kumimoji="1" lang="ja-JP" altLang="en-US" sz="2800" dirty="0"/>
              <a:t>目次</a:t>
            </a:r>
            <a:endParaRPr kumimoji="1" lang="en-US" altLang="ja-JP" sz="2800" dirty="0"/>
          </a:p>
        </p:txBody>
      </p:sp>
    </p:spTree>
    <p:extLst>
      <p:ext uri="{BB962C8B-B14F-4D97-AF65-F5344CB8AC3E}">
        <p14:creationId xmlns:p14="http://schemas.microsoft.com/office/powerpoint/2010/main" val="2538294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最適化方法</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20</a:t>
            </a:fld>
            <a:endParaRPr kumimoji="1" lang="ja-JP" altLang="en-US"/>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7267091"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検証１</a:t>
            </a:r>
          </a:p>
        </p:txBody>
      </p:sp>
      <p:sp>
        <p:nvSpPr>
          <p:cNvPr id="28" name="テキスト プレースホルダー 2">
            <a:extLst>
              <a:ext uri="{FF2B5EF4-FFF2-40B4-BE49-F238E27FC236}">
                <a16:creationId xmlns:a16="http://schemas.microsoft.com/office/drawing/2014/main" id="{CE049596-26DB-4181-B335-6C4B911FA2A6}"/>
              </a:ext>
            </a:extLst>
          </p:cNvPr>
          <p:cNvSpPr txBox="1">
            <a:spLocks/>
          </p:cNvSpPr>
          <p:nvPr/>
        </p:nvSpPr>
        <p:spPr>
          <a:xfrm>
            <a:off x="408178" y="921833"/>
            <a:ext cx="11509002" cy="113237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多目的アプローチ以外に、制約違反量削減優先も採用した。</a:t>
            </a:r>
            <a:endParaRPr lang="en-US" altLang="ja-JP" sz="2800" dirty="0"/>
          </a:p>
          <a:p>
            <a:pPr lvl="1">
              <a:defRPr/>
            </a:pPr>
            <a:r>
              <a:rPr lang="ja-JP" altLang="en-US" sz="2400" dirty="0"/>
              <a:t>仮説：可能領域への収束の観点では、違反量削減で優秀な近傍生成を使うほうが有利</a:t>
            </a:r>
            <a:endParaRPr lang="en-US" altLang="ja-JP" sz="2400" dirty="0"/>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84AEB750-904F-47F9-A00C-5614F2A159BF}"/>
                  </a:ext>
                </a:extLst>
              </p:cNvPr>
              <p:cNvSpPr txBox="1"/>
              <p:nvPr/>
            </p:nvSpPr>
            <p:spPr>
              <a:xfrm>
                <a:off x="6588422" y="3611758"/>
                <a:ext cx="3406894" cy="523220"/>
              </a:xfrm>
              <a:prstGeom prst="rect">
                <a:avLst/>
              </a:prstGeom>
              <a:noFill/>
            </p:spPr>
            <p:txBody>
              <a:bodyPr wrap="square" rtlCol="0">
                <a:spAutoFit/>
              </a:bodyPr>
              <a:lstStyle/>
              <a:p>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b="1" dirty="0"/>
                  <a:t>よりも</a:t>
                </a:r>
                <a14:m>
                  <m:oMath xmlns:m="http://schemas.openxmlformats.org/officeDocument/2006/math">
                    <m:r>
                      <a:rPr kumimoji="1" lang="en-US" altLang="ja-JP" sz="1400" i="1">
                        <a:latin typeface="Cambria Math" panose="02040503050406030204" pitchFamily="18" charset="0"/>
                      </a:rPr>
                      <m:t>𝑣</m:t>
                    </m:r>
                  </m:oMath>
                </a14:m>
                <a:r>
                  <a:rPr kumimoji="1" lang="ja-JP" altLang="en-US" sz="1400" b="1" dirty="0"/>
                  <a:t>を優先して、解を選択する方法</a:t>
                </a:r>
                <a:endParaRPr kumimoji="1" lang="en-US" altLang="ja-JP" sz="1400" b="1" dirty="0"/>
              </a:p>
              <a:p>
                <a:r>
                  <a:rPr kumimoji="1" lang="ja-JP" altLang="en-US" sz="1400" b="1" dirty="0"/>
                  <a:t>基本的に可能領域への選択圧が強い</a:t>
                </a:r>
                <a:endParaRPr kumimoji="1" lang="en-US" altLang="ja-JP" sz="1400" b="1" dirty="0"/>
              </a:p>
            </p:txBody>
          </p:sp>
        </mc:Choice>
        <mc:Fallback xmlns="">
          <p:sp>
            <p:nvSpPr>
              <p:cNvPr id="29" name="テキスト ボックス 28">
                <a:extLst>
                  <a:ext uri="{FF2B5EF4-FFF2-40B4-BE49-F238E27FC236}">
                    <a16:creationId xmlns:a16="http://schemas.microsoft.com/office/drawing/2014/main" id="{84AEB750-904F-47F9-A00C-5614F2A159BF}"/>
                  </a:ext>
                </a:extLst>
              </p:cNvPr>
              <p:cNvSpPr txBox="1">
                <a:spLocks noRot="1" noChangeAspect="1" noMove="1" noResize="1" noEditPoints="1" noAdjustHandles="1" noChangeArrowheads="1" noChangeShapeType="1" noTextEdit="1"/>
              </p:cNvSpPr>
              <p:nvPr/>
            </p:nvSpPr>
            <p:spPr>
              <a:xfrm>
                <a:off x="6588422" y="3611758"/>
                <a:ext cx="3406894" cy="523220"/>
              </a:xfrm>
              <a:prstGeom prst="rect">
                <a:avLst/>
              </a:prstGeom>
              <a:blipFill>
                <a:blip r:embed="rId2"/>
                <a:stretch>
                  <a:fillRect l="-537" t="-1163" b="-116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9CD373F0-2167-44CC-9BBB-623949DC869B}"/>
                  </a:ext>
                </a:extLst>
              </p:cNvPr>
              <p:cNvSpPr txBox="1"/>
              <p:nvPr/>
            </p:nvSpPr>
            <p:spPr>
              <a:xfrm>
                <a:off x="5262104" y="4249167"/>
                <a:ext cx="3614554" cy="57291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𝑆</m:t>
                      </m:r>
                      <m:d>
                        <m:dPr>
                          <m:ctrlPr>
                            <a:rPr kumimoji="1" lang="en-US" altLang="ja-JP" sz="1400" i="1" smtClean="0">
                              <a:latin typeface="Cambria Math" panose="02040503050406030204" pitchFamily="18" charset="0"/>
                            </a:rPr>
                          </m:ctrlPr>
                        </m:dPr>
                        <m:e>
                          <m:r>
                            <a:rPr kumimoji="1" lang="en-US" altLang="ja-JP" sz="1400" b="1" i="1" smtClean="0">
                              <a:latin typeface="Cambria Math" panose="02040503050406030204" pitchFamily="18" charset="0"/>
                            </a:rPr>
                            <m:t>𝒙</m:t>
                          </m:r>
                        </m:e>
                      </m:d>
                      <m:r>
                        <a:rPr kumimoji="1" lang="en-US" altLang="ja-JP" sz="1400" b="0" i="1" smtClean="0">
                          <a:latin typeface="Cambria Math" panose="02040503050406030204" pitchFamily="18" charset="0"/>
                        </a:rPr>
                        <m:t>&lt;</m:t>
                      </m:r>
                      <m:r>
                        <a:rPr kumimoji="1" lang="en-US" altLang="ja-JP" sz="1400" i="1">
                          <a:latin typeface="Cambria Math" panose="02040503050406030204" pitchFamily="18" charset="0"/>
                        </a:rPr>
                        <m:t>𝑆</m:t>
                      </m:r>
                      <m:r>
                        <a:rPr kumimoji="1" lang="en-US" altLang="ja-JP" sz="1400" i="1">
                          <a:latin typeface="Cambria Math" panose="02040503050406030204" pitchFamily="18" charset="0"/>
                        </a:rPr>
                        <m:t>(</m:t>
                      </m:r>
                      <m:r>
                        <a:rPr kumimoji="1" lang="en-US" altLang="ja-JP" sz="1400" b="1" i="1" smtClean="0">
                          <a:latin typeface="Cambria Math" panose="02040503050406030204" pitchFamily="18" charset="0"/>
                        </a:rPr>
                        <m:t>𝒚</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m:t>
                      </m:r>
                      <m:d>
                        <m:dPr>
                          <m:begChr m:val="{"/>
                          <m:endChr m:val=""/>
                          <m:ctrlPr>
                            <a:rPr kumimoji="1" lang="en-US" altLang="ja-JP" sz="1400" b="0" i="1" smtClean="0">
                              <a:latin typeface="Cambria Math" panose="02040503050406030204" pitchFamily="18" charset="0"/>
                            </a:rPr>
                          </m:ctrlPr>
                        </m:dPr>
                        <m:e>
                          <m:m>
                            <m:mPr>
                              <m:mcs>
                                <m:mc>
                                  <m:mcPr>
                                    <m:count m:val="1"/>
                                    <m:mcJc m:val="center"/>
                                  </m:mcPr>
                                </m:mc>
                              </m:mcs>
                              <m:ctrlPr>
                                <a:rPr kumimoji="1" lang="en-US" altLang="ja-JP" sz="1400" b="0" i="1" smtClean="0">
                                  <a:latin typeface="Cambria Math" panose="02040503050406030204" pitchFamily="18" charset="0"/>
                                </a:rPr>
                              </m:ctrlPr>
                            </m:mPr>
                            <m:mr>
                              <m:e>
                                <m:r>
                                  <a:rPr kumimoji="1" lang="en-US" altLang="ja-JP" sz="1400" b="0" i="1" smtClean="0">
                                    <a:latin typeface="Cambria Math" panose="02040503050406030204" pitchFamily="18" charset="0"/>
                                  </a:rPr>
                                  <m:t>𝑣</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i="1">
                                    <a:latin typeface="Cambria Math" panose="02040503050406030204" pitchFamily="18" charset="0"/>
                                  </a:rPr>
                                  <m:t>&lt;</m:t>
                                </m:r>
                                <m:r>
                                  <a:rPr kumimoji="1" lang="en-US" altLang="ja-JP" sz="1400" b="0" i="1" smtClean="0">
                                    <a:latin typeface="Cambria Math" panose="02040503050406030204" pitchFamily="18" charset="0"/>
                                  </a:rPr>
                                  <m:t>𝑣</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𝒚</m:t>
                                </m:r>
                                <m:r>
                                  <a:rPr kumimoji="1" lang="en-US" altLang="ja-JP" sz="1400" i="1">
                                    <a:latin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𝑣</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i="1">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𝒚</m:t>
                                </m:r>
                                <m:r>
                                  <a:rPr kumimoji="1" lang="en-US" altLang="ja-JP" sz="1400" i="1">
                                    <a:latin typeface="Cambria Math" panose="02040503050406030204" pitchFamily="18" charset="0"/>
                                  </a:rPr>
                                  <m:t>)</m:t>
                                </m:r>
                              </m:e>
                            </m:mr>
                            <m:mr>
                              <m:e>
                                <m:r>
                                  <a:rPr kumimoji="1" lang="en-US" altLang="ja-JP" sz="1400" b="0" i="1" smtClean="0">
                                    <a:latin typeface="Cambria Math" panose="02040503050406030204" pitchFamily="18" charset="0"/>
                                  </a:rPr>
                                  <m:t>𝑓</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i="1">
                                    <a:latin typeface="Cambria Math" panose="02040503050406030204" pitchFamily="18" charset="0"/>
                                  </a:rPr>
                                  <m:t>&lt;</m:t>
                                </m:r>
                                <m:r>
                                  <a:rPr kumimoji="1" lang="en-US" altLang="ja-JP" sz="1400" b="0" i="1" smtClean="0">
                                    <a:latin typeface="Cambria Math" panose="02040503050406030204" pitchFamily="18" charset="0"/>
                                  </a:rPr>
                                  <m:t>𝑓</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𝒚</m:t>
                                    </m:r>
                                  </m:e>
                                </m:d>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𝑣</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𝒚</m:t>
                                </m:r>
                                <m:r>
                                  <a:rPr kumimoji="1" lang="en-US" altLang="ja-JP" sz="1400" i="1">
                                    <a:latin typeface="Cambria Math" panose="02040503050406030204" pitchFamily="18" charset="0"/>
                                  </a:rPr>
                                  <m:t>)</m:t>
                                </m:r>
                              </m:e>
                            </m:mr>
                          </m:m>
                        </m:e>
                      </m:d>
                    </m:oMath>
                  </m:oMathPara>
                </a14:m>
                <a:endParaRPr kumimoji="1" lang="ja-JP" altLang="en-US" sz="1400" dirty="0"/>
              </a:p>
            </p:txBody>
          </p:sp>
        </mc:Choice>
        <mc:Fallback xmlns="">
          <p:sp>
            <p:nvSpPr>
              <p:cNvPr id="30" name="テキスト ボックス 29">
                <a:extLst>
                  <a:ext uri="{FF2B5EF4-FFF2-40B4-BE49-F238E27FC236}">
                    <a16:creationId xmlns:a16="http://schemas.microsoft.com/office/drawing/2014/main" id="{9CD373F0-2167-44CC-9BBB-623949DC869B}"/>
                  </a:ext>
                </a:extLst>
              </p:cNvPr>
              <p:cNvSpPr txBox="1">
                <a:spLocks noRot="1" noChangeAspect="1" noMove="1" noResize="1" noEditPoints="1" noAdjustHandles="1" noChangeArrowheads="1" noChangeShapeType="1" noTextEdit="1"/>
              </p:cNvSpPr>
              <p:nvPr/>
            </p:nvSpPr>
            <p:spPr>
              <a:xfrm>
                <a:off x="5262104" y="4249167"/>
                <a:ext cx="3614554" cy="572914"/>
              </a:xfrm>
              <a:prstGeom prst="rect">
                <a:avLst/>
              </a:prstGeom>
              <a:blipFill>
                <a:blip r:embed="rId3"/>
                <a:stretch>
                  <a:fillRect t="-179787" b="-264894"/>
                </a:stretch>
              </a:blipFill>
            </p:spPr>
            <p:txBody>
              <a:bodyPr/>
              <a:lstStyle/>
              <a:p>
                <a:r>
                  <a:rPr lang="ja-JP" altLang="en-US">
                    <a:noFill/>
                  </a:rPr>
                  <a:t> </a:t>
                </a:r>
              </a:p>
            </p:txBody>
          </p:sp>
        </mc:Fallback>
      </mc:AlternateContent>
      <p:sp>
        <p:nvSpPr>
          <p:cNvPr id="31" name="テキスト ボックス 30">
            <a:extLst>
              <a:ext uri="{FF2B5EF4-FFF2-40B4-BE49-F238E27FC236}">
                <a16:creationId xmlns:a16="http://schemas.microsoft.com/office/drawing/2014/main" id="{B64DE453-CFCF-4371-8452-5EF083998C26}"/>
              </a:ext>
            </a:extLst>
          </p:cNvPr>
          <p:cNvSpPr txBox="1"/>
          <p:nvPr/>
        </p:nvSpPr>
        <p:spPr>
          <a:xfrm>
            <a:off x="7339011" y="3146168"/>
            <a:ext cx="1916299" cy="338554"/>
          </a:xfrm>
          <a:prstGeom prst="rect">
            <a:avLst/>
          </a:prstGeom>
          <a:noFill/>
        </p:spPr>
        <p:txBody>
          <a:bodyPr wrap="square" rtlCol="0">
            <a:spAutoFit/>
          </a:bodyPr>
          <a:lstStyle/>
          <a:p>
            <a:pPr algn="ctr"/>
            <a:r>
              <a:rPr kumimoji="1" lang="en-US" altLang="ja-JP" sz="1600" dirty="0"/>
              <a:t>Feasibility Rule</a:t>
            </a:r>
            <a:endParaRPr kumimoji="1" lang="ja-JP" altLang="en-US" sz="1600" dirty="0"/>
          </a:p>
        </p:txBody>
      </p:sp>
      <p:graphicFrame>
        <p:nvGraphicFramePr>
          <p:cNvPr id="32" name="表 31">
            <a:extLst>
              <a:ext uri="{FF2B5EF4-FFF2-40B4-BE49-F238E27FC236}">
                <a16:creationId xmlns:a16="http://schemas.microsoft.com/office/drawing/2014/main" id="{9FBBF7D2-18CB-4C80-9FCD-CD555EA1339C}"/>
              </a:ext>
            </a:extLst>
          </p:cNvPr>
          <p:cNvGraphicFramePr>
            <a:graphicFrameLocks noGrp="1"/>
          </p:cNvGraphicFramePr>
          <p:nvPr>
            <p:extLst>
              <p:ext uri="{D42A27DB-BD31-4B8C-83A1-F6EECF244321}">
                <p14:modId xmlns:p14="http://schemas.microsoft.com/office/powerpoint/2010/main" val="1967080452"/>
              </p:ext>
            </p:extLst>
          </p:nvPr>
        </p:nvGraphicFramePr>
        <p:xfrm>
          <a:off x="1026311" y="2001762"/>
          <a:ext cx="10156039" cy="1005840"/>
        </p:xfrm>
        <a:graphic>
          <a:graphicData uri="http://schemas.openxmlformats.org/drawingml/2006/table">
            <a:tbl>
              <a:tblPr firstRow="1" bandRow="1">
                <a:tableStyleId>{5C22544A-7EE6-4342-B048-85BDC9FD1C3A}</a:tableStyleId>
              </a:tblPr>
              <a:tblGrid>
                <a:gridCol w="2316960">
                  <a:extLst>
                    <a:ext uri="{9D8B030D-6E8A-4147-A177-3AD203B41FA5}">
                      <a16:colId xmlns:a16="http://schemas.microsoft.com/office/drawing/2014/main" val="937617659"/>
                    </a:ext>
                  </a:extLst>
                </a:gridCol>
                <a:gridCol w="3792872">
                  <a:extLst>
                    <a:ext uri="{9D8B030D-6E8A-4147-A177-3AD203B41FA5}">
                      <a16:colId xmlns:a16="http://schemas.microsoft.com/office/drawing/2014/main" val="2145614959"/>
                    </a:ext>
                  </a:extLst>
                </a:gridCol>
                <a:gridCol w="4046207">
                  <a:extLst>
                    <a:ext uri="{9D8B030D-6E8A-4147-A177-3AD203B41FA5}">
                      <a16:colId xmlns:a16="http://schemas.microsoft.com/office/drawing/2014/main" val="612450490"/>
                    </a:ext>
                  </a:extLst>
                </a:gridCol>
              </a:tblGrid>
              <a:tr h="246761">
                <a:tc>
                  <a:txBody>
                    <a:bodyPr/>
                    <a:lstStyle/>
                    <a:p>
                      <a:pPr algn="ctr"/>
                      <a:r>
                        <a:rPr kumimoji="1" lang="ja-JP" altLang="en-US" sz="1600" dirty="0"/>
                        <a:t>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600" dirty="0"/>
                        <a:t>Adaptive MOEA/D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適応型</a:t>
                      </a:r>
                      <a:r>
                        <a:rPr kumimoji="1" lang="en-US" altLang="ja-JP" sz="1600" dirty="0"/>
                        <a:t>PSO</a:t>
                      </a:r>
                      <a:r>
                        <a:rPr kumimoji="1" lang="ja-JP" altLang="en-US" sz="1600" dirty="0"/>
                        <a:t>／適応型</a:t>
                      </a:r>
                      <a:r>
                        <a:rPr kumimoji="1" lang="en-US" altLang="ja-JP" sz="1600" dirty="0"/>
                        <a:t>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467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多目的最適化（問題分割）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Feasibility Rule</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9777559"/>
                  </a:ext>
                </a:extLst>
              </a:tr>
              <a:tr h="2467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実数値</a:t>
                      </a:r>
                      <a:r>
                        <a:rPr kumimoji="1" lang="en-US" altLang="ja-JP" sz="1600" dirty="0"/>
                        <a:t>GA</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Activity Feedback PSO</a:t>
                      </a:r>
                      <a:r>
                        <a:rPr kumimoji="1" lang="ja-JP" altLang="en-US" sz="1600" dirty="0"/>
                        <a:t>／</a:t>
                      </a:r>
                      <a:r>
                        <a:rPr kumimoji="1" lang="en-US" altLang="ja-JP" sz="1600" dirty="0"/>
                        <a:t>JADE</a:t>
                      </a:r>
                      <a:r>
                        <a:rPr kumimoji="1" lang="ja-JP" altLang="en-US" sz="1600" dirty="0"/>
                        <a:t>／</a:t>
                      </a:r>
                      <a:r>
                        <a:rPr kumimoji="1" lang="en-US" altLang="ja-JP" sz="1600" dirty="0"/>
                        <a:t>SHADE</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5195583"/>
                  </a:ext>
                </a:extLst>
              </a:tr>
            </a:tbl>
          </a:graphicData>
        </a:graphic>
      </p:graphicFrame>
      <p:sp>
        <p:nvSpPr>
          <p:cNvPr id="33" name="テキスト ボックス 32">
            <a:extLst>
              <a:ext uri="{FF2B5EF4-FFF2-40B4-BE49-F238E27FC236}">
                <a16:creationId xmlns:a16="http://schemas.microsoft.com/office/drawing/2014/main" id="{48EEC470-A37A-4B96-8BB0-F5110EA35D4E}"/>
              </a:ext>
            </a:extLst>
          </p:cNvPr>
          <p:cNvSpPr txBox="1"/>
          <p:nvPr/>
        </p:nvSpPr>
        <p:spPr>
          <a:xfrm>
            <a:off x="5407599" y="4995328"/>
            <a:ext cx="1748276" cy="307777"/>
          </a:xfrm>
          <a:prstGeom prst="rect">
            <a:avLst/>
          </a:prstGeom>
          <a:noFill/>
        </p:spPr>
        <p:txBody>
          <a:bodyPr wrap="square" rtlCol="0">
            <a:spAutoFit/>
          </a:bodyPr>
          <a:lstStyle/>
          <a:p>
            <a:r>
              <a:rPr kumimoji="1" lang="ja-JP" altLang="en-US" sz="1400" dirty="0"/>
              <a:t>違反解同士の比較</a:t>
            </a:r>
            <a:endParaRPr kumimoji="1" lang="en-US" altLang="ja-JP" sz="1400" dirty="0"/>
          </a:p>
        </p:txBody>
      </p:sp>
      <p:sp>
        <p:nvSpPr>
          <p:cNvPr id="34" name="左中かっこ 33">
            <a:extLst>
              <a:ext uri="{FF2B5EF4-FFF2-40B4-BE49-F238E27FC236}">
                <a16:creationId xmlns:a16="http://schemas.microsoft.com/office/drawing/2014/main" id="{5137A4E7-0673-4964-83D3-15CDCEC8DCC7}"/>
              </a:ext>
            </a:extLst>
          </p:cNvPr>
          <p:cNvSpPr/>
          <p:nvPr/>
        </p:nvSpPr>
        <p:spPr>
          <a:xfrm>
            <a:off x="5308146" y="5009617"/>
            <a:ext cx="66675" cy="1005840"/>
          </a:xfrm>
          <a:prstGeom prst="lef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9671F751-8483-473C-B1D6-D530F16F80F6}"/>
              </a:ext>
            </a:extLst>
          </p:cNvPr>
          <p:cNvSpPr txBox="1"/>
          <p:nvPr/>
        </p:nvSpPr>
        <p:spPr>
          <a:xfrm>
            <a:off x="5407598" y="5349123"/>
            <a:ext cx="2002851" cy="307777"/>
          </a:xfrm>
          <a:prstGeom prst="rect">
            <a:avLst/>
          </a:prstGeom>
          <a:noFill/>
        </p:spPr>
        <p:txBody>
          <a:bodyPr wrap="square" rtlCol="0">
            <a:spAutoFit/>
          </a:bodyPr>
          <a:lstStyle/>
          <a:p>
            <a:r>
              <a:rPr kumimoji="1" lang="ja-JP" altLang="en-US" sz="1400" dirty="0"/>
              <a:t>可能解と違反解の比較</a:t>
            </a:r>
            <a:endParaRPr kumimoji="1" lang="en-US" altLang="ja-JP" sz="1400" dirty="0"/>
          </a:p>
        </p:txBody>
      </p:sp>
      <p:sp>
        <p:nvSpPr>
          <p:cNvPr id="57" name="テキスト ボックス 56">
            <a:extLst>
              <a:ext uri="{FF2B5EF4-FFF2-40B4-BE49-F238E27FC236}">
                <a16:creationId xmlns:a16="http://schemas.microsoft.com/office/drawing/2014/main" id="{845BC743-A2BD-4CC2-963A-CBB01107F093}"/>
              </a:ext>
            </a:extLst>
          </p:cNvPr>
          <p:cNvSpPr txBox="1"/>
          <p:nvPr/>
        </p:nvSpPr>
        <p:spPr>
          <a:xfrm>
            <a:off x="5407599" y="5702918"/>
            <a:ext cx="1748276" cy="307777"/>
          </a:xfrm>
          <a:prstGeom prst="rect">
            <a:avLst/>
          </a:prstGeom>
          <a:noFill/>
        </p:spPr>
        <p:txBody>
          <a:bodyPr wrap="square" rtlCol="0">
            <a:spAutoFit/>
          </a:bodyPr>
          <a:lstStyle/>
          <a:p>
            <a:r>
              <a:rPr kumimoji="1" lang="ja-JP" altLang="en-US" sz="1400" dirty="0"/>
              <a:t>可能解同士の比較</a:t>
            </a:r>
            <a:endParaRPr kumimoji="1" lang="en-US" altLang="ja-JP" sz="1400" dirty="0"/>
          </a:p>
        </p:txBody>
      </p:sp>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DCFA072A-C36B-48D2-BB39-02283C49FEA1}"/>
                  </a:ext>
                </a:extLst>
              </p:cNvPr>
              <p:cNvSpPr txBox="1"/>
              <p:nvPr/>
            </p:nvSpPr>
            <p:spPr>
              <a:xfrm>
                <a:off x="7308540" y="4995327"/>
                <a:ext cx="1787871" cy="307777"/>
              </a:xfrm>
              <a:prstGeom prst="rect">
                <a:avLst/>
              </a:prstGeom>
              <a:noFill/>
            </p:spPr>
            <p:txBody>
              <a:bodyPr wrap="square" rtlCol="0">
                <a:spAutoFit/>
              </a:bodyPr>
              <a:lstStyle/>
              <a:p>
                <a:r>
                  <a:rPr kumimoji="1" lang="ja-JP" altLang="en-US" sz="1400" dirty="0"/>
                  <a:t>⇒ </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で比較・選択</a:t>
                </a:r>
              </a:p>
            </p:txBody>
          </p:sp>
        </mc:Choice>
        <mc:Fallback xmlns="">
          <p:sp>
            <p:nvSpPr>
              <p:cNvPr id="58" name="テキスト ボックス 57">
                <a:extLst>
                  <a:ext uri="{FF2B5EF4-FFF2-40B4-BE49-F238E27FC236}">
                    <a16:creationId xmlns:a16="http://schemas.microsoft.com/office/drawing/2014/main" id="{DCFA072A-C36B-48D2-BB39-02283C49FEA1}"/>
                  </a:ext>
                </a:extLst>
              </p:cNvPr>
              <p:cNvSpPr txBox="1">
                <a:spLocks noRot="1" noChangeAspect="1" noMove="1" noResize="1" noEditPoints="1" noAdjustHandles="1" noChangeArrowheads="1" noChangeShapeType="1" noTextEdit="1"/>
              </p:cNvSpPr>
              <p:nvPr/>
            </p:nvSpPr>
            <p:spPr>
              <a:xfrm>
                <a:off x="7308540" y="4995327"/>
                <a:ext cx="1787871" cy="307777"/>
              </a:xfrm>
              <a:prstGeom prst="rect">
                <a:avLst/>
              </a:prstGeom>
              <a:blipFill>
                <a:blip r:embed="rId4"/>
                <a:stretch>
                  <a:fillRect l="-1024" t="-3922" b="-19608"/>
                </a:stretch>
              </a:blipFill>
            </p:spPr>
            <p:txBody>
              <a:bodyPr/>
              <a:lstStyle/>
              <a:p>
                <a:r>
                  <a:rPr lang="ja-JP" altLang="en-US">
                    <a:noFill/>
                  </a:rPr>
                  <a:t> </a:t>
                </a:r>
              </a:p>
            </p:txBody>
          </p:sp>
        </mc:Fallback>
      </mc:AlternateContent>
      <p:sp>
        <p:nvSpPr>
          <p:cNvPr id="59" name="テキスト ボックス 58">
            <a:extLst>
              <a:ext uri="{FF2B5EF4-FFF2-40B4-BE49-F238E27FC236}">
                <a16:creationId xmlns:a16="http://schemas.microsoft.com/office/drawing/2014/main" id="{2143413C-53BB-4D36-B64B-2960C5F34802}"/>
              </a:ext>
            </a:extLst>
          </p:cNvPr>
          <p:cNvSpPr txBox="1"/>
          <p:nvPr/>
        </p:nvSpPr>
        <p:spPr>
          <a:xfrm>
            <a:off x="7308540" y="5343974"/>
            <a:ext cx="1681599" cy="307777"/>
          </a:xfrm>
          <a:prstGeom prst="rect">
            <a:avLst/>
          </a:prstGeom>
          <a:noFill/>
        </p:spPr>
        <p:txBody>
          <a:bodyPr wrap="square" rtlCol="0">
            <a:spAutoFit/>
          </a:bodyPr>
          <a:lstStyle/>
          <a:p>
            <a:r>
              <a:rPr kumimoji="1" lang="ja-JP" altLang="en-US" sz="1400" dirty="0"/>
              <a:t>⇒ 可能解を選択</a:t>
            </a:r>
          </a:p>
        </p:txBody>
      </p: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E96C3A0E-D717-4C2D-8292-FABB48CEADC1}"/>
                  </a:ext>
                </a:extLst>
              </p:cNvPr>
              <p:cNvSpPr txBox="1"/>
              <p:nvPr/>
            </p:nvSpPr>
            <p:spPr>
              <a:xfrm>
                <a:off x="7308540" y="5702918"/>
                <a:ext cx="1966658" cy="307777"/>
              </a:xfrm>
              <a:prstGeom prst="rect">
                <a:avLst/>
              </a:prstGeom>
              <a:noFill/>
            </p:spPr>
            <p:txBody>
              <a:bodyPr wrap="square" rtlCol="0">
                <a:spAutoFit/>
              </a:bodyPr>
              <a:lstStyle/>
              <a:p>
                <a:r>
                  <a:rPr kumimoji="1" lang="ja-JP" altLang="en-US" sz="1400" dirty="0"/>
                  <a:t>⇒</a:t>
                </a:r>
                <a:r>
                  <a:rPr kumimoji="1" lang="en-US" altLang="ja-JP" sz="1400" b="0" dirty="0"/>
                  <a:t> </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で比較・選択</a:t>
                </a:r>
              </a:p>
            </p:txBody>
          </p:sp>
        </mc:Choice>
        <mc:Fallback xmlns="">
          <p:sp>
            <p:nvSpPr>
              <p:cNvPr id="60" name="テキスト ボックス 59">
                <a:extLst>
                  <a:ext uri="{FF2B5EF4-FFF2-40B4-BE49-F238E27FC236}">
                    <a16:creationId xmlns:a16="http://schemas.microsoft.com/office/drawing/2014/main" id="{E96C3A0E-D717-4C2D-8292-FABB48CEADC1}"/>
                  </a:ext>
                </a:extLst>
              </p:cNvPr>
              <p:cNvSpPr txBox="1">
                <a:spLocks noRot="1" noChangeAspect="1" noMove="1" noResize="1" noEditPoints="1" noAdjustHandles="1" noChangeArrowheads="1" noChangeShapeType="1" noTextEdit="1"/>
              </p:cNvSpPr>
              <p:nvPr/>
            </p:nvSpPr>
            <p:spPr>
              <a:xfrm>
                <a:off x="7308540" y="5702918"/>
                <a:ext cx="1966658" cy="307777"/>
              </a:xfrm>
              <a:prstGeom prst="rect">
                <a:avLst/>
              </a:prstGeom>
              <a:blipFill>
                <a:blip r:embed="rId5"/>
                <a:stretch>
                  <a:fillRect l="-929" t="-6000" b="-20000"/>
                </a:stretch>
              </a:blipFill>
            </p:spPr>
            <p:txBody>
              <a:bodyPr/>
              <a:lstStyle/>
              <a:p>
                <a:r>
                  <a:rPr lang="ja-JP" altLang="en-US">
                    <a:noFill/>
                  </a:rPr>
                  <a:t> </a:t>
                </a:r>
              </a:p>
            </p:txBody>
          </p:sp>
        </mc:Fallback>
      </mc:AlternateContent>
      <p:cxnSp>
        <p:nvCxnSpPr>
          <p:cNvPr id="61" name="直線コネクタ 60">
            <a:extLst>
              <a:ext uri="{FF2B5EF4-FFF2-40B4-BE49-F238E27FC236}">
                <a16:creationId xmlns:a16="http://schemas.microsoft.com/office/drawing/2014/main" id="{4B4A9879-7879-49B4-9F82-CBAE4330D027}"/>
              </a:ext>
            </a:extLst>
          </p:cNvPr>
          <p:cNvCxnSpPr>
            <a:cxnSpLocks/>
          </p:cNvCxnSpPr>
          <p:nvPr/>
        </p:nvCxnSpPr>
        <p:spPr>
          <a:xfrm flipH="1">
            <a:off x="5231374" y="3494128"/>
            <a:ext cx="6095408"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0EBF8CA9-FB15-424B-B35D-AED7D1B5252A}"/>
              </a:ext>
            </a:extLst>
          </p:cNvPr>
          <p:cNvSpPr txBox="1"/>
          <p:nvPr/>
        </p:nvSpPr>
        <p:spPr>
          <a:xfrm>
            <a:off x="1852611" y="3146168"/>
            <a:ext cx="1916299" cy="338554"/>
          </a:xfrm>
          <a:prstGeom prst="rect">
            <a:avLst/>
          </a:prstGeom>
          <a:noFill/>
        </p:spPr>
        <p:txBody>
          <a:bodyPr wrap="square" rtlCol="0">
            <a:spAutoFit/>
          </a:bodyPr>
          <a:lstStyle/>
          <a:p>
            <a:pPr algn="ctr"/>
            <a:r>
              <a:rPr kumimoji="1" lang="en-US" altLang="ja-JP" sz="1600" dirty="0"/>
              <a:t>MOEA/D</a:t>
            </a:r>
            <a:endParaRPr kumimoji="1" lang="ja-JP" altLang="en-US" sz="1600" dirty="0"/>
          </a:p>
        </p:txBody>
      </p:sp>
      <p:cxnSp>
        <p:nvCxnSpPr>
          <p:cNvPr id="63" name="直線コネクタ 62">
            <a:extLst>
              <a:ext uri="{FF2B5EF4-FFF2-40B4-BE49-F238E27FC236}">
                <a16:creationId xmlns:a16="http://schemas.microsoft.com/office/drawing/2014/main" id="{68777B65-FAB5-4964-9417-99EC5099E6D2}"/>
              </a:ext>
            </a:extLst>
          </p:cNvPr>
          <p:cNvCxnSpPr>
            <a:cxnSpLocks/>
          </p:cNvCxnSpPr>
          <p:nvPr/>
        </p:nvCxnSpPr>
        <p:spPr>
          <a:xfrm flipH="1">
            <a:off x="720581" y="3494128"/>
            <a:ext cx="4163245"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74A8018A-95E6-4EEE-ABC8-76FE3E73776B}"/>
                  </a:ext>
                </a:extLst>
              </p:cNvPr>
              <p:cNvSpPr txBox="1"/>
              <p:nvPr/>
            </p:nvSpPr>
            <p:spPr>
              <a:xfrm>
                <a:off x="787903" y="3606519"/>
                <a:ext cx="4163244" cy="523220"/>
              </a:xfrm>
              <a:prstGeom prst="rect">
                <a:avLst/>
              </a:prstGeom>
              <a:noFill/>
            </p:spPr>
            <p:txBody>
              <a:bodyPr wrap="square" rtlCol="0">
                <a:spAutoFit/>
              </a:bodyPr>
              <a:lstStyle/>
              <a:p>
                <a:r>
                  <a:rPr kumimoji="1" lang="ja-JP" altLang="en-US" sz="1400" b="1" dirty="0"/>
                  <a:t>個体に異なる重みを与えて、部分問題に分割する方法</a:t>
                </a:r>
                <a:endParaRPr kumimoji="1" lang="en-US" altLang="ja-JP" sz="1400" b="1" dirty="0"/>
              </a:p>
              <a:p>
                <a14:m>
                  <m:oMath xmlns:m="http://schemas.openxmlformats.org/officeDocument/2006/math">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b="0" i="1" smtClean="0">
                        <a:latin typeface="Cambria Math" panose="02040503050406030204" pitchFamily="18" charset="0"/>
                      </a:rPr>
                      <m:t>)</m:t>
                    </m:r>
                  </m:oMath>
                </a14:m>
                <a:r>
                  <a:rPr kumimoji="1" lang="ja-JP" altLang="en-US" sz="1400" b="1" dirty="0"/>
                  <a:t>のパレートフロンティアへの選択圧が強い</a:t>
                </a:r>
                <a:endParaRPr kumimoji="1" lang="en-US" altLang="ja-JP" sz="1400" b="1" dirty="0"/>
              </a:p>
            </p:txBody>
          </p:sp>
        </mc:Choice>
        <mc:Fallback xmlns="">
          <p:sp>
            <p:nvSpPr>
              <p:cNvPr id="64" name="テキスト ボックス 63">
                <a:extLst>
                  <a:ext uri="{FF2B5EF4-FFF2-40B4-BE49-F238E27FC236}">
                    <a16:creationId xmlns:a16="http://schemas.microsoft.com/office/drawing/2014/main" id="{74A8018A-95E6-4EEE-ABC8-76FE3E73776B}"/>
                  </a:ext>
                </a:extLst>
              </p:cNvPr>
              <p:cNvSpPr txBox="1">
                <a:spLocks noRot="1" noChangeAspect="1" noMove="1" noResize="1" noEditPoints="1" noAdjustHandles="1" noChangeArrowheads="1" noChangeShapeType="1" noTextEdit="1"/>
              </p:cNvSpPr>
              <p:nvPr/>
            </p:nvSpPr>
            <p:spPr>
              <a:xfrm>
                <a:off x="787903" y="3606519"/>
                <a:ext cx="4163244" cy="523220"/>
              </a:xfrm>
              <a:prstGeom prst="rect">
                <a:avLst/>
              </a:prstGeom>
              <a:blipFill>
                <a:blip r:embed="rId6"/>
                <a:stretch>
                  <a:fillRect l="-439" t="-2353" b="-11765"/>
                </a:stretch>
              </a:blipFill>
            </p:spPr>
            <p:txBody>
              <a:bodyPr/>
              <a:lstStyle/>
              <a:p>
                <a:r>
                  <a:rPr lang="ja-JP" altLang="en-US">
                    <a:noFill/>
                  </a:rPr>
                  <a:t> </a:t>
                </a:r>
              </a:p>
            </p:txBody>
          </p:sp>
        </mc:Fallback>
      </mc:AlternateContent>
      <p:pic>
        <p:nvPicPr>
          <p:cNvPr id="65" name="図 64">
            <a:extLst>
              <a:ext uri="{FF2B5EF4-FFF2-40B4-BE49-F238E27FC236}">
                <a16:creationId xmlns:a16="http://schemas.microsoft.com/office/drawing/2014/main" id="{9B6482BB-C0FD-4A0E-8E0B-0FD5B9504E3D}"/>
              </a:ext>
            </a:extLst>
          </p:cNvPr>
          <p:cNvPicPr>
            <a:picLocks noChangeAspect="1"/>
          </p:cNvPicPr>
          <p:nvPr/>
        </p:nvPicPr>
        <p:blipFill rotWithShape="1">
          <a:blip r:embed="rId7"/>
          <a:srcRect t="15970" r="49449" b="9674"/>
          <a:stretch/>
        </p:blipFill>
        <p:spPr>
          <a:xfrm>
            <a:off x="1547705" y="4173041"/>
            <a:ext cx="2164157" cy="1988486"/>
          </a:xfrm>
          <a:prstGeom prst="rect">
            <a:avLst/>
          </a:prstGeom>
        </p:spPr>
      </p:pic>
      <p:sp>
        <p:nvSpPr>
          <p:cNvPr id="66" name="楕円 65">
            <a:extLst>
              <a:ext uri="{FF2B5EF4-FFF2-40B4-BE49-F238E27FC236}">
                <a16:creationId xmlns:a16="http://schemas.microsoft.com/office/drawing/2014/main" id="{43602D1D-2029-4CCF-A529-C1400C24D103}"/>
              </a:ext>
            </a:extLst>
          </p:cNvPr>
          <p:cNvSpPr/>
          <p:nvPr/>
        </p:nvSpPr>
        <p:spPr>
          <a:xfrm>
            <a:off x="2776144" y="4403071"/>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テキスト ボックス 66">
            <a:extLst>
              <a:ext uri="{FF2B5EF4-FFF2-40B4-BE49-F238E27FC236}">
                <a16:creationId xmlns:a16="http://schemas.microsoft.com/office/drawing/2014/main" id="{63151F19-6E14-40EC-B91A-3BEA6B1BBD24}"/>
              </a:ext>
            </a:extLst>
          </p:cNvPr>
          <p:cNvSpPr txBox="1"/>
          <p:nvPr/>
        </p:nvSpPr>
        <p:spPr>
          <a:xfrm>
            <a:off x="3065531" y="4158479"/>
            <a:ext cx="646331" cy="276999"/>
          </a:xfrm>
          <a:prstGeom prst="rect">
            <a:avLst/>
          </a:prstGeom>
          <a:noFill/>
        </p:spPr>
        <p:txBody>
          <a:bodyPr wrap="none" rtlCol="0">
            <a:spAutoFit/>
          </a:bodyPr>
          <a:lstStyle/>
          <a:p>
            <a:r>
              <a:rPr kumimoji="1" lang="ja-JP" altLang="en-US" sz="1200" dirty="0"/>
              <a:t>探索点</a:t>
            </a:r>
          </a:p>
        </p:txBody>
      </p:sp>
      <p:sp>
        <p:nvSpPr>
          <p:cNvPr id="68" name="楕円 67">
            <a:extLst>
              <a:ext uri="{FF2B5EF4-FFF2-40B4-BE49-F238E27FC236}">
                <a16:creationId xmlns:a16="http://schemas.microsoft.com/office/drawing/2014/main" id="{B91F0D61-427E-43B2-852E-8BB3B42638D3}"/>
              </a:ext>
            </a:extLst>
          </p:cNvPr>
          <p:cNvSpPr/>
          <p:nvPr/>
        </p:nvSpPr>
        <p:spPr>
          <a:xfrm>
            <a:off x="2445777" y="463853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楕円 68">
            <a:extLst>
              <a:ext uri="{FF2B5EF4-FFF2-40B4-BE49-F238E27FC236}">
                <a16:creationId xmlns:a16="http://schemas.microsoft.com/office/drawing/2014/main" id="{1001422E-E42A-4C09-BA9C-1A5ABFC3D40B}"/>
              </a:ext>
            </a:extLst>
          </p:cNvPr>
          <p:cNvSpPr/>
          <p:nvPr/>
        </p:nvSpPr>
        <p:spPr>
          <a:xfrm>
            <a:off x="3260751" y="464170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0" name="二等辺三角形 69">
            <a:extLst>
              <a:ext uri="{FF2B5EF4-FFF2-40B4-BE49-F238E27FC236}">
                <a16:creationId xmlns:a16="http://schemas.microsoft.com/office/drawing/2014/main" id="{AE901C88-F7B9-4056-9015-6EF93E4200FF}"/>
              </a:ext>
            </a:extLst>
          </p:cNvPr>
          <p:cNvSpPr/>
          <p:nvPr/>
        </p:nvSpPr>
        <p:spPr>
          <a:xfrm rot="13142737">
            <a:off x="2380581" y="5199698"/>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1" name="楕円 70">
            <a:extLst>
              <a:ext uri="{FF2B5EF4-FFF2-40B4-BE49-F238E27FC236}">
                <a16:creationId xmlns:a16="http://schemas.microsoft.com/office/drawing/2014/main" id="{1B712183-BD01-4C03-A924-48C86F27DE57}"/>
              </a:ext>
            </a:extLst>
          </p:cNvPr>
          <p:cNvSpPr/>
          <p:nvPr/>
        </p:nvSpPr>
        <p:spPr>
          <a:xfrm>
            <a:off x="3414765" y="5059284"/>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2" name="楕円 71">
            <a:extLst>
              <a:ext uri="{FF2B5EF4-FFF2-40B4-BE49-F238E27FC236}">
                <a16:creationId xmlns:a16="http://schemas.microsoft.com/office/drawing/2014/main" id="{7D9827E4-3224-42BE-B21D-149EA996CDC1}"/>
              </a:ext>
            </a:extLst>
          </p:cNvPr>
          <p:cNvSpPr/>
          <p:nvPr/>
        </p:nvSpPr>
        <p:spPr>
          <a:xfrm>
            <a:off x="2917640" y="4768081"/>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73" name="図 72">
            <a:extLst>
              <a:ext uri="{FF2B5EF4-FFF2-40B4-BE49-F238E27FC236}">
                <a16:creationId xmlns:a16="http://schemas.microsoft.com/office/drawing/2014/main" id="{507AC4E1-B253-41C2-AB6C-67FB11943396}"/>
              </a:ext>
            </a:extLst>
          </p:cNvPr>
          <p:cNvPicPr>
            <a:picLocks noChangeAspect="1"/>
          </p:cNvPicPr>
          <p:nvPr/>
        </p:nvPicPr>
        <p:blipFill rotWithShape="1">
          <a:blip r:embed="rId7"/>
          <a:srcRect t="15970" r="49449" b="9674"/>
          <a:stretch/>
        </p:blipFill>
        <p:spPr>
          <a:xfrm>
            <a:off x="8865973" y="4173041"/>
            <a:ext cx="2164157" cy="1988486"/>
          </a:xfrm>
          <a:prstGeom prst="rect">
            <a:avLst/>
          </a:prstGeom>
        </p:spPr>
      </p:pic>
      <p:sp>
        <p:nvSpPr>
          <p:cNvPr id="74" name="楕円 73">
            <a:extLst>
              <a:ext uri="{FF2B5EF4-FFF2-40B4-BE49-F238E27FC236}">
                <a16:creationId xmlns:a16="http://schemas.microsoft.com/office/drawing/2014/main" id="{1CE11A7F-4A12-413C-87A6-46F14F5A2E76}"/>
              </a:ext>
            </a:extLst>
          </p:cNvPr>
          <p:cNvSpPr/>
          <p:nvPr/>
        </p:nvSpPr>
        <p:spPr>
          <a:xfrm>
            <a:off x="10091344" y="4298296"/>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5" name="楕円 74">
            <a:extLst>
              <a:ext uri="{FF2B5EF4-FFF2-40B4-BE49-F238E27FC236}">
                <a16:creationId xmlns:a16="http://schemas.microsoft.com/office/drawing/2014/main" id="{BC1EA19C-E919-453D-AF65-DF34D291D06C}"/>
              </a:ext>
            </a:extLst>
          </p:cNvPr>
          <p:cNvSpPr/>
          <p:nvPr/>
        </p:nvSpPr>
        <p:spPr>
          <a:xfrm>
            <a:off x="9760977" y="453376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6" name="楕円 75">
            <a:extLst>
              <a:ext uri="{FF2B5EF4-FFF2-40B4-BE49-F238E27FC236}">
                <a16:creationId xmlns:a16="http://schemas.microsoft.com/office/drawing/2014/main" id="{B78C14DC-51E4-4CC4-B1CD-4A80F725481C}"/>
              </a:ext>
            </a:extLst>
          </p:cNvPr>
          <p:cNvSpPr/>
          <p:nvPr/>
        </p:nvSpPr>
        <p:spPr>
          <a:xfrm>
            <a:off x="10575951" y="453693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7" name="楕円 76">
            <a:extLst>
              <a:ext uri="{FF2B5EF4-FFF2-40B4-BE49-F238E27FC236}">
                <a16:creationId xmlns:a16="http://schemas.microsoft.com/office/drawing/2014/main" id="{F0D519CF-D5CF-4131-BAB2-97D815E60DA6}"/>
              </a:ext>
            </a:extLst>
          </p:cNvPr>
          <p:cNvSpPr/>
          <p:nvPr/>
        </p:nvSpPr>
        <p:spPr>
          <a:xfrm>
            <a:off x="10729965" y="4954509"/>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8" name="楕円 77">
            <a:extLst>
              <a:ext uri="{FF2B5EF4-FFF2-40B4-BE49-F238E27FC236}">
                <a16:creationId xmlns:a16="http://schemas.microsoft.com/office/drawing/2014/main" id="{A1EFA62C-A634-4027-8613-A16A65CF90A8}"/>
              </a:ext>
            </a:extLst>
          </p:cNvPr>
          <p:cNvSpPr/>
          <p:nvPr/>
        </p:nvSpPr>
        <p:spPr>
          <a:xfrm>
            <a:off x="10232840" y="4663306"/>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9" name="二等辺三角形 78">
            <a:extLst>
              <a:ext uri="{FF2B5EF4-FFF2-40B4-BE49-F238E27FC236}">
                <a16:creationId xmlns:a16="http://schemas.microsoft.com/office/drawing/2014/main" id="{F7C6796D-A677-4B2C-9555-F2802C37CB38}"/>
              </a:ext>
            </a:extLst>
          </p:cNvPr>
          <p:cNvSpPr/>
          <p:nvPr/>
        </p:nvSpPr>
        <p:spPr>
          <a:xfrm rot="10800000">
            <a:off x="9868977" y="5167284"/>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0" name="テキスト ボックス 79">
            <a:extLst>
              <a:ext uri="{FF2B5EF4-FFF2-40B4-BE49-F238E27FC236}">
                <a16:creationId xmlns:a16="http://schemas.microsoft.com/office/drawing/2014/main" id="{6F90A929-0003-4FAC-8C08-DD88EF03B455}"/>
              </a:ext>
            </a:extLst>
          </p:cNvPr>
          <p:cNvSpPr txBox="1"/>
          <p:nvPr/>
        </p:nvSpPr>
        <p:spPr>
          <a:xfrm>
            <a:off x="10373132" y="4039711"/>
            <a:ext cx="646331" cy="276999"/>
          </a:xfrm>
          <a:prstGeom prst="rect">
            <a:avLst/>
          </a:prstGeom>
          <a:noFill/>
        </p:spPr>
        <p:txBody>
          <a:bodyPr wrap="none" rtlCol="0">
            <a:spAutoFit/>
          </a:bodyPr>
          <a:lstStyle/>
          <a:p>
            <a:r>
              <a:rPr kumimoji="1" lang="ja-JP" altLang="en-US" sz="1200" dirty="0"/>
              <a:t>探索点</a:t>
            </a:r>
          </a:p>
        </p:txBody>
      </p:sp>
    </p:spTree>
    <p:extLst>
      <p:ext uri="{BB962C8B-B14F-4D97-AF65-F5344CB8AC3E}">
        <p14:creationId xmlns:p14="http://schemas.microsoft.com/office/powerpoint/2010/main" val="2993174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21</a:t>
            </a:fld>
            <a:endParaRPr kumimoji="1" lang="ja-JP" altLang="en-US"/>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113237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連続最適化で、実数値</a:t>
            </a:r>
            <a:r>
              <a:rPr lang="en-US" altLang="ja-JP" sz="2800" dirty="0"/>
              <a:t>GA</a:t>
            </a:r>
            <a:r>
              <a:rPr lang="ja-JP" altLang="en-US" sz="2800" dirty="0"/>
              <a:t>よりも優秀な近傍生成は、適応的パラメータ調整を具備する手法である。</a:t>
            </a:r>
            <a:endParaRPr lang="en-US" altLang="ja-JP" sz="2800" dirty="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1765CE15-BC7C-464E-9A7F-A8D99F2A7A85}"/>
                  </a:ext>
                </a:extLst>
              </p:cNvPr>
              <p:cNvSpPr txBox="1"/>
              <p:nvPr/>
            </p:nvSpPr>
            <p:spPr>
              <a:xfrm>
                <a:off x="832111" y="3164822"/>
                <a:ext cx="3796149" cy="3252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𝑤</m:t>
                      </m:r>
                      <m:d>
                        <m:dPr>
                          <m:ctrlPr>
                            <a:rPr kumimoji="1" lang="en-US" altLang="ja-JP" sz="1400" i="1" smtClean="0">
                              <a:latin typeface="Cambria Math" panose="02040503050406030204" pitchFamily="18" charset="0"/>
                            </a:rPr>
                          </m:ctrlPr>
                        </m:dPr>
                        <m:e>
                          <m:r>
                            <a:rPr kumimoji="1" lang="en-US" altLang="ja-JP" sz="1400" b="0" i="1" smtClean="0">
                              <a:latin typeface="Cambria Math" panose="02040503050406030204" pitchFamily="18" charset="0"/>
                            </a:rPr>
                            <m:t>𝑘</m:t>
                          </m:r>
                          <m:r>
                            <a:rPr kumimoji="1" lang="en-US" altLang="ja-JP" sz="1400" b="0" i="1" smtClean="0">
                              <a:latin typeface="Cambria Math" panose="02040503050406030204" pitchFamily="18" charset="0"/>
                            </a:rPr>
                            <m:t>+1</m:t>
                          </m:r>
                        </m:e>
                      </m:d>
                      <m:r>
                        <a:rPr kumimoji="1" lang="en-US" altLang="ja-JP" sz="1400" b="1" i="1" smtClean="0">
                          <a:latin typeface="Cambria Math" panose="02040503050406030204" pitchFamily="18" charset="0"/>
                        </a:rPr>
                        <m:t>=</m:t>
                      </m:r>
                      <m:r>
                        <a:rPr kumimoji="1" lang="en-US" altLang="ja-JP" sz="1400" i="1">
                          <a:latin typeface="Cambria Math" panose="02040503050406030204" pitchFamily="18" charset="0"/>
                        </a:rPr>
                        <m:t>𝑤</m:t>
                      </m:r>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r>
                        <a:rPr kumimoji="1" lang="en-US" altLang="ja-JP" sz="1400" b="0" i="1" smtClean="0">
                          <a:latin typeface="Cambria Math" panose="02040503050406030204" pitchFamily="18" charset="0"/>
                        </a:rPr>
                        <m:t>+</m:t>
                      </m:r>
                      <m:r>
                        <m:rPr>
                          <m:sty m:val="p"/>
                        </m:rPr>
                        <a:rPr kumimoji="1" lang="en-US" altLang="ja-JP" sz="1400" b="0" i="0" smtClean="0">
                          <a:latin typeface="Cambria Math" panose="02040503050406030204" pitchFamily="18" charset="0"/>
                        </a:rPr>
                        <m:t>sgn</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𝑃</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𝑘</m:t>
                      </m:r>
                      <m:r>
                        <a:rPr kumimoji="1" lang="en-US" altLang="ja-JP" sz="1400" i="1">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𝑃</m:t>
                          </m:r>
                        </m:e>
                        <m:sub>
                          <m:r>
                            <m:rPr>
                              <m:sty m:val="p"/>
                            </m:rPr>
                            <a:rPr kumimoji="1" lang="en-US" altLang="ja-JP" sz="1400" b="0" i="0" smtClean="0">
                              <a:latin typeface="Cambria Math" panose="02040503050406030204" pitchFamily="18" charset="0"/>
                            </a:rPr>
                            <m:t>target</m:t>
                          </m:r>
                        </m:sub>
                      </m:sSub>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𝑘</m:t>
                      </m:r>
                      <m:r>
                        <a:rPr kumimoji="1" lang="en-US" altLang="ja-JP" sz="1400" b="0" i="1" smtClean="0">
                          <a:latin typeface="Cambria Math" panose="02040503050406030204" pitchFamily="18" charset="0"/>
                        </a:rPr>
                        <m:t>))</m:t>
                      </m:r>
                      <m:r>
                        <m:rPr>
                          <m:sty m:val="p"/>
                        </m:rPr>
                        <a:rPr kumimoji="1" lang="en-US" altLang="ja-JP" sz="1400">
                          <a:latin typeface="Cambria Math" panose="02040503050406030204" pitchFamily="18" charset="0"/>
                        </a:rPr>
                        <m:t>Δ</m:t>
                      </m:r>
                      <m:r>
                        <a:rPr kumimoji="1" lang="en-US" altLang="ja-JP" sz="1400" i="1">
                          <a:latin typeface="Cambria Math" panose="02040503050406030204" pitchFamily="18" charset="0"/>
                        </a:rPr>
                        <m:t>𝑤</m:t>
                      </m:r>
                    </m:oMath>
                  </m:oMathPara>
                </a14:m>
                <a:endParaRPr kumimoji="1" lang="ja-JP" altLang="en-US" sz="1400" dirty="0"/>
              </a:p>
            </p:txBody>
          </p:sp>
        </mc:Choice>
        <mc:Fallback xmlns="">
          <p:sp>
            <p:nvSpPr>
              <p:cNvPr id="17" name="テキスト ボックス 16">
                <a:extLst>
                  <a:ext uri="{FF2B5EF4-FFF2-40B4-BE49-F238E27FC236}">
                    <a16:creationId xmlns:a16="http://schemas.microsoft.com/office/drawing/2014/main" id="{1765CE15-BC7C-464E-9A7F-A8D99F2A7A85}"/>
                  </a:ext>
                </a:extLst>
              </p:cNvPr>
              <p:cNvSpPr txBox="1">
                <a:spLocks noRot="1" noChangeAspect="1" noMove="1" noResize="1" noEditPoints="1" noAdjustHandles="1" noChangeArrowheads="1" noChangeShapeType="1" noTextEdit="1"/>
              </p:cNvSpPr>
              <p:nvPr/>
            </p:nvSpPr>
            <p:spPr>
              <a:xfrm>
                <a:off x="832111" y="3164822"/>
                <a:ext cx="3796149" cy="325282"/>
              </a:xfrm>
              <a:prstGeom prst="rect">
                <a:avLst/>
              </a:prstGeom>
              <a:blipFill>
                <a:blip r:embed="rId2"/>
                <a:stretch>
                  <a:fillRect b="-3704"/>
                </a:stretch>
              </a:blipFill>
            </p:spPr>
            <p:txBody>
              <a:bodyPr/>
              <a:lstStyle/>
              <a:p>
                <a:r>
                  <a:rPr lang="ja-JP" altLang="en-US">
                    <a:noFill/>
                  </a:rPr>
                  <a:t> </a:t>
                </a:r>
              </a:p>
            </p:txBody>
          </p:sp>
        </mc:Fallback>
      </mc:AlternateContent>
      <p:sp>
        <p:nvSpPr>
          <p:cNvPr id="29" name="テキスト ボックス 28">
            <a:extLst>
              <a:ext uri="{FF2B5EF4-FFF2-40B4-BE49-F238E27FC236}">
                <a16:creationId xmlns:a16="http://schemas.microsoft.com/office/drawing/2014/main" id="{BE25C1A1-DD77-4C98-AB21-C939B076EFEE}"/>
              </a:ext>
            </a:extLst>
          </p:cNvPr>
          <p:cNvSpPr txBox="1"/>
          <p:nvPr/>
        </p:nvSpPr>
        <p:spPr>
          <a:xfrm>
            <a:off x="1726998" y="1951709"/>
            <a:ext cx="2107929" cy="369332"/>
          </a:xfrm>
          <a:prstGeom prst="rect">
            <a:avLst/>
          </a:prstGeom>
          <a:noFill/>
        </p:spPr>
        <p:txBody>
          <a:bodyPr wrap="square" rtlCol="0">
            <a:spAutoFit/>
          </a:bodyPr>
          <a:lstStyle/>
          <a:p>
            <a:pPr algn="ctr"/>
            <a:r>
              <a:rPr kumimoji="1" lang="en-US" altLang="ja-JP" dirty="0"/>
              <a:t>AFPSO</a:t>
            </a:r>
            <a:r>
              <a:rPr kumimoji="1" lang="en-US" altLang="ja-JP" sz="1600" dirty="0"/>
              <a:t>[1]</a:t>
            </a:r>
            <a:endParaRPr kumimoji="1" lang="ja-JP" altLang="en-US" dirty="0"/>
          </a:p>
        </p:txBody>
      </p:sp>
      <p:cxnSp>
        <p:nvCxnSpPr>
          <p:cNvPr id="30" name="直線コネクタ 29">
            <a:extLst>
              <a:ext uri="{FF2B5EF4-FFF2-40B4-BE49-F238E27FC236}">
                <a16:creationId xmlns:a16="http://schemas.microsoft.com/office/drawing/2014/main" id="{4DCF906D-C021-4CD3-8A0E-0EA534EA6AE7}"/>
              </a:ext>
            </a:extLst>
          </p:cNvPr>
          <p:cNvCxnSpPr>
            <a:cxnSpLocks/>
          </p:cNvCxnSpPr>
          <p:nvPr/>
        </p:nvCxnSpPr>
        <p:spPr>
          <a:xfrm flipH="1">
            <a:off x="440401" y="2349581"/>
            <a:ext cx="457957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C5E432DE-38EE-4951-84F6-7EFC4ECACDD3}"/>
                  </a:ext>
                </a:extLst>
              </p:cNvPr>
              <p:cNvSpPr txBox="1"/>
              <p:nvPr/>
            </p:nvSpPr>
            <p:spPr>
              <a:xfrm>
                <a:off x="738852" y="2513968"/>
                <a:ext cx="4103270" cy="584775"/>
              </a:xfrm>
              <a:prstGeom prst="rect">
                <a:avLst/>
              </a:prstGeom>
              <a:noFill/>
            </p:spPr>
            <p:txBody>
              <a:bodyPr wrap="square" rtlCol="0">
                <a:spAutoFit/>
              </a:bodyPr>
              <a:lstStyle/>
              <a:p>
                <a:r>
                  <a:rPr kumimoji="1" lang="en-US" altLang="ja-JP" sz="1600" b="1" dirty="0"/>
                  <a:t>PSO</a:t>
                </a:r>
                <a:r>
                  <a:rPr kumimoji="1" lang="ja-JP" altLang="en-US" sz="1600" b="1" dirty="0"/>
                  <a:t>の活性度を目標値に制御するように、</a:t>
                </a:r>
                <a:endParaRPr kumimoji="1" lang="en-US" altLang="ja-JP" sz="1600" b="1" dirty="0"/>
              </a:p>
              <a:p>
                <a:r>
                  <a:rPr kumimoji="1" lang="ja-JP" altLang="en-US" sz="1600" b="1" dirty="0"/>
                  <a:t>パラメータ</a:t>
                </a:r>
                <a14:m>
                  <m:oMath xmlns:m="http://schemas.openxmlformats.org/officeDocument/2006/math">
                    <m:r>
                      <a:rPr kumimoji="1" lang="en-US" altLang="ja-JP" sz="1600" i="1" smtClean="0">
                        <a:latin typeface="Cambria Math" panose="02040503050406030204" pitchFamily="18" charset="0"/>
                      </a:rPr>
                      <m:t>𝑤</m:t>
                    </m:r>
                  </m:oMath>
                </a14:m>
                <a:r>
                  <a:rPr kumimoji="1" lang="ja-JP" altLang="en-US" sz="1600" b="1" dirty="0"/>
                  <a:t>を適応的に調整する。</a:t>
                </a:r>
                <a:endParaRPr kumimoji="1" lang="en-US" altLang="ja-JP" sz="1600" b="1" dirty="0"/>
              </a:p>
            </p:txBody>
          </p:sp>
        </mc:Choice>
        <mc:Fallback xmlns="">
          <p:sp>
            <p:nvSpPr>
              <p:cNvPr id="32" name="テキスト ボックス 31">
                <a:extLst>
                  <a:ext uri="{FF2B5EF4-FFF2-40B4-BE49-F238E27FC236}">
                    <a16:creationId xmlns:a16="http://schemas.microsoft.com/office/drawing/2014/main" id="{C5E432DE-38EE-4951-84F6-7EFC4ECACDD3}"/>
                  </a:ext>
                </a:extLst>
              </p:cNvPr>
              <p:cNvSpPr txBox="1">
                <a:spLocks noRot="1" noChangeAspect="1" noMove="1" noResize="1" noEditPoints="1" noAdjustHandles="1" noChangeArrowheads="1" noChangeShapeType="1" noTextEdit="1"/>
              </p:cNvSpPr>
              <p:nvPr/>
            </p:nvSpPr>
            <p:spPr>
              <a:xfrm>
                <a:off x="738852" y="2513968"/>
                <a:ext cx="4103270" cy="584775"/>
              </a:xfrm>
              <a:prstGeom prst="rect">
                <a:avLst/>
              </a:prstGeom>
              <a:blipFill>
                <a:blip r:embed="rId3"/>
                <a:stretch>
                  <a:fillRect l="-743" t="-3125" b="-12500"/>
                </a:stretch>
              </a:blipFill>
            </p:spPr>
            <p:txBody>
              <a:bodyPr/>
              <a:lstStyle/>
              <a:p>
                <a:r>
                  <a:rPr lang="ja-JP" altLang="en-US">
                    <a:noFill/>
                  </a:rPr>
                  <a:t> </a:t>
                </a:r>
              </a:p>
            </p:txBody>
          </p:sp>
        </mc:Fallback>
      </mc:AlternateContent>
      <p:sp>
        <p:nvSpPr>
          <p:cNvPr id="53" name="テキスト ボックス 52">
            <a:extLst>
              <a:ext uri="{FF2B5EF4-FFF2-40B4-BE49-F238E27FC236}">
                <a16:creationId xmlns:a16="http://schemas.microsoft.com/office/drawing/2014/main" id="{23470638-B896-48C5-BA30-D20763C1A429}"/>
              </a:ext>
            </a:extLst>
          </p:cNvPr>
          <p:cNvSpPr txBox="1"/>
          <p:nvPr/>
        </p:nvSpPr>
        <p:spPr>
          <a:xfrm>
            <a:off x="7225818" y="1945006"/>
            <a:ext cx="2714979" cy="369332"/>
          </a:xfrm>
          <a:prstGeom prst="rect">
            <a:avLst/>
          </a:prstGeom>
          <a:noFill/>
        </p:spPr>
        <p:txBody>
          <a:bodyPr wrap="square" rtlCol="0">
            <a:spAutoFit/>
          </a:bodyPr>
          <a:lstStyle/>
          <a:p>
            <a:pPr algn="ctr"/>
            <a:r>
              <a:rPr kumimoji="1" lang="en-US" altLang="ja-JP" dirty="0"/>
              <a:t>JADE</a:t>
            </a:r>
            <a:r>
              <a:rPr kumimoji="1" lang="en-US" altLang="ja-JP" sz="1600" dirty="0"/>
              <a:t>[2]</a:t>
            </a:r>
            <a:r>
              <a:rPr kumimoji="1" lang="ja-JP" altLang="en-US" sz="1600" dirty="0"/>
              <a:t>／</a:t>
            </a:r>
            <a:r>
              <a:rPr kumimoji="1" lang="en-US" altLang="ja-JP" dirty="0"/>
              <a:t>SHADE</a:t>
            </a:r>
            <a:r>
              <a:rPr kumimoji="1" lang="en-US" altLang="ja-JP" sz="1600" dirty="0"/>
              <a:t>[3]</a:t>
            </a:r>
            <a:endParaRPr kumimoji="1" lang="ja-JP" altLang="en-US" dirty="0"/>
          </a:p>
        </p:txBody>
      </p:sp>
      <p:cxnSp>
        <p:nvCxnSpPr>
          <p:cNvPr id="54" name="直線コネクタ 53">
            <a:extLst>
              <a:ext uri="{FF2B5EF4-FFF2-40B4-BE49-F238E27FC236}">
                <a16:creationId xmlns:a16="http://schemas.microsoft.com/office/drawing/2014/main" id="{D1433DEA-5E36-4C90-A37E-E44B280AF385}"/>
              </a:ext>
            </a:extLst>
          </p:cNvPr>
          <p:cNvCxnSpPr>
            <a:cxnSpLocks/>
          </p:cNvCxnSpPr>
          <p:nvPr/>
        </p:nvCxnSpPr>
        <p:spPr>
          <a:xfrm flipH="1">
            <a:off x="5328782" y="2349581"/>
            <a:ext cx="6476888"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1BE0FA2D-6C3D-4195-AD14-D6CFC5EE449F}"/>
              </a:ext>
            </a:extLst>
          </p:cNvPr>
          <p:cNvSpPr txBox="1"/>
          <p:nvPr/>
        </p:nvSpPr>
        <p:spPr>
          <a:xfrm>
            <a:off x="298876" y="5952717"/>
            <a:ext cx="6983851" cy="276999"/>
          </a:xfrm>
          <a:prstGeom prst="rect">
            <a:avLst/>
          </a:prstGeom>
          <a:noFill/>
        </p:spPr>
        <p:txBody>
          <a:bodyPr wrap="square" rtlCol="0">
            <a:spAutoFit/>
          </a:bodyPr>
          <a:lstStyle/>
          <a:p>
            <a:r>
              <a:rPr kumimoji="1" lang="en-US" altLang="ja-JP" sz="1200" dirty="0"/>
              <a:t>[3] R. Tanabe et al.: “Success-History Based Parameter Adaptation for Differential Evolution” (2013) </a:t>
            </a:r>
            <a:endParaRPr kumimoji="1" lang="ja-JP" altLang="en-US" sz="1200" dirty="0"/>
          </a:p>
        </p:txBody>
      </p:sp>
      <p:sp>
        <p:nvSpPr>
          <p:cNvPr id="58" name="テキスト ボックス 57">
            <a:extLst>
              <a:ext uri="{FF2B5EF4-FFF2-40B4-BE49-F238E27FC236}">
                <a16:creationId xmlns:a16="http://schemas.microsoft.com/office/drawing/2014/main" id="{64E7F973-B6B5-490E-A472-41298A43E339}"/>
              </a:ext>
            </a:extLst>
          </p:cNvPr>
          <p:cNvSpPr txBox="1"/>
          <p:nvPr/>
        </p:nvSpPr>
        <p:spPr>
          <a:xfrm>
            <a:off x="298876" y="5736413"/>
            <a:ext cx="6876066" cy="276999"/>
          </a:xfrm>
          <a:prstGeom prst="rect">
            <a:avLst/>
          </a:prstGeom>
          <a:noFill/>
        </p:spPr>
        <p:txBody>
          <a:bodyPr wrap="square" rtlCol="0">
            <a:spAutoFit/>
          </a:bodyPr>
          <a:lstStyle/>
          <a:p>
            <a:r>
              <a:rPr kumimoji="1" lang="en-US" altLang="ja-JP" sz="1200" dirty="0"/>
              <a:t>[2] J. Zhang et al.: “JADE: Adaptive differential evolution with optional external archive” (2009) </a:t>
            </a:r>
            <a:endParaRPr kumimoji="1" lang="ja-JP" altLang="en-US" sz="1200" dirty="0"/>
          </a:p>
        </p:txBody>
      </p:sp>
      <p:sp>
        <p:nvSpPr>
          <p:cNvPr id="59" name="テキスト ボックス 58">
            <a:extLst>
              <a:ext uri="{FF2B5EF4-FFF2-40B4-BE49-F238E27FC236}">
                <a16:creationId xmlns:a16="http://schemas.microsoft.com/office/drawing/2014/main" id="{3918D20F-9740-401D-8E5D-34E211AA4515}"/>
              </a:ext>
            </a:extLst>
          </p:cNvPr>
          <p:cNvSpPr txBox="1"/>
          <p:nvPr/>
        </p:nvSpPr>
        <p:spPr>
          <a:xfrm>
            <a:off x="298876" y="5506003"/>
            <a:ext cx="9715244" cy="276999"/>
          </a:xfrm>
          <a:prstGeom prst="rect">
            <a:avLst/>
          </a:prstGeom>
          <a:noFill/>
        </p:spPr>
        <p:txBody>
          <a:bodyPr wrap="square" rtlCol="0">
            <a:spAutoFit/>
          </a:bodyPr>
          <a:lstStyle/>
          <a:p>
            <a:r>
              <a:rPr kumimoji="1" lang="en-US" altLang="ja-JP" sz="1200" dirty="0"/>
              <a:t>[1] K. Yasuda et al.: “Particle Swarm Optimization: A Numerical Stability Analysis and Parameter Adjustment Based on Swarm Activity” (2008) </a:t>
            </a:r>
            <a:endParaRPr kumimoji="1" lang="ja-JP" altLang="en-US" sz="1200" dirty="0"/>
          </a:p>
        </p:txBody>
      </p: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C3EE76BF-1532-42C4-BA78-6EB63891FF0A}"/>
                  </a:ext>
                </a:extLst>
              </p:cNvPr>
              <p:cNvSpPr txBox="1"/>
              <p:nvPr/>
            </p:nvSpPr>
            <p:spPr>
              <a:xfrm>
                <a:off x="6247572" y="2513968"/>
                <a:ext cx="4487329" cy="592791"/>
              </a:xfrm>
              <a:prstGeom prst="rect">
                <a:avLst/>
              </a:prstGeom>
              <a:noFill/>
            </p:spPr>
            <p:txBody>
              <a:bodyPr wrap="square" rtlCol="0">
                <a:spAutoFit/>
              </a:bodyPr>
              <a:lstStyle/>
              <a:p>
                <a:r>
                  <a:rPr kumimoji="1" lang="en-US" altLang="ja-JP" sz="1600" b="1" dirty="0"/>
                  <a:t>DE</a:t>
                </a:r>
                <a:r>
                  <a:rPr kumimoji="1" lang="ja-JP" altLang="en-US" sz="1600" b="1" dirty="0"/>
                  <a:t>の各個体に別々のパラメータ</a:t>
                </a:r>
                <a14:m>
                  <m:oMath xmlns:m="http://schemas.openxmlformats.org/officeDocument/2006/math">
                    <m:r>
                      <a:rPr kumimoji="1" lang="en-US" altLang="ja-JP" sz="1600" b="1" i="0" smtClean="0">
                        <a:latin typeface="Cambria Math" panose="02040503050406030204" pitchFamily="18" charset="0"/>
                      </a:rPr>
                      <m:t>(</m:t>
                    </m:r>
                    <m:sSup>
                      <m:sSupPr>
                        <m:ctrlPr>
                          <a:rPr kumimoji="1" lang="en-US" altLang="ja-JP" sz="1600" i="1" smtClean="0">
                            <a:latin typeface="Cambria Math" panose="02040503050406030204" pitchFamily="18" charset="0"/>
                          </a:rPr>
                        </m:ctrlPr>
                      </m:sSupPr>
                      <m:e>
                        <m:r>
                          <a:rPr kumimoji="1" lang="en-US" altLang="ja-JP" sz="1600" b="0" i="1" smtClean="0">
                            <a:latin typeface="Cambria Math" panose="02040503050406030204" pitchFamily="18" charset="0"/>
                          </a:rPr>
                          <m:t>𝐹</m:t>
                        </m:r>
                      </m:e>
                      <m:sup>
                        <m:r>
                          <a:rPr kumimoji="1" lang="en-US" altLang="ja-JP" sz="1600" i="1">
                            <a:latin typeface="Cambria Math" panose="02040503050406030204" pitchFamily="18" charset="0"/>
                          </a:rPr>
                          <m:t>𝑖</m:t>
                        </m:r>
                      </m:sup>
                    </m:sSup>
                    <m:r>
                      <a:rPr kumimoji="1" lang="en-US" altLang="ja-JP" sz="1600" b="0" i="1" smtClean="0">
                        <a:latin typeface="Cambria Math" panose="02040503050406030204" pitchFamily="18" charset="0"/>
                      </a:rPr>
                      <m:t>,</m:t>
                    </m:r>
                    <m:sSup>
                      <m:sSupPr>
                        <m:ctrlPr>
                          <a:rPr kumimoji="1" lang="en-US" altLang="ja-JP" sz="1600" i="1">
                            <a:latin typeface="Cambria Math" panose="02040503050406030204" pitchFamily="18" charset="0"/>
                          </a:rPr>
                        </m:ctrlPr>
                      </m:sSupPr>
                      <m:e>
                        <m:r>
                          <a:rPr kumimoji="1" lang="en-US" altLang="ja-JP" sz="1600" b="0" i="1" smtClean="0">
                            <a:latin typeface="Cambria Math" panose="02040503050406030204" pitchFamily="18" charset="0"/>
                          </a:rPr>
                          <m:t>𝐶</m:t>
                        </m:r>
                      </m:e>
                      <m:sup>
                        <m:r>
                          <a:rPr kumimoji="1" lang="en-US" altLang="ja-JP" sz="1600" i="1">
                            <a:latin typeface="Cambria Math" panose="02040503050406030204" pitchFamily="18" charset="0"/>
                          </a:rPr>
                          <m:t>𝑖</m:t>
                        </m:r>
                      </m:sup>
                    </m:sSup>
                    <m:r>
                      <a:rPr kumimoji="1" lang="en-US" altLang="ja-JP" sz="1600" b="0" i="1" smtClean="0">
                        <a:latin typeface="Cambria Math" panose="02040503050406030204" pitchFamily="18" charset="0"/>
                      </a:rPr>
                      <m:t>)</m:t>
                    </m:r>
                  </m:oMath>
                </a14:m>
                <a:r>
                  <a:rPr kumimoji="1" lang="ja-JP" altLang="en-US" sz="1600" b="1" dirty="0"/>
                  <a:t>を割り当て、</a:t>
                </a:r>
                <a:endParaRPr kumimoji="1" lang="en-US" altLang="ja-JP" sz="1600" b="1" dirty="0"/>
              </a:p>
              <a:p>
                <a:r>
                  <a:rPr kumimoji="1" lang="ja-JP" altLang="en-US" sz="1600" b="1" dirty="0"/>
                  <a:t>改善成功したパラメータを徐々に学習していく。</a:t>
                </a:r>
                <a:endParaRPr kumimoji="1" lang="en-US" altLang="ja-JP" sz="1600" b="1" dirty="0"/>
              </a:p>
            </p:txBody>
          </p:sp>
        </mc:Choice>
        <mc:Fallback xmlns="">
          <p:sp>
            <p:nvSpPr>
              <p:cNvPr id="60" name="テキスト ボックス 59">
                <a:extLst>
                  <a:ext uri="{FF2B5EF4-FFF2-40B4-BE49-F238E27FC236}">
                    <a16:creationId xmlns:a16="http://schemas.microsoft.com/office/drawing/2014/main" id="{C3EE76BF-1532-42C4-BA78-6EB63891FF0A}"/>
                  </a:ext>
                </a:extLst>
              </p:cNvPr>
              <p:cNvSpPr txBox="1">
                <a:spLocks noRot="1" noChangeAspect="1" noMove="1" noResize="1" noEditPoints="1" noAdjustHandles="1" noChangeArrowheads="1" noChangeShapeType="1" noTextEdit="1"/>
              </p:cNvSpPr>
              <p:nvPr/>
            </p:nvSpPr>
            <p:spPr>
              <a:xfrm>
                <a:off x="6247572" y="2513968"/>
                <a:ext cx="4487329" cy="592791"/>
              </a:xfrm>
              <a:prstGeom prst="rect">
                <a:avLst/>
              </a:prstGeom>
              <a:blipFill>
                <a:blip r:embed="rId4"/>
                <a:stretch>
                  <a:fillRect l="-815" t="-2041" r="-3804" b="-1122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4CDCE50C-8A26-4B8B-8E17-49AE6FAC40F5}"/>
                  </a:ext>
                </a:extLst>
              </p:cNvPr>
              <p:cNvSpPr txBox="1"/>
              <p:nvPr/>
            </p:nvSpPr>
            <p:spPr>
              <a:xfrm>
                <a:off x="385875" y="4158806"/>
                <a:ext cx="2210548" cy="68050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𝑃</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𝑘</m:t>
                      </m:r>
                      <m:r>
                        <a:rPr kumimoji="1" lang="en-US" altLang="ja-JP" sz="1400" i="1">
                          <a:latin typeface="Cambria Math" panose="02040503050406030204" pitchFamily="18" charset="0"/>
                        </a:rPr>
                        <m:t>)</m:t>
                      </m:r>
                      <m:r>
                        <a:rPr kumimoji="1" lang="en-US" altLang="ja-JP" sz="1400" b="1" i="1" smtClean="0">
                          <a:latin typeface="Cambria Math" panose="02040503050406030204" pitchFamily="18" charset="0"/>
                        </a:rPr>
                        <m:t>=</m:t>
                      </m:r>
                      <m:f>
                        <m:fPr>
                          <m:ctrlPr>
                            <a:rPr kumimoji="1" lang="en-US" altLang="ja-JP" sz="1400" i="1" smtClean="0">
                              <a:latin typeface="Cambria Math" panose="02040503050406030204" pitchFamily="18" charset="0"/>
                            </a:rPr>
                          </m:ctrlPr>
                        </m:fPr>
                        <m:num>
                          <m:r>
                            <a:rPr kumimoji="1" lang="en-US" altLang="ja-JP" sz="1400" b="0" i="1" smtClean="0">
                              <a:latin typeface="Cambria Math" panose="02040503050406030204" pitchFamily="18" charset="0"/>
                            </a:rPr>
                            <m:t>1</m:t>
                          </m:r>
                        </m:num>
                        <m:den>
                          <m:r>
                            <a:rPr kumimoji="1" lang="en-US" altLang="ja-JP" sz="1400" b="0" i="1" smtClean="0">
                              <a:latin typeface="Cambria Math" panose="02040503050406030204" pitchFamily="18" charset="0"/>
                            </a:rPr>
                            <m:t>𝑚</m:t>
                          </m:r>
                          <m:rad>
                            <m:radPr>
                              <m:degHide m:val="on"/>
                              <m:ctrlPr>
                                <a:rPr kumimoji="1" lang="en-US" altLang="ja-JP" sz="1400" i="1" smtClean="0">
                                  <a:latin typeface="Cambria Math" panose="02040503050406030204" pitchFamily="18" charset="0"/>
                                </a:rPr>
                              </m:ctrlPr>
                            </m:radPr>
                            <m:deg/>
                            <m:e>
                              <m:r>
                                <a:rPr kumimoji="1" lang="en-US" altLang="ja-JP" sz="1400" b="0" i="1">
                                  <a:latin typeface="Cambria Math" panose="02040503050406030204" pitchFamily="18" charset="0"/>
                                </a:rPr>
                                <m:t>𝑁</m:t>
                              </m:r>
                            </m:e>
                          </m:rad>
                        </m:den>
                      </m:f>
                      <m:nary>
                        <m:naryPr>
                          <m:chr m:val="∑"/>
                          <m:ctrlPr>
                            <a:rPr kumimoji="1" lang="en-US" altLang="ja-JP" sz="1400" i="1" smtClean="0">
                              <a:latin typeface="Cambria Math" panose="02040503050406030204" pitchFamily="18" charset="0"/>
                            </a:rPr>
                          </m:ctrlPr>
                        </m:naryPr>
                        <m:sub>
                          <m:r>
                            <m:rPr>
                              <m:brk m:alnAt="23"/>
                            </m:rPr>
                            <a:rPr kumimoji="1" lang="en-US" altLang="ja-JP" sz="1400" b="0" i="1" smtClean="0">
                              <a:latin typeface="Cambria Math" panose="02040503050406030204" pitchFamily="18" charset="0"/>
                            </a:rPr>
                            <m:t>𝑖</m:t>
                          </m:r>
                          <m:r>
                            <a:rPr kumimoji="1" lang="en-US" altLang="ja-JP" sz="1400" b="0" i="1" smtClean="0">
                              <a:latin typeface="Cambria Math" panose="02040503050406030204" pitchFamily="18" charset="0"/>
                            </a:rPr>
                            <m:t>=1</m:t>
                          </m:r>
                        </m:sub>
                        <m:sup>
                          <m:r>
                            <a:rPr kumimoji="1" lang="en-US" altLang="ja-JP" sz="1400" b="0" i="1" smtClean="0">
                              <a:latin typeface="Cambria Math" panose="02040503050406030204" pitchFamily="18" charset="0"/>
                            </a:rPr>
                            <m:t>𝑚</m:t>
                          </m:r>
                        </m:sup>
                        <m:e>
                          <m:d>
                            <m:dPr>
                              <m:begChr m:val="‖"/>
                              <m:endChr m:val="‖"/>
                              <m:ctrlPr>
                                <a:rPr kumimoji="1" lang="en-US" altLang="ja-JP" sz="1400" i="1" smtClean="0">
                                  <a:latin typeface="Cambria Math" panose="02040503050406030204" pitchFamily="18" charset="0"/>
                                </a:rPr>
                              </m:ctrlPr>
                            </m:dPr>
                            <m:e>
                              <m:sSup>
                                <m:sSupPr>
                                  <m:ctrlPr>
                                    <a:rPr kumimoji="1" lang="en-US" altLang="ja-JP" sz="1400" b="0" i="1" smtClean="0">
                                      <a:latin typeface="Cambria Math" panose="02040503050406030204" pitchFamily="18" charset="0"/>
                                    </a:rPr>
                                  </m:ctrlPr>
                                </m:sSupPr>
                                <m:e>
                                  <m:r>
                                    <a:rPr kumimoji="1" lang="en-US" altLang="ja-JP" sz="1400" b="1" i="1">
                                      <a:latin typeface="Cambria Math" panose="02040503050406030204" pitchFamily="18" charset="0"/>
                                    </a:rPr>
                                    <m:t>𝒗</m:t>
                                  </m:r>
                                </m:e>
                                <m:sup>
                                  <m:r>
                                    <a:rPr kumimoji="1" lang="en-US" altLang="ja-JP" sz="1400" b="0" i="1" smtClean="0">
                                      <a:latin typeface="Cambria Math" panose="02040503050406030204" pitchFamily="18" charset="0"/>
                                    </a:rPr>
                                    <m:t>𝑖</m:t>
                                  </m:r>
                                </m:sup>
                              </m:sSup>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𝑘</m:t>
                              </m:r>
                              <m:r>
                                <a:rPr kumimoji="1" lang="en-US" altLang="ja-JP" sz="1400" b="0" i="1" smtClean="0">
                                  <a:latin typeface="Cambria Math" panose="02040503050406030204" pitchFamily="18" charset="0"/>
                                </a:rPr>
                                <m:t>)</m:t>
                              </m:r>
                            </m:e>
                          </m:d>
                        </m:e>
                      </m:nary>
                    </m:oMath>
                  </m:oMathPara>
                </a14:m>
                <a:endParaRPr kumimoji="1" lang="ja-JP" altLang="en-US" sz="1400" dirty="0"/>
              </a:p>
            </p:txBody>
          </p:sp>
        </mc:Choice>
        <mc:Fallback xmlns="">
          <p:sp>
            <p:nvSpPr>
              <p:cNvPr id="61" name="テキスト ボックス 60">
                <a:extLst>
                  <a:ext uri="{FF2B5EF4-FFF2-40B4-BE49-F238E27FC236}">
                    <a16:creationId xmlns:a16="http://schemas.microsoft.com/office/drawing/2014/main" id="{4CDCE50C-8A26-4B8B-8E17-49AE6FAC40F5}"/>
                  </a:ext>
                </a:extLst>
              </p:cNvPr>
              <p:cNvSpPr txBox="1">
                <a:spLocks noRot="1" noChangeAspect="1" noMove="1" noResize="1" noEditPoints="1" noAdjustHandles="1" noChangeArrowheads="1" noChangeShapeType="1" noTextEdit="1"/>
              </p:cNvSpPr>
              <p:nvPr/>
            </p:nvSpPr>
            <p:spPr>
              <a:xfrm>
                <a:off x="385875" y="4158806"/>
                <a:ext cx="2210548" cy="680507"/>
              </a:xfrm>
              <a:prstGeom prst="rect">
                <a:avLst/>
              </a:prstGeom>
              <a:blipFill>
                <a:blip r:embed="rId5"/>
                <a:stretch>
                  <a:fillRect/>
                </a:stretch>
              </a:blipFill>
            </p:spPr>
            <p:txBody>
              <a:bodyPr/>
              <a:lstStyle/>
              <a:p>
                <a:r>
                  <a:rPr lang="ja-JP" altLang="en-US">
                    <a:noFill/>
                  </a:rPr>
                  <a:t> </a:t>
                </a:r>
              </a:p>
            </p:txBody>
          </p:sp>
        </mc:Fallback>
      </mc:AlternateContent>
      <p:grpSp>
        <p:nvGrpSpPr>
          <p:cNvPr id="62" name="グループ化 61">
            <a:extLst>
              <a:ext uri="{FF2B5EF4-FFF2-40B4-BE49-F238E27FC236}">
                <a16:creationId xmlns:a16="http://schemas.microsoft.com/office/drawing/2014/main" id="{7C950523-103F-4A53-94CC-9079F3F727CF}"/>
              </a:ext>
            </a:extLst>
          </p:cNvPr>
          <p:cNvGrpSpPr>
            <a:grpSpLocks noChangeAspect="1"/>
          </p:cNvGrpSpPr>
          <p:nvPr/>
        </p:nvGrpSpPr>
        <p:grpSpPr>
          <a:xfrm>
            <a:off x="2373634" y="3545990"/>
            <a:ext cx="2702595" cy="1577201"/>
            <a:chOff x="3581401" y="3714536"/>
            <a:chExt cx="4361688" cy="2677338"/>
          </a:xfrm>
        </p:grpSpPr>
        <p:pic>
          <p:nvPicPr>
            <p:cNvPr id="63" name="図 62">
              <a:extLst>
                <a:ext uri="{FF2B5EF4-FFF2-40B4-BE49-F238E27FC236}">
                  <a16:creationId xmlns:a16="http://schemas.microsoft.com/office/drawing/2014/main" id="{954D3CB1-2E04-463D-B4D8-1C3D0245B03E}"/>
                </a:ext>
              </a:extLst>
            </p:cNvPr>
            <p:cNvPicPr>
              <a:picLocks noChangeAspect="1"/>
            </p:cNvPicPr>
            <p:nvPr/>
          </p:nvPicPr>
          <p:blipFill rotWithShape="1">
            <a:blip r:embed="rId6">
              <a:extLst>
                <a:ext uri="{28A0092B-C50C-407E-A947-70E740481C1C}">
                  <a14:useLocalDpi xmlns:a14="http://schemas.microsoft.com/office/drawing/2010/main" val="0"/>
                </a:ext>
              </a:extLst>
            </a:blip>
            <a:srcRect t="93117"/>
            <a:stretch/>
          </p:blipFill>
          <p:spPr>
            <a:xfrm>
              <a:off x="3581401" y="6123110"/>
              <a:ext cx="4361688" cy="268764"/>
            </a:xfrm>
            <a:prstGeom prst="rect">
              <a:avLst/>
            </a:prstGeom>
          </p:spPr>
        </p:pic>
        <p:pic>
          <p:nvPicPr>
            <p:cNvPr id="64" name="図 63">
              <a:extLst>
                <a:ext uri="{FF2B5EF4-FFF2-40B4-BE49-F238E27FC236}">
                  <a16:creationId xmlns:a16="http://schemas.microsoft.com/office/drawing/2014/main" id="{E02BB1E5-1A34-406E-BAFD-89D46D8D0AB4}"/>
                </a:ext>
              </a:extLst>
            </p:cNvPr>
            <p:cNvPicPr>
              <a:picLocks noChangeAspect="1"/>
            </p:cNvPicPr>
            <p:nvPr/>
          </p:nvPicPr>
          <p:blipFill rotWithShape="1">
            <a:blip r:embed="rId6">
              <a:extLst>
                <a:ext uri="{28A0092B-C50C-407E-A947-70E740481C1C}">
                  <a14:useLocalDpi xmlns:a14="http://schemas.microsoft.com/office/drawing/2010/main" val="0"/>
                </a:ext>
              </a:extLst>
            </a:blip>
            <a:srcRect b="38451"/>
            <a:stretch/>
          </p:blipFill>
          <p:spPr>
            <a:xfrm>
              <a:off x="3581401" y="3714536"/>
              <a:ext cx="4361688" cy="2403182"/>
            </a:xfrm>
            <a:prstGeom prst="rect">
              <a:avLst/>
            </a:prstGeom>
          </p:spPr>
        </p:pic>
      </p:grpSp>
      <p:sp>
        <p:nvSpPr>
          <p:cNvPr id="65" name="テキスト ボックス 64">
            <a:extLst>
              <a:ext uri="{FF2B5EF4-FFF2-40B4-BE49-F238E27FC236}">
                <a16:creationId xmlns:a16="http://schemas.microsoft.com/office/drawing/2014/main" id="{A0AADB0B-5F09-4B2A-B165-6D32577EB108}"/>
              </a:ext>
            </a:extLst>
          </p:cNvPr>
          <p:cNvSpPr txBox="1"/>
          <p:nvPr/>
        </p:nvSpPr>
        <p:spPr>
          <a:xfrm>
            <a:off x="205590" y="3796602"/>
            <a:ext cx="2524595" cy="338554"/>
          </a:xfrm>
          <a:prstGeom prst="rect">
            <a:avLst/>
          </a:prstGeom>
          <a:noFill/>
        </p:spPr>
        <p:txBody>
          <a:bodyPr wrap="square" rtlCol="0">
            <a:spAutoFit/>
          </a:bodyPr>
          <a:lstStyle/>
          <a:p>
            <a:pPr algn="ctr"/>
            <a:r>
              <a:rPr kumimoji="1" lang="ja-JP" altLang="en-US" sz="1600" dirty="0"/>
              <a:t>群の活性度（評価指標）</a:t>
            </a:r>
          </a:p>
        </p:txBody>
      </p:sp>
      <mc:AlternateContent xmlns:mc="http://schemas.openxmlformats.org/markup-compatibility/2006" xmlns:a14="http://schemas.microsoft.com/office/drawing/2010/main">
        <mc:Choice Requires="a14">
          <p:sp>
            <p:nvSpPr>
              <p:cNvPr id="66" name="テキスト ボックス 65">
                <a:extLst>
                  <a:ext uri="{FF2B5EF4-FFF2-40B4-BE49-F238E27FC236}">
                    <a16:creationId xmlns:a16="http://schemas.microsoft.com/office/drawing/2014/main" id="{38DAE1C9-6823-4DD6-889F-4D5F2FC86F4D}"/>
                  </a:ext>
                </a:extLst>
              </p:cNvPr>
              <p:cNvSpPr txBox="1"/>
              <p:nvPr/>
            </p:nvSpPr>
            <p:spPr>
              <a:xfrm>
                <a:off x="9753565" y="3633275"/>
                <a:ext cx="2230290" cy="5370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kumimoji="1" lang="en-US" altLang="ja-JP" sz="1400" i="1" smtClean="0">
                              <a:latin typeface="Cambria Math" panose="02040503050406030204" pitchFamily="18" charset="0"/>
                            </a:rPr>
                          </m:ctrlPr>
                        </m:sSupPr>
                        <m:e>
                          <m:r>
                            <a:rPr kumimoji="1" lang="en-US" altLang="ja-JP" sz="1400" b="0" i="1" smtClean="0">
                              <a:latin typeface="Cambria Math" panose="02040503050406030204" pitchFamily="18" charset="0"/>
                            </a:rPr>
                            <m:t>𝐹</m:t>
                          </m:r>
                        </m:e>
                        <m:sup>
                          <m:r>
                            <a:rPr kumimoji="1" lang="en-US" altLang="ja-JP" sz="1400" i="1">
                              <a:latin typeface="Cambria Math" panose="02040503050406030204" pitchFamily="18" charset="0"/>
                            </a:rPr>
                            <m:t>𝑖</m:t>
                          </m:r>
                        </m:sup>
                      </m:sSup>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r>
                        <a:rPr kumimoji="1" lang="en-US" altLang="ja-JP" sz="1400" b="1" i="1">
                          <a:latin typeface="Cambria Math" panose="02040503050406030204" pitchFamily="18" charset="0"/>
                        </a:rPr>
                        <m:t>∼</m:t>
                      </m:r>
                      <m:r>
                        <a:rPr kumimoji="1" lang="en-US" altLang="ja-JP" sz="1400" b="0" i="1" smtClean="0">
                          <a:latin typeface="Cambria Math" panose="02040503050406030204" pitchFamily="18" charset="0"/>
                        </a:rPr>
                        <m:t>𝐶𝑎𝑢𝑐h𝑦</m:t>
                      </m:r>
                      <m:d>
                        <m:dPr>
                          <m:ctrlPr>
                            <a:rPr kumimoji="1" lang="en-US" altLang="ja-JP" sz="1400" b="0" i="1" smtClean="0">
                              <a:latin typeface="Cambria Math" panose="02040503050406030204" pitchFamily="18" charset="0"/>
                            </a:rPr>
                          </m:ctrlPr>
                        </m:dPr>
                        <m:e>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𝜇</m:t>
                              </m:r>
                            </m:e>
                            <m:sub>
                              <m:r>
                                <a:rPr kumimoji="1" lang="en-US" altLang="ja-JP" sz="1400" b="0" i="1" smtClean="0">
                                  <a:latin typeface="Cambria Math" panose="02040503050406030204" pitchFamily="18" charset="0"/>
                                </a:rPr>
                                <m:t>𝐹</m:t>
                              </m:r>
                            </m:sub>
                          </m:sSub>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𝜎</m:t>
                              </m:r>
                            </m:e>
                            <m:sub>
                              <m:r>
                                <a:rPr kumimoji="1" lang="en-US" altLang="ja-JP" sz="1400" b="0" i="1" smtClean="0">
                                  <a:latin typeface="Cambria Math" panose="02040503050406030204" pitchFamily="18" charset="0"/>
                                </a:rPr>
                                <m:t>𝐹</m:t>
                              </m:r>
                            </m:sub>
                          </m:sSub>
                        </m:e>
                      </m:d>
                      <m:r>
                        <a:rPr kumimoji="1" lang="en-US" altLang="ja-JP" sz="1400" b="0" i="1" smtClean="0">
                          <a:latin typeface="Cambria Math" panose="02040503050406030204" pitchFamily="18" charset="0"/>
                        </a:rPr>
                        <m:t>,</m:t>
                      </m:r>
                    </m:oMath>
                  </m:oMathPara>
                </a14:m>
                <a:endParaRPr kumimoji="1" lang="en-US" altLang="ja-JP" sz="1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𝐶</m:t>
                          </m:r>
                        </m:e>
                        <m:sup>
                          <m:r>
                            <a:rPr kumimoji="1" lang="en-US" altLang="ja-JP" sz="1400" b="0" i="1" smtClean="0">
                              <a:latin typeface="Cambria Math" panose="02040503050406030204" pitchFamily="18" charset="0"/>
                            </a:rPr>
                            <m:t>𝑖</m:t>
                          </m:r>
                        </m:sup>
                      </m:sSup>
                      <m:d>
                        <m:dPr>
                          <m:ctrlPr>
                            <a:rPr kumimoji="1" lang="en-US" altLang="ja-JP" sz="1400" i="1" smtClean="0">
                              <a:latin typeface="Cambria Math" panose="02040503050406030204" pitchFamily="18" charset="0"/>
                            </a:rPr>
                          </m:ctrlPr>
                        </m:dPr>
                        <m:e>
                          <m:r>
                            <a:rPr kumimoji="1" lang="en-US" altLang="ja-JP" sz="1400" b="0" i="1" smtClean="0">
                              <a:latin typeface="Cambria Math" panose="02040503050406030204" pitchFamily="18" charset="0"/>
                            </a:rPr>
                            <m:t>𝑘</m:t>
                          </m:r>
                        </m:e>
                      </m:d>
                      <m:r>
                        <a:rPr kumimoji="1" lang="en-US" altLang="ja-JP" sz="1400" b="1" i="1" smtClean="0">
                          <a:latin typeface="Cambria Math" panose="02040503050406030204" pitchFamily="18" charset="0"/>
                        </a:rPr>
                        <m:t>∼</m:t>
                      </m:r>
                      <m:r>
                        <a:rPr kumimoji="1" lang="en-US" altLang="ja-JP" sz="1400" i="1" smtClean="0">
                          <a:latin typeface="Cambria Math" panose="02040503050406030204" pitchFamily="18" charset="0"/>
                        </a:rPr>
                        <m:t>𝑁</m:t>
                      </m:r>
                      <m:r>
                        <a:rPr kumimoji="1" lang="en-US" altLang="ja-JP" sz="1400" b="0" i="1" smtClean="0">
                          <a:latin typeface="Cambria Math" panose="02040503050406030204" pitchFamily="18" charset="0"/>
                        </a:rPr>
                        <m:t>𝑜𝑟𝑚𝑎𝑙</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𝜇</m:t>
                          </m:r>
                        </m:e>
                        <m:sub>
                          <m:r>
                            <a:rPr kumimoji="1" lang="en-US" altLang="ja-JP" sz="1400" b="0" i="1" smtClean="0">
                              <a:latin typeface="Cambria Math" panose="02040503050406030204" pitchFamily="18" charset="0"/>
                            </a:rPr>
                            <m:t>𝐶</m:t>
                          </m:r>
                        </m:sub>
                      </m:sSub>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𝜎</m:t>
                          </m:r>
                        </m:e>
                        <m:sub>
                          <m:r>
                            <a:rPr kumimoji="1" lang="en-US" altLang="ja-JP" sz="1400" b="0" i="1" smtClean="0">
                              <a:latin typeface="Cambria Math" panose="02040503050406030204" pitchFamily="18" charset="0"/>
                            </a:rPr>
                            <m:t>𝐶</m:t>
                          </m:r>
                        </m:sub>
                      </m:sSub>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66" name="テキスト ボックス 65">
                <a:extLst>
                  <a:ext uri="{FF2B5EF4-FFF2-40B4-BE49-F238E27FC236}">
                    <a16:creationId xmlns:a16="http://schemas.microsoft.com/office/drawing/2014/main" id="{38DAE1C9-6823-4DD6-889F-4D5F2FC86F4D}"/>
                  </a:ext>
                </a:extLst>
              </p:cNvPr>
              <p:cNvSpPr txBox="1">
                <a:spLocks noRot="1" noChangeAspect="1" noMove="1" noResize="1" noEditPoints="1" noAdjustHandles="1" noChangeArrowheads="1" noChangeShapeType="1" noTextEdit="1"/>
              </p:cNvSpPr>
              <p:nvPr/>
            </p:nvSpPr>
            <p:spPr>
              <a:xfrm>
                <a:off x="9753565" y="3633275"/>
                <a:ext cx="2230290" cy="537070"/>
              </a:xfrm>
              <a:prstGeom prst="rect">
                <a:avLst/>
              </a:prstGeom>
              <a:blipFill>
                <a:blip r:embed="rId7"/>
                <a:stretch>
                  <a:fillRect b="-5682"/>
                </a:stretch>
              </a:blipFill>
            </p:spPr>
            <p:txBody>
              <a:bodyPr/>
              <a:lstStyle/>
              <a:p>
                <a:r>
                  <a:rPr lang="ja-JP" altLang="en-US">
                    <a:noFill/>
                  </a:rPr>
                  <a:t> </a:t>
                </a:r>
              </a:p>
            </p:txBody>
          </p:sp>
        </mc:Fallback>
      </mc:AlternateContent>
      <p:sp>
        <p:nvSpPr>
          <p:cNvPr id="68" name="楕円 67">
            <a:extLst>
              <a:ext uri="{FF2B5EF4-FFF2-40B4-BE49-F238E27FC236}">
                <a16:creationId xmlns:a16="http://schemas.microsoft.com/office/drawing/2014/main" id="{B3358422-E370-4C7E-A3B8-565B62DB6BF1}"/>
              </a:ext>
            </a:extLst>
          </p:cNvPr>
          <p:cNvSpPr>
            <a:spLocks noChangeAspect="1"/>
          </p:cNvSpPr>
          <p:nvPr/>
        </p:nvSpPr>
        <p:spPr>
          <a:xfrm>
            <a:off x="5748931" y="364799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楕円 68">
            <a:extLst>
              <a:ext uri="{FF2B5EF4-FFF2-40B4-BE49-F238E27FC236}">
                <a16:creationId xmlns:a16="http://schemas.microsoft.com/office/drawing/2014/main" id="{8F9B251E-3EEE-4550-8847-47094D756FC0}"/>
              </a:ext>
            </a:extLst>
          </p:cNvPr>
          <p:cNvSpPr>
            <a:spLocks noChangeAspect="1"/>
          </p:cNvSpPr>
          <p:nvPr/>
        </p:nvSpPr>
        <p:spPr>
          <a:xfrm>
            <a:off x="5418564" y="3883463"/>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0" name="楕円 69">
            <a:extLst>
              <a:ext uri="{FF2B5EF4-FFF2-40B4-BE49-F238E27FC236}">
                <a16:creationId xmlns:a16="http://schemas.microsoft.com/office/drawing/2014/main" id="{1B588191-6D0F-4D0A-B752-A1102EC93FDF}"/>
              </a:ext>
            </a:extLst>
          </p:cNvPr>
          <p:cNvSpPr>
            <a:spLocks noChangeAspect="1"/>
          </p:cNvSpPr>
          <p:nvPr/>
        </p:nvSpPr>
        <p:spPr>
          <a:xfrm>
            <a:off x="6233538" y="3886633"/>
            <a:ext cx="108000" cy="10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1" name="楕円 70">
            <a:extLst>
              <a:ext uri="{FF2B5EF4-FFF2-40B4-BE49-F238E27FC236}">
                <a16:creationId xmlns:a16="http://schemas.microsoft.com/office/drawing/2014/main" id="{33804149-7DC2-4D1B-98F7-CE71875D98AA}"/>
              </a:ext>
            </a:extLst>
          </p:cNvPr>
          <p:cNvSpPr>
            <a:spLocks noChangeAspect="1"/>
          </p:cNvSpPr>
          <p:nvPr/>
        </p:nvSpPr>
        <p:spPr>
          <a:xfrm>
            <a:off x="6387552" y="4304210"/>
            <a:ext cx="108000" cy="10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2" name="楕円 71">
            <a:extLst>
              <a:ext uri="{FF2B5EF4-FFF2-40B4-BE49-F238E27FC236}">
                <a16:creationId xmlns:a16="http://schemas.microsoft.com/office/drawing/2014/main" id="{334C69F9-6105-4676-B6FA-323CAE2BE73D}"/>
              </a:ext>
            </a:extLst>
          </p:cNvPr>
          <p:cNvSpPr>
            <a:spLocks noChangeAspect="1"/>
          </p:cNvSpPr>
          <p:nvPr/>
        </p:nvSpPr>
        <p:spPr>
          <a:xfrm>
            <a:off x="5890427" y="4013007"/>
            <a:ext cx="108000" cy="10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4" name="二等辺三角形 73">
            <a:extLst>
              <a:ext uri="{FF2B5EF4-FFF2-40B4-BE49-F238E27FC236}">
                <a16:creationId xmlns:a16="http://schemas.microsoft.com/office/drawing/2014/main" id="{3D7DA343-8DB6-4C46-B019-E14B5AFC07C4}"/>
              </a:ext>
            </a:extLst>
          </p:cNvPr>
          <p:cNvSpPr/>
          <p:nvPr/>
        </p:nvSpPr>
        <p:spPr>
          <a:xfrm rot="5400000">
            <a:off x="6503771" y="4230227"/>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2CA4ADB9-ED98-4ABB-B3C6-E1DB2E2ACE40}"/>
                  </a:ext>
                </a:extLst>
              </p:cNvPr>
              <p:cNvSpPr txBox="1"/>
              <p:nvPr/>
            </p:nvSpPr>
            <p:spPr>
              <a:xfrm>
                <a:off x="5217835" y="4520276"/>
                <a:ext cx="1644907" cy="584775"/>
              </a:xfrm>
              <a:prstGeom prst="rect">
                <a:avLst/>
              </a:prstGeom>
              <a:noFill/>
            </p:spPr>
            <p:txBody>
              <a:bodyPr wrap="square" rtlCol="0">
                <a:spAutoFit/>
              </a:bodyPr>
              <a:lstStyle/>
              <a:p>
                <a:pPr algn="ctr"/>
                <a:r>
                  <a:rPr kumimoji="1" lang="ja-JP" altLang="en-US" sz="1600" dirty="0">
                    <a:solidFill>
                      <a:schemeClr val="accent4"/>
                    </a:solidFill>
                  </a:rPr>
                  <a:t>改善に成功した</a:t>
                </a:r>
                <a:endParaRPr kumimoji="1" lang="en-US" altLang="ja-JP" sz="1600" dirty="0">
                  <a:solidFill>
                    <a:schemeClr val="accent4"/>
                  </a:solidFill>
                </a:endParaRPr>
              </a:p>
              <a:p>
                <a:pPr algn="ctr"/>
                <a:r>
                  <a:rPr kumimoji="1" lang="ja-JP" altLang="en-US" sz="1600" dirty="0">
                    <a:solidFill>
                      <a:schemeClr val="accent4"/>
                    </a:solidFill>
                  </a:rPr>
                  <a:t>パラメータの平均</a:t>
                </a:r>
                <a14:m>
                  <m:oMath xmlns:m="http://schemas.openxmlformats.org/officeDocument/2006/math">
                    <m:r>
                      <a:rPr kumimoji="1" lang="en-US" altLang="ja-JP" sz="1600" b="0" i="1" smtClean="0">
                        <a:solidFill>
                          <a:schemeClr val="accent4"/>
                        </a:solidFill>
                        <a:latin typeface="Cambria Math" panose="02040503050406030204" pitchFamily="18" charset="0"/>
                      </a:rPr>
                      <m:t>𝑆</m:t>
                    </m:r>
                  </m:oMath>
                </a14:m>
                <a:endParaRPr kumimoji="1" lang="ja-JP" altLang="en-US" sz="1600" dirty="0">
                  <a:solidFill>
                    <a:schemeClr val="accent4"/>
                  </a:solidFill>
                </a:endParaRPr>
              </a:p>
            </p:txBody>
          </p:sp>
        </mc:Choice>
        <mc:Fallback xmlns="">
          <p:sp>
            <p:nvSpPr>
              <p:cNvPr id="75" name="テキスト ボックス 74">
                <a:extLst>
                  <a:ext uri="{FF2B5EF4-FFF2-40B4-BE49-F238E27FC236}">
                    <a16:creationId xmlns:a16="http://schemas.microsoft.com/office/drawing/2014/main" id="{2CA4ADB9-ED98-4ABB-B3C6-E1DB2E2ACE40}"/>
                  </a:ext>
                </a:extLst>
              </p:cNvPr>
              <p:cNvSpPr txBox="1">
                <a:spLocks noRot="1" noChangeAspect="1" noMove="1" noResize="1" noEditPoints="1" noAdjustHandles="1" noChangeArrowheads="1" noChangeShapeType="1" noTextEdit="1"/>
              </p:cNvSpPr>
              <p:nvPr/>
            </p:nvSpPr>
            <p:spPr>
              <a:xfrm>
                <a:off x="5217835" y="4520276"/>
                <a:ext cx="1644907" cy="584775"/>
              </a:xfrm>
              <a:prstGeom prst="rect">
                <a:avLst/>
              </a:prstGeom>
              <a:blipFill>
                <a:blip r:embed="rId8"/>
                <a:stretch>
                  <a:fillRect l="-1111" t="-3158" b="-136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2A245B31-2789-4F4F-A5B9-235ACB8C6E54}"/>
                  </a:ext>
                </a:extLst>
              </p:cNvPr>
              <p:cNvSpPr txBox="1"/>
              <p:nvPr/>
            </p:nvSpPr>
            <p:spPr>
              <a:xfrm>
                <a:off x="7411171" y="3228871"/>
                <a:ext cx="1524277" cy="338554"/>
              </a:xfrm>
              <a:prstGeom prst="rect">
                <a:avLst/>
              </a:prstGeom>
              <a:noFill/>
            </p:spPr>
            <p:txBody>
              <a:bodyPr wrap="square" rtlCol="0">
                <a:spAutoFit/>
              </a:bodyPr>
              <a:lstStyle/>
              <a:p>
                <a:pPr algn="ctr"/>
                <a:r>
                  <a:rPr kumimoji="1" lang="ja-JP" altLang="en-US" sz="1600" dirty="0">
                    <a:solidFill>
                      <a:schemeClr val="tx1"/>
                    </a:solidFill>
                  </a:rPr>
                  <a:t>統計量</a:t>
                </a:r>
                <a14:m>
                  <m:oMath xmlns:m="http://schemas.openxmlformats.org/officeDocument/2006/math">
                    <m:r>
                      <a:rPr kumimoji="1" lang="en-US" altLang="ja-JP" sz="1600" i="1">
                        <a:latin typeface="Cambria Math" panose="02040503050406030204" pitchFamily="18" charset="0"/>
                      </a:rPr>
                      <m:t>𝜇</m:t>
                    </m:r>
                  </m:oMath>
                </a14:m>
                <a:r>
                  <a:rPr kumimoji="1" lang="ja-JP" altLang="en-US" sz="1600" dirty="0">
                    <a:solidFill>
                      <a:schemeClr val="tx1"/>
                    </a:solidFill>
                  </a:rPr>
                  <a:t>に反映</a:t>
                </a:r>
              </a:p>
            </p:txBody>
          </p:sp>
        </mc:Choice>
        <mc:Fallback xmlns="">
          <p:sp>
            <p:nvSpPr>
              <p:cNvPr id="76" name="テキスト ボックス 75">
                <a:extLst>
                  <a:ext uri="{FF2B5EF4-FFF2-40B4-BE49-F238E27FC236}">
                    <a16:creationId xmlns:a16="http://schemas.microsoft.com/office/drawing/2014/main" id="{2A245B31-2789-4F4F-A5B9-235ACB8C6E54}"/>
                  </a:ext>
                </a:extLst>
              </p:cNvPr>
              <p:cNvSpPr txBox="1">
                <a:spLocks noRot="1" noChangeAspect="1" noMove="1" noResize="1" noEditPoints="1" noAdjustHandles="1" noChangeArrowheads="1" noChangeShapeType="1" noTextEdit="1"/>
              </p:cNvSpPr>
              <p:nvPr/>
            </p:nvSpPr>
            <p:spPr>
              <a:xfrm>
                <a:off x="7411171" y="3228871"/>
                <a:ext cx="1524277" cy="338554"/>
              </a:xfrm>
              <a:prstGeom prst="rect">
                <a:avLst/>
              </a:prstGeom>
              <a:blipFill>
                <a:blip r:embed="rId9"/>
                <a:stretch>
                  <a:fillRect l="-400" t="-5455" b="-23636"/>
                </a:stretch>
              </a:blipFill>
            </p:spPr>
            <p:txBody>
              <a:bodyPr/>
              <a:lstStyle/>
              <a:p>
                <a:r>
                  <a:rPr lang="ja-JP" altLang="en-US">
                    <a:noFill/>
                  </a:rPr>
                  <a:t> </a:t>
                </a:r>
              </a:p>
            </p:txBody>
          </p:sp>
        </mc:Fallback>
      </mc:AlternateContent>
      <p:sp>
        <p:nvSpPr>
          <p:cNvPr id="77" name="二等辺三角形 76">
            <a:extLst>
              <a:ext uri="{FF2B5EF4-FFF2-40B4-BE49-F238E27FC236}">
                <a16:creationId xmlns:a16="http://schemas.microsoft.com/office/drawing/2014/main" id="{4242A6D8-FFF5-4698-B892-766F68F5B13D}"/>
              </a:ext>
            </a:extLst>
          </p:cNvPr>
          <p:cNvSpPr/>
          <p:nvPr/>
        </p:nvSpPr>
        <p:spPr>
          <a:xfrm rot="5400000">
            <a:off x="9175359" y="4249362"/>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8" name="テキスト ボックス 77">
            <a:extLst>
              <a:ext uri="{FF2B5EF4-FFF2-40B4-BE49-F238E27FC236}">
                <a16:creationId xmlns:a16="http://schemas.microsoft.com/office/drawing/2014/main" id="{E14B0697-D713-40DD-A737-BCCEFEED9FE0}"/>
              </a:ext>
            </a:extLst>
          </p:cNvPr>
          <p:cNvSpPr txBox="1"/>
          <p:nvPr/>
        </p:nvSpPr>
        <p:spPr>
          <a:xfrm>
            <a:off x="9715465" y="3228871"/>
            <a:ext cx="2028814" cy="338554"/>
          </a:xfrm>
          <a:prstGeom prst="rect">
            <a:avLst/>
          </a:prstGeom>
          <a:noFill/>
        </p:spPr>
        <p:txBody>
          <a:bodyPr wrap="square" rtlCol="0">
            <a:spAutoFit/>
          </a:bodyPr>
          <a:lstStyle/>
          <a:p>
            <a:pPr algn="ctr"/>
            <a:r>
              <a:rPr kumimoji="1" lang="ja-JP" altLang="en-US" sz="1600" dirty="0">
                <a:solidFill>
                  <a:schemeClr val="tx1"/>
                </a:solidFill>
              </a:rPr>
              <a:t>乱数として生成</a:t>
            </a:r>
          </a:p>
        </p:txBody>
      </p:sp>
      <p:cxnSp>
        <p:nvCxnSpPr>
          <p:cNvPr id="33" name="直線矢印コネクタ 32">
            <a:extLst>
              <a:ext uri="{FF2B5EF4-FFF2-40B4-BE49-F238E27FC236}">
                <a16:creationId xmlns:a16="http://schemas.microsoft.com/office/drawing/2014/main" id="{62697825-5453-4146-9084-89DC58F0C61A}"/>
              </a:ext>
            </a:extLst>
          </p:cNvPr>
          <p:cNvCxnSpPr>
            <a:cxnSpLocks/>
          </p:cNvCxnSpPr>
          <p:nvPr/>
        </p:nvCxnSpPr>
        <p:spPr>
          <a:xfrm flipV="1">
            <a:off x="9969372" y="4315271"/>
            <a:ext cx="0" cy="8884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D2203570-4198-4A33-9597-338C46BBB0C0}"/>
              </a:ext>
            </a:extLst>
          </p:cNvPr>
          <p:cNvCxnSpPr>
            <a:cxnSpLocks/>
          </p:cNvCxnSpPr>
          <p:nvPr/>
        </p:nvCxnSpPr>
        <p:spPr>
          <a:xfrm>
            <a:off x="9915926" y="5140171"/>
            <a:ext cx="16559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FD15EA54-66AB-4F6F-BDA2-D9258BB0BF25}"/>
                  </a:ext>
                </a:extLst>
              </p:cNvPr>
              <p:cNvSpPr txBox="1"/>
              <p:nvPr/>
            </p:nvSpPr>
            <p:spPr>
              <a:xfrm>
                <a:off x="11539070" y="4942260"/>
                <a:ext cx="363255"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𝑥</m:t>
                      </m:r>
                    </m:oMath>
                  </m:oMathPara>
                </a14:m>
                <a:endParaRPr kumimoji="1" lang="ja-JP" altLang="en-US" sz="1600" dirty="0"/>
              </a:p>
            </p:txBody>
          </p:sp>
        </mc:Choice>
        <mc:Fallback xmlns="">
          <p:sp>
            <p:nvSpPr>
              <p:cNvPr id="35" name="テキスト ボックス 34">
                <a:extLst>
                  <a:ext uri="{FF2B5EF4-FFF2-40B4-BE49-F238E27FC236}">
                    <a16:creationId xmlns:a16="http://schemas.microsoft.com/office/drawing/2014/main" id="{FD15EA54-66AB-4F6F-BDA2-D9258BB0BF25}"/>
                  </a:ext>
                </a:extLst>
              </p:cNvPr>
              <p:cNvSpPr txBox="1">
                <a:spLocks noRot="1" noChangeAspect="1" noMove="1" noResize="1" noEditPoints="1" noAdjustHandles="1" noChangeArrowheads="1" noChangeShapeType="1" noTextEdit="1"/>
              </p:cNvSpPr>
              <p:nvPr/>
            </p:nvSpPr>
            <p:spPr>
              <a:xfrm>
                <a:off x="11539070" y="4942260"/>
                <a:ext cx="363255" cy="338554"/>
              </a:xfrm>
              <a:prstGeom prst="rect">
                <a:avLst/>
              </a:prstGeom>
              <a:blipFill>
                <a:blip r:embed="rId10"/>
                <a:stretch>
                  <a:fillRect/>
                </a:stretch>
              </a:blipFill>
            </p:spPr>
            <p:txBody>
              <a:bodyPr/>
              <a:lstStyle/>
              <a:p>
                <a:r>
                  <a:rPr lang="ja-JP" altLang="en-US">
                    <a:noFill/>
                  </a:rPr>
                  <a:t> </a:t>
                </a:r>
              </a:p>
            </p:txBody>
          </p:sp>
        </mc:Fallback>
      </mc:AlternateContent>
      <p:sp>
        <p:nvSpPr>
          <p:cNvPr id="46" name="楕円 45">
            <a:extLst>
              <a:ext uri="{FF2B5EF4-FFF2-40B4-BE49-F238E27FC236}">
                <a16:creationId xmlns:a16="http://schemas.microsoft.com/office/drawing/2014/main" id="{37C65982-1E38-4E45-B6C7-3D37ACB29A34}"/>
              </a:ext>
            </a:extLst>
          </p:cNvPr>
          <p:cNvSpPr>
            <a:spLocks noChangeAspect="1"/>
          </p:cNvSpPr>
          <p:nvPr/>
        </p:nvSpPr>
        <p:spPr>
          <a:xfrm>
            <a:off x="10429178"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E2E63ECD-3205-43C2-BC92-55D4A5F29676}"/>
              </a:ext>
            </a:extLst>
          </p:cNvPr>
          <p:cNvSpPr>
            <a:spLocks noChangeAspect="1"/>
          </p:cNvSpPr>
          <p:nvPr/>
        </p:nvSpPr>
        <p:spPr>
          <a:xfrm>
            <a:off x="10591103"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093957A7-1C4B-4A05-B4B5-B054B7B26E8C}"/>
              </a:ext>
            </a:extLst>
          </p:cNvPr>
          <p:cNvSpPr>
            <a:spLocks noChangeAspect="1"/>
          </p:cNvSpPr>
          <p:nvPr/>
        </p:nvSpPr>
        <p:spPr>
          <a:xfrm>
            <a:off x="10695878"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5EC1EC21-C9F7-4B0A-9EBC-A6EA70615652}"/>
              </a:ext>
            </a:extLst>
          </p:cNvPr>
          <p:cNvSpPr>
            <a:spLocks noChangeAspect="1"/>
          </p:cNvSpPr>
          <p:nvPr/>
        </p:nvSpPr>
        <p:spPr>
          <a:xfrm>
            <a:off x="10810178"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楕円 66">
            <a:extLst>
              <a:ext uri="{FF2B5EF4-FFF2-40B4-BE49-F238E27FC236}">
                <a16:creationId xmlns:a16="http://schemas.microsoft.com/office/drawing/2014/main" id="{87D6223E-7483-462B-88A3-8E873054CD83}"/>
              </a:ext>
            </a:extLst>
          </p:cNvPr>
          <p:cNvSpPr>
            <a:spLocks noChangeAspect="1"/>
          </p:cNvSpPr>
          <p:nvPr/>
        </p:nvSpPr>
        <p:spPr>
          <a:xfrm>
            <a:off x="10972103"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フリーフォーム: 図形 4">
            <a:extLst>
              <a:ext uri="{FF2B5EF4-FFF2-40B4-BE49-F238E27FC236}">
                <a16:creationId xmlns:a16="http://schemas.microsoft.com/office/drawing/2014/main" id="{329687B2-7980-42BA-8E49-B353E7F31E24}"/>
              </a:ext>
            </a:extLst>
          </p:cNvPr>
          <p:cNvSpPr/>
          <p:nvPr/>
        </p:nvSpPr>
        <p:spPr>
          <a:xfrm rot="21418204">
            <a:off x="10150707" y="4355455"/>
            <a:ext cx="1130691" cy="787237"/>
          </a:xfrm>
          <a:custGeom>
            <a:avLst/>
            <a:gdLst>
              <a:gd name="connsiteX0" fmla="*/ 0 w 1504950"/>
              <a:gd name="connsiteY0" fmla="*/ 933507 h 952557"/>
              <a:gd name="connsiteX1" fmla="*/ 447675 w 1504950"/>
              <a:gd name="connsiteY1" fmla="*/ 666807 h 952557"/>
              <a:gd name="connsiteX2" fmla="*/ 762000 w 1504950"/>
              <a:gd name="connsiteY2" fmla="*/ 57 h 952557"/>
              <a:gd name="connsiteX3" fmla="*/ 1028700 w 1504950"/>
              <a:gd name="connsiteY3" fmla="*/ 704907 h 952557"/>
              <a:gd name="connsiteX4" fmla="*/ 1504950 w 1504950"/>
              <a:gd name="connsiteY4" fmla="*/ 952557 h 952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4950" h="952557">
                <a:moveTo>
                  <a:pt x="0" y="933507"/>
                </a:moveTo>
                <a:cubicBezTo>
                  <a:pt x="160337" y="877944"/>
                  <a:pt x="320675" y="822382"/>
                  <a:pt x="447675" y="666807"/>
                </a:cubicBezTo>
                <a:cubicBezTo>
                  <a:pt x="574675" y="511232"/>
                  <a:pt x="665163" y="-6293"/>
                  <a:pt x="762000" y="57"/>
                </a:cubicBezTo>
                <a:cubicBezTo>
                  <a:pt x="858837" y="6407"/>
                  <a:pt x="904875" y="546157"/>
                  <a:pt x="1028700" y="704907"/>
                </a:cubicBezTo>
                <a:cubicBezTo>
                  <a:pt x="1152525" y="863657"/>
                  <a:pt x="1328737" y="908107"/>
                  <a:pt x="1504950" y="95255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2929EB53-1C07-4CDB-9EF8-C02E9CE3826C}"/>
                  </a:ext>
                </a:extLst>
              </p:cNvPr>
              <p:cNvSpPr txBox="1"/>
              <p:nvPr/>
            </p:nvSpPr>
            <p:spPr>
              <a:xfrm>
                <a:off x="10549656" y="5140171"/>
                <a:ext cx="304399" cy="30611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a:latin typeface="Cambria Math" panose="02040503050406030204" pitchFamily="18" charset="0"/>
                        </a:rPr>
                        <m:t>𝜇</m:t>
                      </m:r>
                    </m:oMath>
                  </m:oMathPara>
                </a14:m>
                <a:endParaRPr kumimoji="1" lang="ja-JP" altLang="en-US" sz="1400" dirty="0"/>
              </a:p>
            </p:txBody>
          </p:sp>
        </mc:Choice>
        <mc:Fallback xmlns="">
          <p:sp>
            <p:nvSpPr>
              <p:cNvPr id="73" name="テキスト ボックス 72">
                <a:extLst>
                  <a:ext uri="{FF2B5EF4-FFF2-40B4-BE49-F238E27FC236}">
                    <a16:creationId xmlns:a16="http://schemas.microsoft.com/office/drawing/2014/main" id="{2929EB53-1C07-4CDB-9EF8-C02E9CE3826C}"/>
                  </a:ext>
                </a:extLst>
              </p:cNvPr>
              <p:cNvSpPr txBox="1">
                <a:spLocks noRot="1" noChangeAspect="1" noMove="1" noResize="1" noEditPoints="1" noAdjustHandles="1" noChangeArrowheads="1" noChangeShapeType="1" noTextEdit="1"/>
              </p:cNvSpPr>
              <p:nvPr/>
            </p:nvSpPr>
            <p:spPr>
              <a:xfrm>
                <a:off x="10549656" y="5140171"/>
                <a:ext cx="304399" cy="306114"/>
              </a:xfrm>
              <a:prstGeom prst="rect">
                <a:avLst/>
              </a:prstGeom>
              <a:blipFill>
                <a:blip r:embed="rId11"/>
                <a:stretch>
                  <a:fillRect b="-4000"/>
                </a:stretch>
              </a:blipFill>
            </p:spPr>
            <p:txBody>
              <a:bodyPr/>
              <a:lstStyle/>
              <a:p>
                <a:r>
                  <a:rPr lang="ja-JP" altLang="en-US">
                    <a:noFill/>
                  </a:rPr>
                  <a:t> </a:t>
                </a:r>
              </a:p>
            </p:txBody>
          </p:sp>
        </mc:Fallback>
      </mc:AlternateContent>
      <p:cxnSp>
        <p:nvCxnSpPr>
          <p:cNvPr id="80" name="直線矢印コネクタ 79">
            <a:extLst>
              <a:ext uri="{FF2B5EF4-FFF2-40B4-BE49-F238E27FC236}">
                <a16:creationId xmlns:a16="http://schemas.microsoft.com/office/drawing/2014/main" id="{E4A91B74-9568-47C8-8D08-6D66A5E20D85}"/>
              </a:ext>
            </a:extLst>
          </p:cNvPr>
          <p:cNvCxnSpPr>
            <a:cxnSpLocks/>
          </p:cNvCxnSpPr>
          <p:nvPr/>
        </p:nvCxnSpPr>
        <p:spPr>
          <a:xfrm flipV="1">
            <a:off x="10536292" y="4898648"/>
            <a:ext cx="34588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8C373519-6EE4-4691-A124-A428CFCF94E9}"/>
                  </a:ext>
                </a:extLst>
              </p:cNvPr>
              <p:cNvSpPr txBox="1"/>
              <p:nvPr/>
            </p:nvSpPr>
            <p:spPr>
              <a:xfrm>
                <a:off x="10563852" y="4565486"/>
                <a:ext cx="304399"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a:latin typeface="Cambria Math" panose="02040503050406030204" pitchFamily="18" charset="0"/>
                        </a:rPr>
                        <m:t>𝜎</m:t>
                      </m:r>
                    </m:oMath>
                  </m:oMathPara>
                </a14:m>
                <a:endParaRPr kumimoji="1" lang="ja-JP" altLang="en-US" sz="1400" dirty="0"/>
              </a:p>
            </p:txBody>
          </p:sp>
        </mc:Choice>
        <mc:Fallback xmlns="">
          <p:sp>
            <p:nvSpPr>
              <p:cNvPr id="81" name="テキスト ボックス 80">
                <a:extLst>
                  <a:ext uri="{FF2B5EF4-FFF2-40B4-BE49-F238E27FC236}">
                    <a16:creationId xmlns:a16="http://schemas.microsoft.com/office/drawing/2014/main" id="{8C373519-6EE4-4691-A124-A428CFCF94E9}"/>
                  </a:ext>
                </a:extLst>
              </p:cNvPr>
              <p:cNvSpPr txBox="1">
                <a:spLocks noRot="1" noChangeAspect="1" noMove="1" noResize="1" noEditPoints="1" noAdjustHandles="1" noChangeArrowheads="1" noChangeShapeType="1" noTextEdit="1"/>
              </p:cNvSpPr>
              <p:nvPr/>
            </p:nvSpPr>
            <p:spPr>
              <a:xfrm>
                <a:off x="10563852" y="4565486"/>
                <a:ext cx="304399" cy="307777"/>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B14C135D-E3B6-4B15-8279-4E2AC596349D}"/>
                  </a:ext>
                </a:extLst>
              </p:cNvPr>
              <p:cNvSpPr txBox="1"/>
              <p:nvPr/>
            </p:nvSpPr>
            <p:spPr>
              <a:xfrm>
                <a:off x="7167239" y="3794085"/>
                <a:ext cx="1662163"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𝜇</m:t>
                      </m:r>
                      <m:r>
                        <a:rPr kumimoji="1" lang="en-US" altLang="ja-JP" sz="1400" b="1" i="1" smtClean="0">
                          <a:latin typeface="Cambria Math" panose="02040503050406030204" pitchFamily="18" charset="0"/>
                        </a:rPr>
                        <m:t>≔</m:t>
                      </m:r>
                      <m:r>
                        <a:rPr kumimoji="1" lang="en-US" altLang="ja-JP" sz="1400" b="0" i="1" smtClean="0">
                          <a:latin typeface="Cambria Math" panose="02040503050406030204" pitchFamily="18" charset="0"/>
                        </a:rPr>
                        <m:t>𝑐</m:t>
                      </m:r>
                      <m:r>
                        <a:rPr kumimoji="1" lang="en-US" altLang="ja-JP" sz="1400" i="1">
                          <a:latin typeface="Cambria Math" panose="02040503050406030204" pitchFamily="18" charset="0"/>
                        </a:rPr>
                        <m:t>𝜇</m:t>
                      </m:r>
                      <m:r>
                        <a:rPr kumimoji="1" lang="en-US" altLang="ja-JP" sz="1400" b="0" i="1" smtClean="0">
                          <a:latin typeface="Cambria Math" panose="02040503050406030204" pitchFamily="18" charset="0"/>
                        </a:rPr>
                        <m:t>+</m:t>
                      </m:r>
                      <m:d>
                        <m:dPr>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1−</m:t>
                          </m:r>
                          <m:r>
                            <a:rPr kumimoji="1" lang="en-US" altLang="ja-JP" sz="1400" b="0" i="1" smtClean="0">
                              <a:latin typeface="Cambria Math" panose="02040503050406030204" pitchFamily="18" charset="0"/>
                            </a:rPr>
                            <m:t>𝑐</m:t>
                          </m:r>
                        </m:e>
                      </m:d>
                      <m:r>
                        <a:rPr kumimoji="1" lang="en-US" altLang="ja-JP" sz="1400" i="1">
                          <a:latin typeface="Cambria Math" panose="02040503050406030204" pitchFamily="18" charset="0"/>
                        </a:rPr>
                        <m:t>𝑆</m:t>
                      </m:r>
                    </m:oMath>
                  </m:oMathPara>
                </a14:m>
                <a:endParaRPr kumimoji="1" lang="ja-JP" altLang="en-US" sz="1400" dirty="0"/>
              </a:p>
            </p:txBody>
          </p:sp>
        </mc:Choice>
        <mc:Fallback xmlns="">
          <p:sp>
            <p:nvSpPr>
              <p:cNvPr id="82" name="テキスト ボックス 81">
                <a:extLst>
                  <a:ext uri="{FF2B5EF4-FFF2-40B4-BE49-F238E27FC236}">
                    <a16:creationId xmlns:a16="http://schemas.microsoft.com/office/drawing/2014/main" id="{B14C135D-E3B6-4B15-8279-4E2AC596349D}"/>
                  </a:ext>
                </a:extLst>
              </p:cNvPr>
              <p:cNvSpPr txBox="1">
                <a:spLocks noRot="1" noChangeAspect="1" noMove="1" noResize="1" noEditPoints="1" noAdjustHandles="1" noChangeArrowheads="1" noChangeShapeType="1" noTextEdit="1"/>
              </p:cNvSpPr>
              <p:nvPr/>
            </p:nvSpPr>
            <p:spPr>
              <a:xfrm>
                <a:off x="7167239" y="3794085"/>
                <a:ext cx="1662163" cy="307777"/>
              </a:xfrm>
              <a:prstGeom prst="rect">
                <a:avLst/>
              </a:prstGeom>
              <a:blipFill>
                <a:blip r:embed="rId13"/>
                <a:stretch>
                  <a:fillRect b="-1961"/>
                </a:stretch>
              </a:blipFill>
            </p:spPr>
            <p:txBody>
              <a:bodyPr/>
              <a:lstStyle/>
              <a:p>
                <a:r>
                  <a:rPr lang="ja-JP" altLang="en-US">
                    <a:noFill/>
                  </a:rPr>
                  <a:t> </a:t>
                </a:r>
              </a:p>
            </p:txBody>
          </p:sp>
        </mc:Fallback>
      </mc:AlternateContent>
      <p:sp>
        <p:nvSpPr>
          <p:cNvPr id="83" name="テキスト ボックス 82">
            <a:extLst>
              <a:ext uri="{FF2B5EF4-FFF2-40B4-BE49-F238E27FC236}">
                <a16:creationId xmlns:a16="http://schemas.microsoft.com/office/drawing/2014/main" id="{15691B84-50B2-46F1-8135-D28F1F4F5895}"/>
              </a:ext>
            </a:extLst>
          </p:cNvPr>
          <p:cNvSpPr txBox="1"/>
          <p:nvPr/>
        </p:nvSpPr>
        <p:spPr>
          <a:xfrm>
            <a:off x="6989265" y="3554698"/>
            <a:ext cx="1110270" cy="307777"/>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sz="1400" dirty="0">
                <a:solidFill>
                  <a:schemeClr val="tx1"/>
                </a:solidFill>
              </a:rPr>
              <a:t>JADE</a:t>
            </a:r>
            <a:endParaRPr kumimoji="1" lang="ja-JP" altLang="en-US" sz="1400" dirty="0">
              <a:solidFill>
                <a:schemeClr val="tx1"/>
              </a:solidFill>
            </a:endParaRPr>
          </a:p>
        </p:txBody>
      </p:sp>
      <p:sp>
        <p:nvSpPr>
          <p:cNvPr id="84" name="テキスト ボックス 83">
            <a:extLst>
              <a:ext uri="{FF2B5EF4-FFF2-40B4-BE49-F238E27FC236}">
                <a16:creationId xmlns:a16="http://schemas.microsoft.com/office/drawing/2014/main" id="{08CB03E6-EFAF-4CB9-8E84-A58C6667E44A}"/>
              </a:ext>
            </a:extLst>
          </p:cNvPr>
          <p:cNvSpPr txBox="1"/>
          <p:nvPr/>
        </p:nvSpPr>
        <p:spPr>
          <a:xfrm>
            <a:off x="8282970" y="4036744"/>
            <a:ext cx="1123494" cy="276999"/>
          </a:xfrm>
          <a:prstGeom prst="rect">
            <a:avLst/>
          </a:prstGeom>
          <a:noFill/>
        </p:spPr>
        <p:txBody>
          <a:bodyPr wrap="square" rtlCol="0">
            <a:spAutoFit/>
          </a:bodyPr>
          <a:lstStyle/>
          <a:p>
            <a:pPr algn="ctr"/>
            <a:r>
              <a:rPr kumimoji="1" lang="ja-JP" altLang="en-US" sz="1200" dirty="0"/>
              <a:t>成功値の平均</a:t>
            </a:r>
          </a:p>
        </p:txBody>
      </p:sp>
      <p:sp>
        <p:nvSpPr>
          <p:cNvPr id="85" name="テキスト ボックス 84">
            <a:extLst>
              <a:ext uri="{FF2B5EF4-FFF2-40B4-BE49-F238E27FC236}">
                <a16:creationId xmlns:a16="http://schemas.microsoft.com/office/drawing/2014/main" id="{B2DE4DAB-B7B5-460E-B8FC-64EDA0D954B4}"/>
              </a:ext>
            </a:extLst>
          </p:cNvPr>
          <p:cNvSpPr txBox="1"/>
          <p:nvPr/>
        </p:nvSpPr>
        <p:spPr>
          <a:xfrm>
            <a:off x="7321146" y="4036744"/>
            <a:ext cx="1123494" cy="276999"/>
          </a:xfrm>
          <a:prstGeom prst="rect">
            <a:avLst/>
          </a:prstGeom>
          <a:noFill/>
        </p:spPr>
        <p:txBody>
          <a:bodyPr wrap="square" rtlCol="0">
            <a:spAutoFit/>
          </a:bodyPr>
          <a:lstStyle/>
          <a:p>
            <a:pPr algn="ctr"/>
            <a:r>
              <a:rPr kumimoji="1" lang="ja-JP" altLang="en-US" sz="1200" dirty="0"/>
              <a:t>前回の統計量</a:t>
            </a:r>
          </a:p>
        </p:txBody>
      </p:sp>
      <p:sp>
        <p:nvSpPr>
          <p:cNvPr id="86" name="テキスト ボックス 85">
            <a:extLst>
              <a:ext uri="{FF2B5EF4-FFF2-40B4-BE49-F238E27FC236}">
                <a16:creationId xmlns:a16="http://schemas.microsoft.com/office/drawing/2014/main" id="{84AC7243-C6DB-4A17-8CFA-3E74F61FA58B}"/>
              </a:ext>
            </a:extLst>
          </p:cNvPr>
          <p:cNvSpPr txBox="1"/>
          <p:nvPr/>
        </p:nvSpPr>
        <p:spPr>
          <a:xfrm>
            <a:off x="6989265" y="4384836"/>
            <a:ext cx="1110270" cy="307777"/>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sz="1400" dirty="0">
                <a:solidFill>
                  <a:schemeClr val="tx1"/>
                </a:solidFill>
              </a:rPr>
              <a:t>SHADE</a:t>
            </a:r>
            <a:endParaRPr kumimoji="1" lang="ja-JP" altLang="en-US" sz="1400" dirty="0">
              <a:solidFill>
                <a:schemeClr val="tx1"/>
              </a:solidFill>
            </a:endParaRPr>
          </a:p>
        </p:txBody>
      </p:sp>
      <mc:AlternateContent xmlns:mc="http://schemas.openxmlformats.org/markup-compatibility/2006" xmlns:a14="http://schemas.microsoft.com/office/drawing/2010/main">
        <mc:Choice Requires="a14">
          <p:sp>
            <p:nvSpPr>
              <p:cNvPr id="87" name="テキスト ボックス 86">
                <a:extLst>
                  <a:ext uri="{FF2B5EF4-FFF2-40B4-BE49-F238E27FC236}">
                    <a16:creationId xmlns:a16="http://schemas.microsoft.com/office/drawing/2014/main" id="{A8579A28-B1EC-4F42-8D02-A613D5935298}"/>
                  </a:ext>
                </a:extLst>
              </p:cNvPr>
              <p:cNvSpPr txBox="1"/>
              <p:nvPr/>
            </p:nvSpPr>
            <p:spPr>
              <a:xfrm>
                <a:off x="7153927" y="4904555"/>
                <a:ext cx="871853"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𝜇</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𝑀</m:t>
                          </m:r>
                        </m:e>
                        <m:sub>
                          <m:r>
                            <a:rPr kumimoji="1" lang="en-US" altLang="ja-JP" sz="1400" b="0" i="1" smtClean="0">
                              <a:latin typeface="Cambria Math" panose="02040503050406030204" pitchFamily="18" charset="0"/>
                            </a:rPr>
                            <m:t>𝑟</m:t>
                          </m:r>
                        </m:sub>
                      </m:sSub>
                    </m:oMath>
                  </m:oMathPara>
                </a14:m>
                <a:endParaRPr kumimoji="1" lang="ja-JP" altLang="en-US" sz="1400" dirty="0"/>
              </a:p>
            </p:txBody>
          </p:sp>
        </mc:Choice>
        <mc:Fallback xmlns="">
          <p:sp>
            <p:nvSpPr>
              <p:cNvPr id="87" name="テキスト ボックス 86">
                <a:extLst>
                  <a:ext uri="{FF2B5EF4-FFF2-40B4-BE49-F238E27FC236}">
                    <a16:creationId xmlns:a16="http://schemas.microsoft.com/office/drawing/2014/main" id="{A8579A28-B1EC-4F42-8D02-A613D5935298}"/>
                  </a:ext>
                </a:extLst>
              </p:cNvPr>
              <p:cNvSpPr txBox="1">
                <a:spLocks noRot="1" noChangeAspect="1" noMove="1" noResize="1" noEditPoints="1" noAdjustHandles="1" noChangeArrowheads="1" noChangeShapeType="1" noTextEdit="1"/>
              </p:cNvSpPr>
              <p:nvPr/>
            </p:nvSpPr>
            <p:spPr>
              <a:xfrm>
                <a:off x="7153927" y="4904555"/>
                <a:ext cx="871853" cy="307777"/>
              </a:xfrm>
              <a:prstGeom prst="rect">
                <a:avLst/>
              </a:prstGeom>
              <a:blipFill>
                <a:blip r:embed="rId1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8" name="テキスト ボックス 87">
                <a:extLst>
                  <a:ext uri="{FF2B5EF4-FFF2-40B4-BE49-F238E27FC236}">
                    <a16:creationId xmlns:a16="http://schemas.microsoft.com/office/drawing/2014/main" id="{5C2F121A-2E26-4532-B19C-B1C1E283BF97}"/>
                  </a:ext>
                </a:extLst>
              </p:cNvPr>
              <p:cNvSpPr txBox="1"/>
              <p:nvPr/>
            </p:nvSpPr>
            <p:spPr>
              <a:xfrm>
                <a:off x="7153928" y="4646648"/>
                <a:ext cx="871852"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𝑀</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𝑆</m:t>
                      </m:r>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88" name="テキスト ボックス 87">
                <a:extLst>
                  <a:ext uri="{FF2B5EF4-FFF2-40B4-BE49-F238E27FC236}">
                    <a16:creationId xmlns:a16="http://schemas.microsoft.com/office/drawing/2014/main" id="{5C2F121A-2E26-4532-B19C-B1C1E283BF97}"/>
                  </a:ext>
                </a:extLst>
              </p:cNvPr>
              <p:cNvSpPr txBox="1">
                <a:spLocks noRot="1" noChangeAspect="1" noMove="1" noResize="1" noEditPoints="1" noAdjustHandles="1" noChangeArrowheads="1" noChangeShapeType="1" noTextEdit="1"/>
              </p:cNvSpPr>
              <p:nvPr/>
            </p:nvSpPr>
            <p:spPr>
              <a:xfrm>
                <a:off x="7153928" y="4646648"/>
                <a:ext cx="871852" cy="307777"/>
              </a:xfrm>
              <a:prstGeom prst="rect">
                <a:avLst/>
              </a:prstGeom>
              <a:blipFill>
                <a:blip r:embed="rId15"/>
                <a:stretch>
                  <a:fillRect b="-9804"/>
                </a:stretch>
              </a:blipFill>
            </p:spPr>
            <p:txBody>
              <a:bodyPr/>
              <a:lstStyle/>
              <a:p>
                <a:r>
                  <a:rPr lang="ja-JP" altLang="en-US">
                    <a:noFill/>
                  </a:rPr>
                  <a:t> </a:t>
                </a:r>
              </a:p>
            </p:txBody>
          </p:sp>
        </mc:Fallback>
      </mc:AlternateContent>
      <p:sp>
        <p:nvSpPr>
          <p:cNvPr id="89" name="テキスト ボックス 88">
            <a:extLst>
              <a:ext uri="{FF2B5EF4-FFF2-40B4-BE49-F238E27FC236}">
                <a16:creationId xmlns:a16="http://schemas.microsoft.com/office/drawing/2014/main" id="{2A0C8E62-7301-47CD-9FD0-7E6C550AC234}"/>
              </a:ext>
            </a:extLst>
          </p:cNvPr>
          <p:cNvSpPr txBox="1"/>
          <p:nvPr/>
        </p:nvSpPr>
        <p:spPr>
          <a:xfrm>
            <a:off x="8051822" y="4673662"/>
            <a:ext cx="1266115" cy="276999"/>
          </a:xfrm>
          <a:prstGeom prst="rect">
            <a:avLst/>
          </a:prstGeom>
          <a:noFill/>
        </p:spPr>
        <p:txBody>
          <a:bodyPr wrap="square" rtlCol="0">
            <a:spAutoFit/>
          </a:bodyPr>
          <a:lstStyle/>
          <a:p>
            <a:pPr algn="ctr"/>
            <a:r>
              <a:rPr kumimoji="1" lang="ja-JP" altLang="en-US" sz="1200" dirty="0"/>
              <a:t>過去の成功履歴</a:t>
            </a:r>
          </a:p>
        </p:txBody>
      </p:sp>
      <p:sp>
        <p:nvSpPr>
          <p:cNvPr id="90" name="テキスト ボックス 89">
            <a:extLst>
              <a:ext uri="{FF2B5EF4-FFF2-40B4-BE49-F238E27FC236}">
                <a16:creationId xmlns:a16="http://schemas.microsoft.com/office/drawing/2014/main" id="{DBEE31C3-A1FE-4368-B33E-2EFC2848B5DF}"/>
              </a:ext>
            </a:extLst>
          </p:cNvPr>
          <p:cNvSpPr txBox="1"/>
          <p:nvPr/>
        </p:nvSpPr>
        <p:spPr>
          <a:xfrm>
            <a:off x="7896232" y="4931710"/>
            <a:ext cx="1573648" cy="276999"/>
          </a:xfrm>
          <a:prstGeom prst="rect">
            <a:avLst/>
          </a:prstGeom>
          <a:noFill/>
        </p:spPr>
        <p:txBody>
          <a:bodyPr wrap="square" rtlCol="0">
            <a:spAutoFit/>
          </a:bodyPr>
          <a:lstStyle/>
          <a:p>
            <a:pPr algn="ctr"/>
            <a:r>
              <a:rPr kumimoji="1" lang="ja-JP" altLang="en-US" sz="1200" dirty="0"/>
              <a:t>メモリからランダムに選ぶ</a:t>
            </a:r>
          </a:p>
        </p:txBody>
      </p:sp>
      <p:sp>
        <p:nvSpPr>
          <p:cNvPr id="79" name="テキスト ボックス 78">
            <a:extLst>
              <a:ext uri="{FF2B5EF4-FFF2-40B4-BE49-F238E27FC236}">
                <a16:creationId xmlns:a16="http://schemas.microsoft.com/office/drawing/2014/main" id="{2623CC78-F5B7-4A18-B2D3-D346CD94856C}"/>
              </a:ext>
            </a:extLst>
          </p:cNvPr>
          <p:cNvSpPr txBox="1"/>
          <p:nvPr/>
        </p:nvSpPr>
        <p:spPr>
          <a:xfrm>
            <a:off x="571984" y="-20412"/>
            <a:ext cx="7324248"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検証１ </a:t>
            </a:r>
          </a:p>
        </p:txBody>
      </p:sp>
      <p:sp>
        <p:nvSpPr>
          <p:cNvPr id="91" name="タイトル 1">
            <a:extLst>
              <a:ext uri="{FF2B5EF4-FFF2-40B4-BE49-F238E27FC236}">
                <a16:creationId xmlns:a16="http://schemas.microsoft.com/office/drawing/2014/main" id="{C8563460-C03D-45DE-A82B-2815EA87CD3A}"/>
              </a:ext>
            </a:extLst>
          </p:cNvPr>
          <p:cNvSpPr>
            <a:spLocks noGrp="1"/>
          </p:cNvSpPr>
          <p:nvPr>
            <p:ph type="title"/>
          </p:nvPr>
        </p:nvSpPr>
        <p:spPr>
          <a:xfrm>
            <a:off x="517055" y="241034"/>
            <a:ext cx="11400125" cy="518094"/>
          </a:xfrm>
        </p:spPr>
        <p:txBody>
          <a:bodyPr/>
          <a:lstStyle/>
          <a:p>
            <a:r>
              <a:rPr lang="ja-JP" altLang="en-US" dirty="0"/>
              <a:t>近傍生成法</a:t>
            </a:r>
            <a:endParaRPr lang="en-US" dirty="0"/>
          </a:p>
        </p:txBody>
      </p:sp>
    </p:spTree>
    <p:extLst>
      <p:ext uri="{BB962C8B-B14F-4D97-AF65-F5344CB8AC3E}">
        <p14:creationId xmlns:p14="http://schemas.microsoft.com/office/powerpoint/2010/main" val="28579408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22</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結果まとめ</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10603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計算時間・探索性能の両面で、違反量削減優先の方法が優れていた。</a:t>
            </a:r>
            <a:endParaRPr lang="en-US" altLang="ja-JP" sz="2800" dirty="0"/>
          </a:p>
          <a:p>
            <a:pPr lvl="1">
              <a:defRPr/>
            </a:pPr>
            <a:r>
              <a:rPr lang="en-US" altLang="ja-JP" sz="2400" dirty="0"/>
              <a:t>MOEA/D</a:t>
            </a:r>
            <a:r>
              <a:rPr lang="ja-JP" altLang="en-US" sz="2400" dirty="0"/>
              <a:t>が可能解を得られなかった問題・条件で、</a:t>
            </a:r>
            <a:r>
              <a:rPr lang="en-US" altLang="ja-JP" sz="2400" dirty="0"/>
              <a:t>15</a:t>
            </a:r>
            <a:r>
              <a:rPr lang="ja-JP" altLang="en-US" sz="2400" dirty="0"/>
              <a:t>分以内に実行可能解を得た</a:t>
            </a:r>
            <a:endParaRPr lang="en-US" altLang="ja-JP" sz="2400"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7519071"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検証１</a:t>
            </a:r>
            <a:endParaRPr kumimoji="1" lang="en-US" altLang="ja-JP" sz="1600" b="1" dirty="0">
              <a:solidFill>
                <a:schemeClr val="bg1"/>
              </a:solidFill>
            </a:endParaRPr>
          </a:p>
        </p:txBody>
      </p:sp>
      <p:sp>
        <p:nvSpPr>
          <p:cNvPr id="7" name="テキスト ボックス 6">
            <a:extLst>
              <a:ext uri="{FF2B5EF4-FFF2-40B4-BE49-F238E27FC236}">
                <a16:creationId xmlns:a16="http://schemas.microsoft.com/office/drawing/2014/main" id="{08BC6B93-A56B-4553-979C-C1B4457B4434}"/>
              </a:ext>
            </a:extLst>
          </p:cNvPr>
          <p:cNvSpPr txBox="1"/>
          <p:nvPr/>
        </p:nvSpPr>
        <p:spPr>
          <a:xfrm>
            <a:off x="191791" y="5578543"/>
            <a:ext cx="8843152" cy="584775"/>
          </a:xfrm>
          <a:prstGeom prst="rect">
            <a:avLst/>
          </a:prstGeom>
          <a:noFill/>
        </p:spPr>
        <p:txBody>
          <a:bodyPr wrap="square" rtlCol="0">
            <a:spAutoFit/>
          </a:bodyPr>
          <a:lstStyle/>
          <a:p>
            <a:r>
              <a:rPr kumimoji="1" lang="en-US" altLang="ja-JP" sz="1600" dirty="0"/>
              <a:t>※</a:t>
            </a:r>
            <a:r>
              <a:rPr kumimoji="1" lang="ja-JP" altLang="en-US" sz="1600" dirty="0"/>
              <a:t>反復回数</a:t>
            </a:r>
            <a:r>
              <a:rPr kumimoji="1" lang="en-US" altLang="ja-JP" sz="1600" dirty="0"/>
              <a:t>20,000</a:t>
            </a:r>
            <a:r>
              <a:rPr kumimoji="1" lang="ja-JP" altLang="en-US" sz="1600" dirty="0"/>
              <a:t>、探索点数</a:t>
            </a:r>
            <a:r>
              <a:rPr kumimoji="1" lang="en-US" altLang="ja-JP" sz="1600" dirty="0"/>
              <a:t>100</a:t>
            </a:r>
          </a:p>
          <a:p>
            <a:r>
              <a:rPr kumimoji="1" lang="en-US" altLang="ja-JP" sz="1600" dirty="0"/>
              <a:t>※</a:t>
            </a:r>
            <a:r>
              <a:rPr kumimoji="1" lang="ja-JP" altLang="en-US" sz="1600" dirty="0"/>
              <a:t>ノート</a:t>
            </a:r>
            <a:r>
              <a:rPr kumimoji="1" lang="en-US" altLang="ja-JP" sz="1600" dirty="0"/>
              <a:t>PC</a:t>
            </a:r>
            <a:r>
              <a:rPr kumimoji="1" lang="ja-JP" altLang="en-US" sz="1600" dirty="0"/>
              <a:t>（</a:t>
            </a:r>
            <a:r>
              <a:rPr kumimoji="1" lang="en-US" altLang="ja-JP" sz="1600" dirty="0"/>
              <a:t>Intel Core i5-1145G7(2.60GHz)</a:t>
            </a:r>
            <a:r>
              <a:rPr kumimoji="1" lang="ja-JP" altLang="en-US" sz="1600" dirty="0"/>
              <a:t>、内蔵</a:t>
            </a:r>
            <a:r>
              <a:rPr kumimoji="1" lang="en-US" altLang="ja-JP" sz="1600" dirty="0"/>
              <a:t>GPU 11th Gen</a:t>
            </a:r>
            <a:r>
              <a:rPr kumimoji="1" lang="ja-JP" altLang="en-US" sz="1600" dirty="0"/>
              <a:t>）、</a:t>
            </a:r>
            <a:r>
              <a:rPr kumimoji="1" lang="en-US" altLang="ja-JP" sz="1600" dirty="0"/>
              <a:t>python</a:t>
            </a:r>
            <a:r>
              <a:rPr kumimoji="1" lang="ja-JP" altLang="en-US" sz="1600" dirty="0"/>
              <a:t>実装のもとで計算した</a:t>
            </a:r>
          </a:p>
        </p:txBody>
      </p:sp>
      <p:graphicFrame>
        <p:nvGraphicFramePr>
          <p:cNvPr id="8" name="表 7">
            <a:extLst>
              <a:ext uri="{FF2B5EF4-FFF2-40B4-BE49-F238E27FC236}">
                <a16:creationId xmlns:a16="http://schemas.microsoft.com/office/drawing/2014/main" id="{1A681685-CF01-4F92-8DD0-F45DB95DC60B}"/>
              </a:ext>
            </a:extLst>
          </p:cNvPr>
          <p:cNvGraphicFramePr>
            <a:graphicFrameLocks noGrp="1"/>
          </p:cNvGraphicFramePr>
          <p:nvPr>
            <p:extLst>
              <p:ext uri="{D42A27DB-BD31-4B8C-83A1-F6EECF244321}">
                <p14:modId xmlns:p14="http://schemas.microsoft.com/office/powerpoint/2010/main" val="847106668"/>
              </p:ext>
            </p:extLst>
          </p:nvPr>
        </p:nvGraphicFramePr>
        <p:xfrm>
          <a:off x="4494896" y="4841800"/>
          <a:ext cx="4909092" cy="670560"/>
        </p:xfrm>
        <a:graphic>
          <a:graphicData uri="http://schemas.openxmlformats.org/drawingml/2006/table">
            <a:tbl>
              <a:tblPr firstRow="1" bandRow="1">
                <a:tableStyleId>{5C22544A-7EE6-4342-B048-85BDC9FD1C3A}</a:tableStyleId>
              </a:tblPr>
              <a:tblGrid>
                <a:gridCol w="1636364">
                  <a:extLst>
                    <a:ext uri="{9D8B030D-6E8A-4147-A177-3AD203B41FA5}">
                      <a16:colId xmlns:a16="http://schemas.microsoft.com/office/drawing/2014/main" val="422137597"/>
                    </a:ext>
                  </a:extLst>
                </a:gridCol>
                <a:gridCol w="1636364">
                  <a:extLst>
                    <a:ext uri="{9D8B030D-6E8A-4147-A177-3AD203B41FA5}">
                      <a16:colId xmlns:a16="http://schemas.microsoft.com/office/drawing/2014/main" val="612450490"/>
                    </a:ext>
                  </a:extLst>
                </a:gridCol>
                <a:gridCol w="1636364">
                  <a:extLst>
                    <a:ext uri="{9D8B030D-6E8A-4147-A177-3AD203B41FA5}">
                      <a16:colId xmlns:a16="http://schemas.microsoft.com/office/drawing/2014/main" val="3219531441"/>
                    </a:ext>
                  </a:extLst>
                </a:gridCol>
              </a:tblGrid>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変動幅制約</a:t>
                      </a:r>
                      <a:endParaRPr kumimoji="1" lang="en-US" altLang="ja-JP"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設備特性制約</a:t>
                      </a:r>
                      <a:endParaRPr kumimoji="1" lang="en-US" altLang="ja-JP"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合計</a:t>
                      </a:r>
                      <a:endParaRPr kumimoji="1" lang="en-US" altLang="ja-JP"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50.2</a:t>
                      </a:r>
                      <a:endParaRPr kumimoji="1" lang="ja-JP" altLang="en-US"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32.5</a:t>
                      </a:r>
                      <a:endParaRPr kumimoji="1" lang="ja-JP" altLang="en-US"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82.7</a:t>
                      </a:r>
                      <a:endParaRPr kumimoji="1" lang="ja-JP" altLang="en-US"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4237924"/>
                  </a:ext>
                </a:extLst>
              </a:tr>
            </a:tbl>
          </a:graphicData>
        </a:graphic>
      </p:graphicFrame>
      <p:sp>
        <p:nvSpPr>
          <p:cNvPr id="10" name="テキスト ボックス 9">
            <a:extLst>
              <a:ext uri="{FF2B5EF4-FFF2-40B4-BE49-F238E27FC236}">
                <a16:creationId xmlns:a16="http://schemas.microsoft.com/office/drawing/2014/main" id="{E8941A25-1BF3-41F4-BBEA-5D56F62FDF42}"/>
              </a:ext>
            </a:extLst>
          </p:cNvPr>
          <p:cNvSpPr txBox="1"/>
          <p:nvPr/>
        </p:nvSpPr>
        <p:spPr>
          <a:xfrm>
            <a:off x="1572109" y="4884692"/>
            <a:ext cx="281810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Adaptive MOEA/D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最良解の制約違反量の内訳</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8EBBC1C5-05C8-4C38-A658-C3760F98153B}"/>
                  </a:ext>
                </a:extLst>
              </p:cNvPr>
              <p:cNvSpPr txBox="1"/>
              <p:nvPr/>
            </p:nvSpPr>
            <p:spPr>
              <a:xfrm>
                <a:off x="387488" y="3045826"/>
                <a:ext cx="235385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最良解の目的関数値</a:t>
                </a:r>
                <a14:m>
                  <m:oMath xmlns:m="http://schemas.openxmlformats.org/officeDocument/2006/math">
                    <m:r>
                      <a:rPr kumimoji="1" lang="en-US" altLang="ja-JP" b="0" i="1" smtClean="0">
                        <a:latin typeface="Cambria Math" panose="02040503050406030204" pitchFamily="18" charset="0"/>
                      </a:rPr>
                      <m:t>𝑓</m:t>
                    </m:r>
                  </m:oMath>
                </a14:m>
                <a:endParaRPr kumimoji="1" lang="ja-JP" altLang="en-US" dirty="0"/>
              </a:p>
            </p:txBody>
          </p:sp>
        </mc:Choice>
        <mc:Fallback xmlns="">
          <p:sp>
            <p:nvSpPr>
              <p:cNvPr id="12" name="テキスト ボックス 11">
                <a:extLst>
                  <a:ext uri="{FF2B5EF4-FFF2-40B4-BE49-F238E27FC236}">
                    <a16:creationId xmlns:a16="http://schemas.microsoft.com/office/drawing/2014/main" id="{8EBBC1C5-05C8-4C38-A658-C3760F98153B}"/>
                  </a:ext>
                </a:extLst>
              </p:cNvPr>
              <p:cNvSpPr txBox="1">
                <a:spLocks noRot="1" noChangeAspect="1" noMove="1" noResize="1" noEditPoints="1" noAdjustHandles="1" noChangeArrowheads="1" noChangeShapeType="1" noTextEdit="1"/>
              </p:cNvSpPr>
              <p:nvPr/>
            </p:nvSpPr>
            <p:spPr>
              <a:xfrm>
                <a:off x="387488" y="3045826"/>
                <a:ext cx="2353850" cy="369332"/>
              </a:xfrm>
              <a:prstGeom prst="rect">
                <a:avLst/>
              </a:prstGeom>
              <a:blipFill>
                <a:blip r:embed="rId2"/>
                <a:stretch>
                  <a:fillRect l="-2332" t="-10000" r="-518" b="-26667"/>
                </a:stretch>
              </a:blipFill>
            </p:spPr>
            <p:txBody>
              <a:bodyPr/>
              <a:lstStyle/>
              <a:p>
                <a:r>
                  <a:rPr lang="ja-JP" altLang="en-US">
                    <a:noFill/>
                  </a:rPr>
                  <a:t> </a:t>
                </a:r>
              </a:p>
            </p:txBody>
          </p:sp>
        </mc:Fallback>
      </mc:AlternateContent>
      <p:sp>
        <p:nvSpPr>
          <p:cNvPr id="13" name="正方形/長方形 12">
            <a:extLst>
              <a:ext uri="{FF2B5EF4-FFF2-40B4-BE49-F238E27FC236}">
                <a16:creationId xmlns:a16="http://schemas.microsoft.com/office/drawing/2014/main" id="{DD1FCD76-BF57-4410-B17A-0A6FCBE0D34F}"/>
              </a:ext>
            </a:extLst>
          </p:cNvPr>
          <p:cNvSpPr/>
          <p:nvPr/>
        </p:nvSpPr>
        <p:spPr>
          <a:xfrm>
            <a:off x="3063321" y="2162844"/>
            <a:ext cx="2152650" cy="72695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Adaptive MOEA/D</a:t>
            </a:r>
          </a:p>
        </p:txBody>
      </p:sp>
      <p:cxnSp>
        <p:nvCxnSpPr>
          <p:cNvPr id="15" name="直線コネクタ 14">
            <a:extLst>
              <a:ext uri="{FF2B5EF4-FFF2-40B4-BE49-F238E27FC236}">
                <a16:creationId xmlns:a16="http://schemas.microsoft.com/office/drawing/2014/main" id="{77801D32-C332-48F0-A240-5948EB7B7636}"/>
              </a:ext>
            </a:extLst>
          </p:cNvPr>
          <p:cNvCxnSpPr>
            <a:cxnSpLocks/>
          </p:cNvCxnSpPr>
          <p:nvPr/>
        </p:nvCxnSpPr>
        <p:spPr>
          <a:xfrm>
            <a:off x="224291" y="3447971"/>
            <a:ext cx="1136582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2FC99B87-90D7-4D67-B681-A4CBCC95FA89}"/>
              </a:ext>
            </a:extLst>
          </p:cNvPr>
          <p:cNvSpPr txBox="1"/>
          <p:nvPr/>
        </p:nvSpPr>
        <p:spPr>
          <a:xfrm>
            <a:off x="800422" y="3581888"/>
            <a:ext cx="1527982"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可能解の獲得</a:t>
            </a:r>
          </a:p>
        </p:txBody>
      </p:sp>
      <p:sp>
        <p:nvSpPr>
          <p:cNvPr id="18" name="正方形/長方形 17">
            <a:extLst>
              <a:ext uri="{FF2B5EF4-FFF2-40B4-BE49-F238E27FC236}">
                <a16:creationId xmlns:a16="http://schemas.microsoft.com/office/drawing/2014/main" id="{82397EF7-EBB0-4041-99BA-2F85E97D0DE2}"/>
              </a:ext>
            </a:extLst>
          </p:cNvPr>
          <p:cNvSpPr/>
          <p:nvPr/>
        </p:nvSpPr>
        <p:spPr>
          <a:xfrm>
            <a:off x="5296934" y="2564757"/>
            <a:ext cx="2052637" cy="3248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b="1" dirty="0"/>
              <a:t>適応型</a:t>
            </a:r>
            <a:r>
              <a:rPr kumimoji="1" lang="en-US" altLang="ja-JP" sz="1800" b="1" dirty="0"/>
              <a:t>PSO</a:t>
            </a:r>
          </a:p>
        </p:txBody>
      </p:sp>
      <p:sp>
        <p:nvSpPr>
          <p:cNvPr id="19" name="正方形/長方形 18">
            <a:extLst>
              <a:ext uri="{FF2B5EF4-FFF2-40B4-BE49-F238E27FC236}">
                <a16:creationId xmlns:a16="http://schemas.microsoft.com/office/drawing/2014/main" id="{52CA9C2B-7CD1-403B-AE6A-E2A20AB08756}"/>
              </a:ext>
            </a:extLst>
          </p:cNvPr>
          <p:cNvSpPr/>
          <p:nvPr/>
        </p:nvSpPr>
        <p:spPr>
          <a:xfrm>
            <a:off x="7389592" y="2564757"/>
            <a:ext cx="2052637" cy="3248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b="1" dirty="0"/>
              <a:t>JADE</a:t>
            </a:r>
          </a:p>
        </p:txBody>
      </p:sp>
      <p:sp>
        <p:nvSpPr>
          <p:cNvPr id="20" name="正方形/長方形 19">
            <a:extLst>
              <a:ext uri="{FF2B5EF4-FFF2-40B4-BE49-F238E27FC236}">
                <a16:creationId xmlns:a16="http://schemas.microsoft.com/office/drawing/2014/main" id="{1F388E4C-4B83-40DC-980C-42C8EEBE5284}"/>
              </a:ext>
            </a:extLst>
          </p:cNvPr>
          <p:cNvSpPr/>
          <p:nvPr/>
        </p:nvSpPr>
        <p:spPr>
          <a:xfrm>
            <a:off x="5296934" y="2165415"/>
            <a:ext cx="6233848" cy="35323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b="1" dirty="0"/>
              <a:t>Feasibility Rule</a:t>
            </a:r>
          </a:p>
        </p:txBody>
      </p:sp>
      <p:sp>
        <p:nvSpPr>
          <p:cNvPr id="21" name="正方形/長方形 20">
            <a:extLst>
              <a:ext uri="{FF2B5EF4-FFF2-40B4-BE49-F238E27FC236}">
                <a16:creationId xmlns:a16="http://schemas.microsoft.com/office/drawing/2014/main" id="{A58DF1C4-96A1-413D-8FE5-B1BF7751598B}"/>
              </a:ext>
            </a:extLst>
          </p:cNvPr>
          <p:cNvSpPr/>
          <p:nvPr/>
        </p:nvSpPr>
        <p:spPr>
          <a:xfrm>
            <a:off x="9478145" y="2564757"/>
            <a:ext cx="2052637" cy="3248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b="1" dirty="0"/>
              <a:t>SHADE</a:t>
            </a:r>
          </a:p>
        </p:txBody>
      </p:sp>
      <p:sp>
        <p:nvSpPr>
          <p:cNvPr id="23" name="テキスト ボックス 22">
            <a:extLst>
              <a:ext uri="{FF2B5EF4-FFF2-40B4-BE49-F238E27FC236}">
                <a16:creationId xmlns:a16="http://schemas.microsoft.com/office/drawing/2014/main" id="{ACBD5A58-B325-40C0-9E2E-A84B7E994282}"/>
              </a:ext>
            </a:extLst>
          </p:cNvPr>
          <p:cNvSpPr txBox="1"/>
          <p:nvPr/>
        </p:nvSpPr>
        <p:spPr>
          <a:xfrm>
            <a:off x="1010415" y="4190014"/>
            <a:ext cx="110799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計算時間</a:t>
            </a:r>
          </a:p>
        </p:txBody>
      </p:sp>
      <p:sp>
        <p:nvSpPr>
          <p:cNvPr id="26" name="テキスト ボックス 25">
            <a:extLst>
              <a:ext uri="{FF2B5EF4-FFF2-40B4-BE49-F238E27FC236}">
                <a16:creationId xmlns:a16="http://schemas.microsoft.com/office/drawing/2014/main" id="{D1865DDB-99DA-4BB5-B95E-9E3F7E9AE6F7}"/>
              </a:ext>
            </a:extLst>
          </p:cNvPr>
          <p:cNvSpPr txBox="1"/>
          <p:nvPr/>
        </p:nvSpPr>
        <p:spPr>
          <a:xfrm>
            <a:off x="3630532" y="3040589"/>
            <a:ext cx="101822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338,883</a:t>
            </a:r>
            <a:endParaRPr kumimoji="1" lang="ja-JP" altLang="en-US" sz="1800" dirty="0"/>
          </a:p>
        </p:txBody>
      </p:sp>
      <p:sp>
        <p:nvSpPr>
          <p:cNvPr id="27" name="テキスト ボックス 26">
            <a:extLst>
              <a:ext uri="{FF2B5EF4-FFF2-40B4-BE49-F238E27FC236}">
                <a16:creationId xmlns:a16="http://schemas.microsoft.com/office/drawing/2014/main" id="{33C10527-2939-41FD-B639-83479990A999}"/>
              </a:ext>
            </a:extLst>
          </p:cNvPr>
          <p:cNvSpPr txBox="1"/>
          <p:nvPr/>
        </p:nvSpPr>
        <p:spPr>
          <a:xfrm>
            <a:off x="5814138" y="3042895"/>
            <a:ext cx="101822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solidFill>
                  <a:schemeClr val="tx1"/>
                </a:solidFill>
              </a:rPr>
              <a:t>527,177</a:t>
            </a:r>
            <a:endParaRPr kumimoji="1" lang="ja-JP" altLang="en-US" sz="1800" dirty="0">
              <a:solidFill>
                <a:schemeClr val="tx1"/>
              </a:solidFill>
            </a:endParaRPr>
          </a:p>
        </p:txBody>
      </p:sp>
      <p:sp>
        <p:nvSpPr>
          <p:cNvPr id="28" name="テキスト ボックス 27">
            <a:extLst>
              <a:ext uri="{FF2B5EF4-FFF2-40B4-BE49-F238E27FC236}">
                <a16:creationId xmlns:a16="http://schemas.microsoft.com/office/drawing/2014/main" id="{6DE53197-D577-4DFE-8B10-FB6CF9068879}"/>
              </a:ext>
            </a:extLst>
          </p:cNvPr>
          <p:cNvSpPr txBox="1"/>
          <p:nvPr/>
        </p:nvSpPr>
        <p:spPr>
          <a:xfrm>
            <a:off x="7759060" y="3035270"/>
            <a:ext cx="133882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solidFill>
                  <a:srgbClr val="FF0000"/>
                </a:solidFill>
              </a:rPr>
              <a:t>417,427.50</a:t>
            </a:r>
            <a:endParaRPr kumimoji="1" lang="ja-JP" altLang="en-US" sz="1800" dirty="0">
              <a:solidFill>
                <a:srgbClr val="FF0000"/>
              </a:solidFill>
            </a:endParaRPr>
          </a:p>
        </p:txBody>
      </p:sp>
      <p:sp>
        <p:nvSpPr>
          <p:cNvPr id="29" name="テキスト ボックス 28">
            <a:extLst>
              <a:ext uri="{FF2B5EF4-FFF2-40B4-BE49-F238E27FC236}">
                <a16:creationId xmlns:a16="http://schemas.microsoft.com/office/drawing/2014/main" id="{0326990C-E28F-4FDF-9C95-EBD3489723BD}"/>
              </a:ext>
            </a:extLst>
          </p:cNvPr>
          <p:cNvSpPr txBox="1"/>
          <p:nvPr/>
        </p:nvSpPr>
        <p:spPr>
          <a:xfrm>
            <a:off x="9835049" y="3038012"/>
            <a:ext cx="133882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solidFill>
                  <a:srgbClr val="FF0000"/>
                </a:solidFill>
              </a:rPr>
              <a:t>417,427.49</a:t>
            </a:r>
            <a:endParaRPr kumimoji="1" lang="ja-JP" altLang="en-US" sz="1800" dirty="0">
              <a:solidFill>
                <a:srgbClr val="FF0000"/>
              </a:solidFill>
            </a:endParaRPr>
          </a:p>
        </p:txBody>
      </p:sp>
      <p:sp>
        <p:nvSpPr>
          <p:cNvPr id="30" name="テキスト ボックス 29">
            <a:extLst>
              <a:ext uri="{FF2B5EF4-FFF2-40B4-BE49-F238E27FC236}">
                <a16:creationId xmlns:a16="http://schemas.microsoft.com/office/drawing/2014/main" id="{08E3D8FF-9439-471F-8FBE-4DEA49B04F33}"/>
              </a:ext>
            </a:extLst>
          </p:cNvPr>
          <p:cNvSpPr txBox="1"/>
          <p:nvPr/>
        </p:nvSpPr>
        <p:spPr>
          <a:xfrm>
            <a:off x="3954338" y="3581976"/>
            <a:ext cx="37061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t>
            </a:r>
            <a:endParaRPr kumimoji="1" lang="ja-JP" altLang="en-US" sz="1800" dirty="0"/>
          </a:p>
        </p:txBody>
      </p:sp>
      <p:sp>
        <p:nvSpPr>
          <p:cNvPr id="31" name="テキスト ボックス 30">
            <a:extLst>
              <a:ext uri="{FF2B5EF4-FFF2-40B4-BE49-F238E27FC236}">
                <a16:creationId xmlns:a16="http://schemas.microsoft.com/office/drawing/2014/main" id="{7FCF62CB-58D4-4EC8-9148-03A11C5E4ED9}"/>
              </a:ext>
            </a:extLst>
          </p:cNvPr>
          <p:cNvSpPr txBox="1"/>
          <p:nvPr/>
        </p:nvSpPr>
        <p:spPr>
          <a:xfrm>
            <a:off x="6115502" y="3578034"/>
            <a:ext cx="41549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solidFill>
                  <a:srgbClr val="FF0000"/>
                </a:solidFill>
              </a:rPr>
              <a:t>〇</a:t>
            </a:r>
            <a:endParaRPr kumimoji="1" lang="ja-JP" altLang="en-US" sz="1800" dirty="0">
              <a:solidFill>
                <a:srgbClr val="FF0000"/>
              </a:solidFill>
            </a:endParaRPr>
          </a:p>
        </p:txBody>
      </p:sp>
      <p:sp>
        <p:nvSpPr>
          <p:cNvPr id="32" name="テキスト ボックス 31">
            <a:extLst>
              <a:ext uri="{FF2B5EF4-FFF2-40B4-BE49-F238E27FC236}">
                <a16:creationId xmlns:a16="http://schemas.microsoft.com/office/drawing/2014/main" id="{E6841778-955A-4EDA-B88D-A1A58BE254EC}"/>
              </a:ext>
            </a:extLst>
          </p:cNvPr>
          <p:cNvSpPr txBox="1"/>
          <p:nvPr/>
        </p:nvSpPr>
        <p:spPr>
          <a:xfrm>
            <a:off x="8220725" y="3586105"/>
            <a:ext cx="41549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solidFill>
                  <a:srgbClr val="FF0000"/>
                </a:solidFill>
              </a:rPr>
              <a:t>〇</a:t>
            </a:r>
            <a:endParaRPr kumimoji="1" lang="ja-JP" altLang="en-US" sz="1800" dirty="0">
              <a:solidFill>
                <a:srgbClr val="FF0000"/>
              </a:solidFill>
            </a:endParaRPr>
          </a:p>
        </p:txBody>
      </p:sp>
      <p:sp>
        <p:nvSpPr>
          <p:cNvPr id="33" name="テキスト ボックス 32">
            <a:extLst>
              <a:ext uri="{FF2B5EF4-FFF2-40B4-BE49-F238E27FC236}">
                <a16:creationId xmlns:a16="http://schemas.microsoft.com/office/drawing/2014/main" id="{E02C6821-EB95-404A-9440-488A02AF0287}"/>
              </a:ext>
            </a:extLst>
          </p:cNvPr>
          <p:cNvSpPr txBox="1"/>
          <p:nvPr/>
        </p:nvSpPr>
        <p:spPr>
          <a:xfrm>
            <a:off x="10296714" y="3589415"/>
            <a:ext cx="41549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solidFill>
                  <a:srgbClr val="FF0000"/>
                </a:solidFill>
              </a:rPr>
              <a:t>〇</a:t>
            </a:r>
            <a:endParaRPr kumimoji="1" lang="ja-JP" altLang="en-US" sz="1800" dirty="0">
              <a:solidFill>
                <a:srgbClr val="FF0000"/>
              </a:solidFill>
            </a:endParaRPr>
          </a:p>
        </p:txBody>
      </p:sp>
      <p:sp>
        <p:nvSpPr>
          <p:cNvPr id="34" name="テキスト ボックス 33">
            <a:extLst>
              <a:ext uri="{FF2B5EF4-FFF2-40B4-BE49-F238E27FC236}">
                <a16:creationId xmlns:a16="http://schemas.microsoft.com/office/drawing/2014/main" id="{0F1D640D-E240-4F77-A394-49D0AB10DD04}"/>
              </a:ext>
            </a:extLst>
          </p:cNvPr>
          <p:cNvSpPr txBox="1"/>
          <p:nvPr/>
        </p:nvSpPr>
        <p:spPr>
          <a:xfrm>
            <a:off x="3682629" y="4184561"/>
            <a:ext cx="91403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22.9min</a:t>
            </a:r>
            <a:endParaRPr kumimoji="1" lang="ja-JP" altLang="en-US" sz="1600" dirty="0"/>
          </a:p>
        </p:txBody>
      </p:sp>
      <p:sp>
        <p:nvSpPr>
          <p:cNvPr id="35" name="テキスト ボックス 34">
            <a:extLst>
              <a:ext uri="{FF2B5EF4-FFF2-40B4-BE49-F238E27FC236}">
                <a16:creationId xmlns:a16="http://schemas.microsoft.com/office/drawing/2014/main" id="{730EA1FE-32B8-4D0F-9E1F-8A4E81AF1487}"/>
              </a:ext>
            </a:extLst>
          </p:cNvPr>
          <p:cNvSpPr txBox="1"/>
          <p:nvPr/>
        </p:nvSpPr>
        <p:spPr>
          <a:xfrm>
            <a:off x="5866234" y="4041686"/>
            <a:ext cx="91403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10.6min</a:t>
            </a:r>
            <a:endParaRPr kumimoji="1" lang="ja-JP" altLang="en-US" sz="1600" dirty="0"/>
          </a:p>
        </p:txBody>
      </p:sp>
      <p:sp>
        <p:nvSpPr>
          <p:cNvPr id="36" name="テキスト ボックス 35">
            <a:extLst>
              <a:ext uri="{FF2B5EF4-FFF2-40B4-BE49-F238E27FC236}">
                <a16:creationId xmlns:a16="http://schemas.microsoft.com/office/drawing/2014/main" id="{D171BCA7-30F0-4C39-B095-55E386E7C271}"/>
              </a:ext>
            </a:extLst>
          </p:cNvPr>
          <p:cNvSpPr txBox="1"/>
          <p:nvPr/>
        </p:nvSpPr>
        <p:spPr>
          <a:xfrm>
            <a:off x="8049840" y="4041686"/>
            <a:ext cx="91403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21.4min</a:t>
            </a:r>
            <a:endParaRPr kumimoji="1" lang="ja-JP" altLang="en-US" sz="1600" dirty="0"/>
          </a:p>
        </p:txBody>
      </p:sp>
      <p:sp>
        <p:nvSpPr>
          <p:cNvPr id="37" name="テキスト ボックス 36">
            <a:extLst>
              <a:ext uri="{FF2B5EF4-FFF2-40B4-BE49-F238E27FC236}">
                <a16:creationId xmlns:a16="http://schemas.microsoft.com/office/drawing/2014/main" id="{3E1D8978-FB49-4EF2-B587-0EBA600D36A6}"/>
              </a:ext>
            </a:extLst>
          </p:cNvPr>
          <p:cNvSpPr txBox="1"/>
          <p:nvPr/>
        </p:nvSpPr>
        <p:spPr>
          <a:xfrm>
            <a:off x="10055752" y="4041686"/>
            <a:ext cx="91403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14.3min</a:t>
            </a:r>
            <a:endParaRPr kumimoji="1" lang="ja-JP" altLang="en-US" sz="1600" dirty="0"/>
          </a:p>
        </p:txBody>
      </p:sp>
      <p:sp>
        <p:nvSpPr>
          <p:cNvPr id="38" name="テキスト ボックス 37">
            <a:extLst>
              <a:ext uri="{FF2B5EF4-FFF2-40B4-BE49-F238E27FC236}">
                <a16:creationId xmlns:a16="http://schemas.microsoft.com/office/drawing/2014/main" id="{6269BCD7-0EDF-4134-BD08-D8D557BEEF59}"/>
              </a:ext>
            </a:extLst>
          </p:cNvPr>
          <p:cNvSpPr txBox="1"/>
          <p:nvPr/>
        </p:nvSpPr>
        <p:spPr>
          <a:xfrm>
            <a:off x="5458269" y="4299064"/>
            <a:ext cx="172996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t>
            </a:r>
            <a:r>
              <a:rPr kumimoji="1" lang="ja-JP" altLang="en-US" sz="1600" dirty="0"/>
              <a:t>可能解は</a:t>
            </a:r>
            <a:r>
              <a:rPr kumimoji="1" lang="en-US" altLang="ja-JP" sz="1600" dirty="0"/>
              <a:t>3.6min)</a:t>
            </a:r>
            <a:endParaRPr kumimoji="1" lang="ja-JP" altLang="en-US" sz="1600" dirty="0"/>
          </a:p>
        </p:txBody>
      </p:sp>
      <p:sp>
        <p:nvSpPr>
          <p:cNvPr id="39" name="テキスト ボックス 38">
            <a:extLst>
              <a:ext uri="{FF2B5EF4-FFF2-40B4-BE49-F238E27FC236}">
                <a16:creationId xmlns:a16="http://schemas.microsoft.com/office/drawing/2014/main" id="{DCA923CF-BA6F-4E2F-9964-7DC2CEC04A42}"/>
              </a:ext>
            </a:extLst>
          </p:cNvPr>
          <p:cNvSpPr txBox="1"/>
          <p:nvPr/>
        </p:nvSpPr>
        <p:spPr>
          <a:xfrm>
            <a:off x="7676340" y="4315260"/>
            <a:ext cx="166103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solidFill>
                  <a:srgbClr val="FF0000"/>
                </a:solidFill>
              </a:rPr>
              <a:t>(</a:t>
            </a:r>
            <a:r>
              <a:rPr kumimoji="1" lang="ja-JP" altLang="en-US" sz="1600" dirty="0">
                <a:solidFill>
                  <a:srgbClr val="FF0000"/>
                </a:solidFill>
              </a:rPr>
              <a:t>可能解は</a:t>
            </a:r>
            <a:r>
              <a:rPr kumimoji="1" lang="en-US" altLang="ja-JP" sz="1600" dirty="0">
                <a:solidFill>
                  <a:srgbClr val="FF0000"/>
                </a:solidFill>
              </a:rPr>
              <a:t>22sec)</a:t>
            </a:r>
            <a:endParaRPr kumimoji="1" lang="ja-JP" altLang="en-US" sz="1600" dirty="0">
              <a:solidFill>
                <a:srgbClr val="FF0000"/>
              </a:solidFill>
            </a:endParaRPr>
          </a:p>
        </p:txBody>
      </p:sp>
      <p:sp>
        <p:nvSpPr>
          <p:cNvPr id="40" name="テキスト ボックス 39">
            <a:extLst>
              <a:ext uri="{FF2B5EF4-FFF2-40B4-BE49-F238E27FC236}">
                <a16:creationId xmlns:a16="http://schemas.microsoft.com/office/drawing/2014/main" id="{8B02F3F1-51F7-4441-96F8-E850C33C8F05}"/>
              </a:ext>
            </a:extLst>
          </p:cNvPr>
          <p:cNvSpPr txBox="1"/>
          <p:nvPr/>
        </p:nvSpPr>
        <p:spPr>
          <a:xfrm>
            <a:off x="9767779" y="4336704"/>
            <a:ext cx="1547218"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solidFill>
                  <a:srgbClr val="FF0000"/>
                </a:solidFill>
              </a:rPr>
              <a:t>(</a:t>
            </a:r>
            <a:r>
              <a:rPr kumimoji="1" lang="ja-JP" altLang="en-US" sz="1600" dirty="0">
                <a:solidFill>
                  <a:srgbClr val="FF0000"/>
                </a:solidFill>
              </a:rPr>
              <a:t>可能解は</a:t>
            </a:r>
            <a:r>
              <a:rPr kumimoji="1" lang="en-US" altLang="ja-JP" sz="1600" dirty="0">
                <a:solidFill>
                  <a:srgbClr val="FF0000"/>
                </a:solidFill>
              </a:rPr>
              <a:t>7sec)</a:t>
            </a:r>
            <a:endParaRPr kumimoji="1" lang="ja-JP" altLang="en-US" sz="1600" dirty="0">
              <a:solidFill>
                <a:srgbClr val="FF0000"/>
              </a:solidFill>
            </a:endParaRPr>
          </a:p>
        </p:txBody>
      </p:sp>
      <p:cxnSp>
        <p:nvCxnSpPr>
          <p:cNvPr id="41" name="直線コネクタ 40">
            <a:extLst>
              <a:ext uri="{FF2B5EF4-FFF2-40B4-BE49-F238E27FC236}">
                <a16:creationId xmlns:a16="http://schemas.microsoft.com/office/drawing/2014/main" id="{77F99FAF-1C99-48E6-902A-8A5D9F27EDA1}"/>
              </a:ext>
            </a:extLst>
          </p:cNvPr>
          <p:cNvCxnSpPr>
            <a:cxnSpLocks/>
          </p:cNvCxnSpPr>
          <p:nvPr/>
        </p:nvCxnSpPr>
        <p:spPr>
          <a:xfrm>
            <a:off x="224291" y="3974487"/>
            <a:ext cx="1136582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ADE65737-EBC2-4685-8F5D-6256519D4E33}"/>
              </a:ext>
            </a:extLst>
          </p:cNvPr>
          <p:cNvCxnSpPr>
            <a:cxnSpLocks/>
          </p:cNvCxnSpPr>
          <p:nvPr/>
        </p:nvCxnSpPr>
        <p:spPr>
          <a:xfrm>
            <a:off x="224291" y="4675258"/>
            <a:ext cx="1136582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43201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ィカル ユーザー インターフェイス, グラフ, ヒストグラム&#10;&#10;自動的に生成された説明">
            <a:extLst>
              <a:ext uri="{FF2B5EF4-FFF2-40B4-BE49-F238E27FC236}">
                <a16:creationId xmlns:a16="http://schemas.microsoft.com/office/drawing/2014/main" id="{695BDD95-3F90-4DEC-BF01-2248DC5CBC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9" y="3074965"/>
            <a:ext cx="2958075" cy="1950324"/>
          </a:xfrm>
          <a:prstGeom prst="rect">
            <a:avLst/>
          </a:prstGeom>
        </p:spPr>
      </p:pic>
      <p:pic>
        <p:nvPicPr>
          <p:cNvPr id="4" name="図 3" descr="グラフ, 折れ線グラフ&#10;&#10;自動的に生成された説明">
            <a:extLst>
              <a:ext uri="{FF2B5EF4-FFF2-40B4-BE49-F238E27FC236}">
                <a16:creationId xmlns:a16="http://schemas.microsoft.com/office/drawing/2014/main" id="{2DF42ACF-EC3B-4003-9DD9-AC481D2B1E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367" y="3094014"/>
            <a:ext cx="2929182" cy="1931274"/>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23</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探索性能：最良解の推移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制約削減優先は、</a:t>
            </a:r>
            <a:r>
              <a:rPr lang="en-US" altLang="ja-JP" sz="2800" dirty="0"/>
              <a:t>MOEA/D</a:t>
            </a:r>
            <a:r>
              <a:rPr lang="ja-JP" altLang="en-US" sz="2800" dirty="0"/>
              <a:t>よりも少ない計算時間で可能解が得られた。</a:t>
            </a:r>
            <a:endParaRPr lang="en-US" altLang="ja-JP" sz="2800" dirty="0"/>
          </a:p>
          <a:p>
            <a:pPr lvl="1">
              <a:defRPr/>
            </a:pPr>
            <a:r>
              <a:rPr lang="en-US" altLang="ja-JP" sz="2400" dirty="0"/>
              <a:t>PSO</a:t>
            </a:r>
            <a:r>
              <a:rPr lang="ja-JP" altLang="en-US" sz="2400" dirty="0"/>
              <a:t>は可能解獲得後、少しずつ解が改善する</a:t>
            </a:r>
            <a:endParaRPr lang="en-US" altLang="ja-JP" sz="2400" dirty="0"/>
          </a:p>
          <a:p>
            <a:pPr lvl="1">
              <a:defRPr/>
            </a:pPr>
            <a:r>
              <a:rPr lang="en-US" altLang="ja-JP" sz="2400" dirty="0"/>
              <a:t>DE</a:t>
            </a:r>
            <a:r>
              <a:rPr lang="ja-JP" altLang="en-US" sz="2400" dirty="0"/>
              <a:t>は早期に可能解獲得し、解を大きく改善する（特に</a:t>
            </a:r>
            <a:r>
              <a:rPr lang="en-US" altLang="ja-JP" sz="2400" dirty="0"/>
              <a:t>SHADE</a:t>
            </a:r>
            <a:r>
              <a:rPr lang="ja-JP" altLang="en-US" sz="2400" dirty="0"/>
              <a:t>は最も良い）</a:t>
            </a:r>
            <a:endParaRPr lang="en-US" altLang="ja-JP" sz="2400" dirty="0"/>
          </a:p>
        </p:txBody>
      </p:sp>
      <p:sp>
        <p:nvSpPr>
          <p:cNvPr id="56" name="テキスト ボックス 55">
            <a:extLst>
              <a:ext uri="{FF2B5EF4-FFF2-40B4-BE49-F238E27FC236}">
                <a16:creationId xmlns:a16="http://schemas.microsoft.com/office/drawing/2014/main" id="{5317B621-6ABA-41B4-B318-2C02BE0411C5}"/>
              </a:ext>
            </a:extLst>
          </p:cNvPr>
          <p:cNvSpPr txBox="1"/>
          <p:nvPr/>
        </p:nvSpPr>
        <p:spPr>
          <a:xfrm>
            <a:off x="3176879" y="2741409"/>
            <a:ext cx="2860894" cy="307777"/>
          </a:xfrm>
          <a:prstGeom prst="rect">
            <a:avLst/>
          </a:prstGeom>
          <a:noFill/>
        </p:spPr>
        <p:txBody>
          <a:bodyPr wrap="square" rtlCol="0">
            <a:spAutoFit/>
          </a:bodyPr>
          <a:lstStyle/>
          <a:p>
            <a:pPr algn="ctr"/>
            <a:r>
              <a:rPr kumimoji="1" lang="ja-JP" altLang="en-US" sz="1400" b="1" dirty="0"/>
              <a:t>適応型</a:t>
            </a:r>
            <a:r>
              <a:rPr kumimoji="1" lang="en-US" altLang="ja-JP" sz="1400" b="1" dirty="0"/>
              <a:t>PSO + Feasibility Rule</a:t>
            </a:r>
            <a:endParaRPr kumimoji="1" lang="ja-JP" altLang="en-US" sz="1400" b="1" dirty="0"/>
          </a:p>
        </p:txBody>
      </p:sp>
      <p:sp>
        <p:nvSpPr>
          <p:cNvPr id="57" name="テキスト ボックス 56">
            <a:extLst>
              <a:ext uri="{FF2B5EF4-FFF2-40B4-BE49-F238E27FC236}">
                <a16:creationId xmlns:a16="http://schemas.microsoft.com/office/drawing/2014/main" id="{9DF164C9-AF0C-41DC-BBBF-D0F865038797}"/>
              </a:ext>
            </a:extLst>
          </p:cNvPr>
          <p:cNvSpPr txBox="1"/>
          <p:nvPr/>
        </p:nvSpPr>
        <p:spPr>
          <a:xfrm>
            <a:off x="619843" y="2726020"/>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4" y="-20412"/>
            <a:ext cx="907195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検証１</a:t>
            </a:r>
            <a:endParaRPr kumimoji="1" lang="en-US" altLang="ja-JP" sz="1600" b="1" dirty="0">
              <a:solidFill>
                <a:schemeClr val="bg1"/>
              </a:solidFill>
            </a:endParaRP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2A016CD5-8B79-45C0-92B9-01AC5E479C53}"/>
                  </a:ext>
                </a:extLst>
              </p:cNvPr>
              <p:cNvSpPr txBox="1"/>
              <p:nvPr/>
            </p:nvSpPr>
            <p:spPr>
              <a:xfrm>
                <a:off x="359893" y="5063543"/>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338,883</a:t>
                </a:r>
                <a:endParaRPr kumimoji="1" lang="ja-JP" altLang="en-US" sz="1400" dirty="0"/>
              </a:p>
            </p:txBody>
          </p:sp>
        </mc:Choice>
        <mc:Fallback xmlns="">
          <p:sp>
            <p:nvSpPr>
              <p:cNvPr id="22" name="テキスト ボックス 21">
                <a:extLst>
                  <a:ext uri="{FF2B5EF4-FFF2-40B4-BE49-F238E27FC236}">
                    <a16:creationId xmlns:a16="http://schemas.microsoft.com/office/drawing/2014/main" id="{2A016CD5-8B79-45C0-92B9-01AC5E479C53}"/>
                  </a:ext>
                </a:extLst>
              </p:cNvPr>
              <p:cNvSpPr txBox="1">
                <a:spLocks noRot="1" noChangeAspect="1" noMove="1" noResize="1" noEditPoints="1" noAdjustHandles="1" noChangeArrowheads="1" noChangeShapeType="1" noTextEdit="1"/>
              </p:cNvSpPr>
              <p:nvPr/>
            </p:nvSpPr>
            <p:spPr>
              <a:xfrm>
                <a:off x="359893" y="5063543"/>
                <a:ext cx="2326627" cy="307777"/>
              </a:xfrm>
              <a:prstGeom prst="rect">
                <a:avLst/>
              </a:prstGeom>
              <a:blipFill>
                <a:blip r:embed="rId4"/>
                <a:stretch>
                  <a:fillRect l="-785" t="-4000" b="-22000"/>
                </a:stretch>
              </a:blipFill>
            </p:spPr>
            <p:txBody>
              <a:bodyPr/>
              <a:lstStyle/>
              <a:p>
                <a:r>
                  <a:rPr lang="ja-JP" altLang="en-US">
                    <a:noFill/>
                  </a:rPr>
                  <a:t> </a:t>
                </a:r>
              </a:p>
            </p:txBody>
          </p:sp>
        </mc:Fallback>
      </mc:AlternateContent>
      <p:sp>
        <p:nvSpPr>
          <p:cNvPr id="24" name="テキスト ボックス 23">
            <a:extLst>
              <a:ext uri="{FF2B5EF4-FFF2-40B4-BE49-F238E27FC236}">
                <a16:creationId xmlns:a16="http://schemas.microsoft.com/office/drawing/2014/main" id="{5E181240-DB3D-4005-A773-80A903163723}"/>
              </a:ext>
            </a:extLst>
          </p:cNvPr>
          <p:cNvSpPr txBox="1"/>
          <p:nvPr/>
        </p:nvSpPr>
        <p:spPr>
          <a:xfrm>
            <a:off x="6585547" y="6356350"/>
            <a:ext cx="2382836" cy="307777"/>
          </a:xfrm>
          <a:prstGeom prst="rect">
            <a:avLst/>
          </a:prstGeom>
          <a:noFill/>
        </p:spPr>
        <p:txBody>
          <a:bodyPr wrap="square" rtlCol="0">
            <a:spAutoFit/>
          </a:bodyPr>
          <a:lstStyle/>
          <a:p>
            <a:pPr algn="ctr"/>
            <a:r>
              <a:rPr kumimoji="1" lang="ja-JP" altLang="en-US" sz="1400" dirty="0"/>
              <a:t>線が消えている地点が値が</a:t>
            </a:r>
            <a:r>
              <a:rPr kumimoji="1" lang="en-US" altLang="ja-JP" sz="1400" dirty="0"/>
              <a:t>0</a:t>
            </a:r>
            <a:endParaRPr kumimoji="1" lang="ja-JP" altLang="en-US" sz="1400" dirty="0"/>
          </a:p>
        </p:txBody>
      </p:sp>
      <p:pic>
        <p:nvPicPr>
          <p:cNvPr id="5" name="図 4" descr="グラフ&#10;&#10;自動的に生成された説明">
            <a:extLst>
              <a:ext uri="{FF2B5EF4-FFF2-40B4-BE49-F238E27FC236}">
                <a16:creationId xmlns:a16="http://schemas.microsoft.com/office/drawing/2014/main" id="{DB48369E-7DA7-463B-9D2B-AE70C3A9D3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5601" y="3095744"/>
            <a:ext cx="2921600" cy="1929545"/>
          </a:xfrm>
          <a:prstGeom prst="rect">
            <a:avLst/>
          </a:prstGeom>
        </p:spPr>
      </p:pic>
      <p:sp>
        <p:nvSpPr>
          <p:cNvPr id="35" name="テキスト ボックス 34">
            <a:extLst>
              <a:ext uri="{FF2B5EF4-FFF2-40B4-BE49-F238E27FC236}">
                <a16:creationId xmlns:a16="http://schemas.microsoft.com/office/drawing/2014/main" id="{A762FC4F-5AF2-43DF-A843-CC23F91BCB23}"/>
              </a:ext>
            </a:extLst>
          </p:cNvPr>
          <p:cNvSpPr txBox="1"/>
          <p:nvPr/>
        </p:nvSpPr>
        <p:spPr>
          <a:xfrm>
            <a:off x="6453410" y="2741409"/>
            <a:ext cx="2600813" cy="307777"/>
          </a:xfrm>
          <a:prstGeom prst="rect">
            <a:avLst/>
          </a:prstGeom>
          <a:noFill/>
        </p:spPr>
        <p:txBody>
          <a:bodyPr wrap="square" rtlCol="0">
            <a:spAutoFit/>
          </a:bodyPr>
          <a:lstStyle/>
          <a:p>
            <a:pPr algn="ctr"/>
            <a:r>
              <a:rPr kumimoji="1" lang="en-US" altLang="ja-JP" sz="1400" b="1" dirty="0"/>
              <a:t>JADE + Feasibility Rule</a:t>
            </a:r>
            <a:endParaRPr kumimoji="1" lang="ja-JP" altLang="en-US" sz="1400" b="1" dirty="0"/>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8A380AA8-2BB5-4290-8954-3BA62DB3397A}"/>
                  </a:ext>
                </a:extLst>
              </p:cNvPr>
              <p:cNvSpPr txBox="1"/>
              <p:nvPr/>
            </p:nvSpPr>
            <p:spPr>
              <a:xfrm>
                <a:off x="359893" y="5323554"/>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82.7</a:t>
                </a:r>
                <a:endParaRPr kumimoji="1" lang="ja-JP" altLang="en-US" sz="1400" dirty="0"/>
              </a:p>
            </p:txBody>
          </p:sp>
        </mc:Choice>
        <mc:Fallback xmlns="">
          <p:sp>
            <p:nvSpPr>
              <p:cNvPr id="42" name="テキスト ボックス 41">
                <a:extLst>
                  <a:ext uri="{FF2B5EF4-FFF2-40B4-BE49-F238E27FC236}">
                    <a16:creationId xmlns:a16="http://schemas.microsoft.com/office/drawing/2014/main" id="{8A380AA8-2BB5-4290-8954-3BA62DB3397A}"/>
                  </a:ext>
                </a:extLst>
              </p:cNvPr>
              <p:cNvSpPr txBox="1">
                <a:spLocks noRot="1" noChangeAspect="1" noMove="1" noResize="1" noEditPoints="1" noAdjustHandles="1" noChangeArrowheads="1" noChangeShapeType="1" noTextEdit="1"/>
              </p:cNvSpPr>
              <p:nvPr/>
            </p:nvSpPr>
            <p:spPr>
              <a:xfrm>
                <a:off x="359893" y="5323554"/>
                <a:ext cx="2326627" cy="307777"/>
              </a:xfrm>
              <a:prstGeom prst="rect">
                <a:avLst/>
              </a:prstGeom>
              <a:blipFill>
                <a:blip r:embed="rId6"/>
                <a:stretch>
                  <a:fillRect l="-785" t="-1961" b="-21569"/>
                </a:stretch>
              </a:blipFill>
            </p:spPr>
            <p:txBody>
              <a:bodyPr/>
              <a:lstStyle/>
              <a:p>
                <a:r>
                  <a:rPr lang="ja-JP" altLang="en-US">
                    <a:noFill/>
                  </a:rPr>
                  <a:t> </a:t>
                </a:r>
              </a:p>
            </p:txBody>
          </p:sp>
        </mc:Fallback>
      </mc:AlternateContent>
      <p:sp>
        <p:nvSpPr>
          <p:cNvPr id="43" name="テキスト ボックス 42">
            <a:extLst>
              <a:ext uri="{FF2B5EF4-FFF2-40B4-BE49-F238E27FC236}">
                <a16:creationId xmlns:a16="http://schemas.microsoft.com/office/drawing/2014/main" id="{07D6BBE4-4D33-4D4F-80CC-F26A7DF1953F}"/>
              </a:ext>
            </a:extLst>
          </p:cNvPr>
          <p:cNvSpPr txBox="1"/>
          <p:nvPr/>
        </p:nvSpPr>
        <p:spPr>
          <a:xfrm>
            <a:off x="359893" y="5631331"/>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22.9</a:t>
            </a:r>
            <a:r>
              <a:rPr kumimoji="1" lang="ja-JP" altLang="en-US" sz="1400" dirty="0"/>
              <a:t>分</a:t>
            </a:r>
            <a:endParaRPr kumimoji="1" lang="en-US" altLang="ja-JP" sz="1400" dirty="0"/>
          </a:p>
          <a:p>
            <a:r>
              <a:rPr kumimoji="1" lang="ja-JP" altLang="en-US" sz="1400" dirty="0"/>
              <a:t>（可能解発見できず）</a:t>
            </a:r>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D3A58D9D-AC06-440C-9109-284A23BEDB9A}"/>
                  </a:ext>
                </a:extLst>
              </p:cNvPr>
              <p:cNvSpPr txBox="1"/>
              <p:nvPr/>
            </p:nvSpPr>
            <p:spPr>
              <a:xfrm>
                <a:off x="3541205" y="50266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527,177</a:t>
                </a:r>
                <a:endParaRPr kumimoji="1" lang="ja-JP" altLang="en-US" sz="1400" dirty="0"/>
              </a:p>
            </p:txBody>
          </p:sp>
        </mc:Choice>
        <mc:Fallback xmlns="">
          <p:sp>
            <p:nvSpPr>
              <p:cNvPr id="44" name="テキスト ボックス 43">
                <a:extLst>
                  <a:ext uri="{FF2B5EF4-FFF2-40B4-BE49-F238E27FC236}">
                    <a16:creationId xmlns:a16="http://schemas.microsoft.com/office/drawing/2014/main" id="{D3A58D9D-AC06-440C-9109-284A23BEDB9A}"/>
                  </a:ext>
                </a:extLst>
              </p:cNvPr>
              <p:cNvSpPr txBox="1">
                <a:spLocks noRot="1" noChangeAspect="1" noMove="1" noResize="1" noEditPoints="1" noAdjustHandles="1" noChangeArrowheads="1" noChangeShapeType="1" noTextEdit="1"/>
              </p:cNvSpPr>
              <p:nvPr/>
            </p:nvSpPr>
            <p:spPr>
              <a:xfrm>
                <a:off x="3541205" y="5026675"/>
                <a:ext cx="2326627" cy="307777"/>
              </a:xfrm>
              <a:prstGeom prst="rect">
                <a:avLst/>
              </a:prstGeom>
              <a:blipFill>
                <a:blip r:embed="rId7"/>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01CB524C-F903-4AC1-914D-7C989AF658F1}"/>
                  </a:ext>
                </a:extLst>
              </p:cNvPr>
              <p:cNvSpPr txBox="1"/>
              <p:nvPr/>
            </p:nvSpPr>
            <p:spPr>
              <a:xfrm>
                <a:off x="3541205" y="52866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45" name="テキスト ボックス 44">
                <a:extLst>
                  <a:ext uri="{FF2B5EF4-FFF2-40B4-BE49-F238E27FC236}">
                    <a16:creationId xmlns:a16="http://schemas.microsoft.com/office/drawing/2014/main" id="{01CB524C-F903-4AC1-914D-7C989AF658F1}"/>
                  </a:ext>
                </a:extLst>
              </p:cNvPr>
              <p:cNvSpPr txBox="1">
                <a:spLocks noRot="1" noChangeAspect="1" noMove="1" noResize="1" noEditPoints="1" noAdjustHandles="1" noChangeArrowheads="1" noChangeShapeType="1" noTextEdit="1"/>
              </p:cNvSpPr>
              <p:nvPr/>
            </p:nvSpPr>
            <p:spPr>
              <a:xfrm>
                <a:off x="3541205" y="5286686"/>
                <a:ext cx="2326627" cy="307777"/>
              </a:xfrm>
              <a:prstGeom prst="rect">
                <a:avLst/>
              </a:prstGeom>
              <a:blipFill>
                <a:blip r:embed="rId8"/>
                <a:stretch>
                  <a:fillRect l="-785" t="-3922" b="-21569"/>
                </a:stretch>
              </a:blipFill>
            </p:spPr>
            <p:txBody>
              <a:bodyPr/>
              <a:lstStyle/>
              <a:p>
                <a:r>
                  <a:rPr lang="ja-JP" altLang="en-US">
                    <a:noFill/>
                  </a:rPr>
                  <a:t> </a:t>
                </a:r>
              </a:p>
            </p:txBody>
          </p:sp>
        </mc:Fallback>
      </mc:AlternateContent>
      <p:sp>
        <p:nvSpPr>
          <p:cNvPr id="46" name="テキスト ボックス 45">
            <a:extLst>
              <a:ext uri="{FF2B5EF4-FFF2-40B4-BE49-F238E27FC236}">
                <a16:creationId xmlns:a16="http://schemas.microsoft.com/office/drawing/2014/main" id="{DC8A6CF7-C369-4FC1-8FAA-19485D0ED0CC}"/>
              </a:ext>
            </a:extLst>
          </p:cNvPr>
          <p:cNvSpPr txBox="1"/>
          <p:nvPr/>
        </p:nvSpPr>
        <p:spPr>
          <a:xfrm>
            <a:off x="3541205" y="5594463"/>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10.6</a:t>
            </a:r>
            <a:r>
              <a:rPr kumimoji="1" lang="ja-JP" altLang="en-US" sz="1400" dirty="0"/>
              <a:t>分</a:t>
            </a:r>
            <a:endParaRPr kumimoji="1" lang="en-US" altLang="ja-JP" sz="1400" dirty="0"/>
          </a:p>
          <a:p>
            <a:r>
              <a:rPr kumimoji="1" lang="ja-JP" altLang="en-US" sz="1400" dirty="0"/>
              <a:t>（約</a:t>
            </a:r>
            <a:r>
              <a:rPr kumimoji="1" lang="en-US" altLang="ja-JP" sz="1400" dirty="0"/>
              <a:t>3.6</a:t>
            </a:r>
            <a:r>
              <a:rPr kumimoji="1" lang="ja-JP" altLang="en-US" sz="1400" dirty="0"/>
              <a:t>分で可能解発見）</a:t>
            </a:r>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C4FDBC2B-03D6-4F53-90AA-D1B1CCADB52E}"/>
                  </a:ext>
                </a:extLst>
              </p:cNvPr>
              <p:cNvSpPr txBox="1"/>
              <p:nvPr/>
            </p:nvSpPr>
            <p:spPr>
              <a:xfrm>
                <a:off x="6570549" y="50266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427,428</a:t>
                </a:r>
                <a:endParaRPr kumimoji="1" lang="ja-JP" altLang="en-US" sz="1400" dirty="0"/>
              </a:p>
            </p:txBody>
          </p:sp>
        </mc:Choice>
        <mc:Fallback xmlns="">
          <p:sp>
            <p:nvSpPr>
              <p:cNvPr id="48" name="テキスト ボックス 47">
                <a:extLst>
                  <a:ext uri="{FF2B5EF4-FFF2-40B4-BE49-F238E27FC236}">
                    <a16:creationId xmlns:a16="http://schemas.microsoft.com/office/drawing/2014/main" id="{C4FDBC2B-03D6-4F53-90AA-D1B1CCADB52E}"/>
                  </a:ext>
                </a:extLst>
              </p:cNvPr>
              <p:cNvSpPr txBox="1">
                <a:spLocks noRot="1" noChangeAspect="1" noMove="1" noResize="1" noEditPoints="1" noAdjustHandles="1" noChangeArrowheads="1" noChangeShapeType="1" noTextEdit="1"/>
              </p:cNvSpPr>
              <p:nvPr/>
            </p:nvSpPr>
            <p:spPr>
              <a:xfrm>
                <a:off x="6570549" y="5026675"/>
                <a:ext cx="2326627" cy="307777"/>
              </a:xfrm>
              <a:prstGeom prst="rect">
                <a:avLst/>
              </a:prstGeom>
              <a:blipFill>
                <a:blip r:embed="rId9"/>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1A068A98-9C84-4238-B31C-5CA67BD764D5}"/>
                  </a:ext>
                </a:extLst>
              </p:cNvPr>
              <p:cNvSpPr txBox="1"/>
              <p:nvPr/>
            </p:nvSpPr>
            <p:spPr>
              <a:xfrm>
                <a:off x="6570549" y="52866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49" name="テキスト ボックス 48">
                <a:extLst>
                  <a:ext uri="{FF2B5EF4-FFF2-40B4-BE49-F238E27FC236}">
                    <a16:creationId xmlns:a16="http://schemas.microsoft.com/office/drawing/2014/main" id="{1A068A98-9C84-4238-B31C-5CA67BD764D5}"/>
                  </a:ext>
                </a:extLst>
              </p:cNvPr>
              <p:cNvSpPr txBox="1">
                <a:spLocks noRot="1" noChangeAspect="1" noMove="1" noResize="1" noEditPoints="1" noAdjustHandles="1" noChangeArrowheads="1" noChangeShapeType="1" noTextEdit="1"/>
              </p:cNvSpPr>
              <p:nvPr/>
            </p:nvSpPr>
            <p:spPr>
              <a:xfrm>
                <a:off x="6570549" y="5286686"/>
                <a:ext cx="2326627" cy="307777"/>
              </a:xfrm>
              <a:prstGeom prst="rect">
                <a:avLst/>
              </a:prstGeom>
              <a:blipFill>
                <a:blip r:embed="rId8"/>
                <a:stretch>
                  <a:fillRect l="-785" t="-3922" b="-21569"/>
                </a:stretch>
              </a:blipFill>
            </p:spPr>
            <p:txBody>
              <a:bodyPr/>
              <a:lstStyle/>
              <a:p>
                <a:r>
                  <a:rPr lang="ja-JP" altLang="en-US">
                    <a:noFill/>
                  </a:rPr>
                  <a:t> </a:t>
                </a:r>
              </a:p>
            </p:txBody>
          </p:sp>
        </mc:Fallback>
      </mc:AlternateContent>
      <p:sp>
        <p:nvSpPr>
          <p:cNvPr id="50" name="テキスト ボックス 49">
            <a:extLst>
              <a:ext uri="{FF2B5EF4-FFF2-40B4-BE49-F238E27FC236}">
                <a16:creationId xmlns:a16="http://schemas.microsoft.com/office/drawing/2014/main" id="{BC7AC8BB-BBC0-4158-A260-77606A7BACC3}"/>
              </a:ext>
            </a:extLst>
          </p:cNvPr>
          <p:cNvSpPr txBox="1"/>
          <p:nvPr/>
        </p:nvSpPr>
        <p:spPr>
          <a:xfrm>
            <a:off x="6570549" y="5594463"/>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21.4</a:t>
            </a:r>
            <a:r>
              <a:rPr kumimoji="1" lang="ja-JP" altLang="en-US" sz="1400" dirty="0"/>
              <a:t>分</a:t>
            </a:r>
            <a:endParaRPr kumimoji="1" lang="en-US" altLang="ja-JP" sz="1400" dirty="0"/>
          </a:p>
          <a:p>
            <a:r>
              <a:rPr kumimoji="1" lang="ja-JP" altLang="en-US" sz="1400" dirty="0"/>
              <a:t>（約</a:t>
            </a:r>
            <a:r>
              <a:rPr kumimoji="1" lang="en-US" altLang="ja-JP" sz="1400" dirty="0"/>
              <a:t>22</a:t>
            </a:r>
            <a:r>
              <a:rPr kumimoji="1" lang="ja-JP" altLang="en-US" sz="1400" dirty="0"/>
              <a:t>秒で可能解発見）</a:t>
            </a:r>
          </a:p>
        </p:txBody>
      </p:sp>
      <p:pic>
        <p:nvPicPr>
          <p:cNvPr id="51" name="図 50" descr="グラフ&#10;&#10;自動的に生成された説明">
            <a:extLst>
              <a:ext uri="{FF2B5EF4-FFF2-40B4-BE49-F238E27FC236}">
                <a16:creationId xmlns:a16="http://schemas.microsoft.com/office/drawing/2014/main" id="{9A84CE95-2B8E-4AF7-B4DE-93417952040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37086" y="3085354"/>
            <a:ext cx="2921599" cy="1929545"/>
          </a:xfrm>
          <a:prstGeom prst="rect">
            <a:avLst/>
          </a:prstGeom>
        </p:spPr>
      </p:pic>
      <p:sp>
        <p:nvSpPr>
          <p:cNvPr id="52" name="テキスト ボックス 51">
            <a:extLst>
              <a:ext uri="{FF2B5EF4-FFF2-40B4-BE49-F238E27FC236}">
                <a16:creationId xmlns:a16="http://schemas.microsoft.com/office/drawing/2014/main" id="{9192FC11-8C16-4187-80FD-BAF2425C5427}"/>
              </a:ext>
            </a:extLst>
          </p:cNvPr>
          <p:cNvSpPr txBox="1"/>
          <p:nvPr/>
        </p:nvSpPr>
        <p:spPr>
          <a:xfrm>
            <a:off x="9401328" y="2741409"/>
            <a:ext cx="2600813" cy="307777"/>
          </a:xfrm>
          <a:prstGeom prst="rect">
            <a:avLst/>
          </a:prstGeom>
          <a:noFill/>
        </p:spPr>
        <p:txBody>
          <a:bodyPr wrap="square" rtlCol="0">
            <a:spAutoFit/>
          </a:bodyPr>
          <a:lstStyle/>
          <a:p>
            <a:pPr algn="ctr"/>
            <a:r>
              <a:rPr kumimoji="1" lang="en-US" altLang="ja-JP" sz="1400" b="1" dirty="0"/>
              <a:t>SHADE + Feasibility Rule</a:t>
            </a:r>
            <a:endParaRPr kumimoji="1" lang="ja-JP" altLang="en-US" sz="1400" b="1" dirty="0"/>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FD65150F-9933-46B2-A6A8-90235FC423B3}"/>
                  </a:ext>
                </a:extLst>
              </p:cNvPr>
              <p:cNvSpPr txBox="1"/>
              <p:nvPr/>
            </p:nvSpPr>
            <p:spPr>
              <a:xfrm>
                <a:off x="9574796" y="5022774"/>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427,428</a:t>
                </a:r>
                <a:endParaRPr kumimoji="1" lang="ja-JP" altLang="en-US" sz="1400" dirty="0"/>
              </a:p>
            </p:txBody>
          </p:sp>
        </mc:Choice>
        <mc:Fallback xmlns="">
          <p:sp>
            <p:nvSpPr>
              <p:cNvPr id="59" name="テキスト ボックス 58">
                <a:extLst>
                  <a:ext uri="{FF2B5EF4-FFF2-40B4-BE49-F238E27FC236}">
                    <a16:creationId xmlns:a16="http://schemas.microsoft.com/office/drawing/2014/main" id="{FD65150F-9933-46B2-A6A8-90235FC423B3}"/>
                  </a:ext>
                </a:extLst>
              </p:cNvPr>
              <p:cNvSpPr txBox="1">
                <a:spLocks noRot="1" noChangeAspect="1" noMove="1" noResize="1" noEditPoints="1" noAdjustHandles="1" noChangeArrowheads="1" noChangeShapeType="1" noTextEdit="1"/>
              </p:cNvSpPr>
              <p:nvPr/>
            </p:nvSpPr>
            <p:spPr>
              <a:xfrm>
                <a:off x="9574796" y="5022774"/>
                <a:ext cx="2326627" cy="307777"/>
              </a:xfrm>
              <a:prstGeom prst="rect">
                <a:avLst/>
              </a:prstGeom>
              <a:blipFill>
                <a:blip r:embed="rId11"/>
                <a:stretch>
                  <a:fillRect l="-787"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85B0E42E-A710-4D98-B144-2D0B8F56670B}"/>
                  </a:ext>
                </a:extLst>
              </p:cNvPr>
              <p:cNvSpPr txBox="1"/>
              <p:nvPr/>
            </p:nvSpPr>
            <p:spPr>
              <a:xfrm>
                <a:off x="9574796" y="5282785"/>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60" name="テキスト ボックス 59">
                <a:extLst>
                  <a:ext uri="{FF2B5EF4-FFF2-40B4-BE49-F238E27FC236}">
                    <a16:creationId xmlns:a16="http://schemas.microsoft.com/office/drawing/2014/main" id="{85B0E42E-A710-4D98-B144-2D0B8F56670B}"/>
                  </a:ext>
                </a:extLst>
              </p:cNvPr>
              <p:cNvSpPr txBox="1">
                <a:spLocks noRot="1" noChangeAspect="1" noMove="1" noResize="1" noEditPoints="1" noAdjustHandles="1" noChangeArrowheads="1" noChangeShapeType="1" noTextEdit="1"/>
              </p:cNvSpPr>
              <p:nvPr/>
            </p:nvSpPr>
            <p:spPr>
              <a:xfrm>
                <a:off x="9574796" y="5282785"/>
                <a:ext cx="2326627" cy="307777"/>
              </a:xfrm>
              <a:prstGeom prst="rect">
                <a:avLst/>
              </a:prstGeom>
              <a:blipFill>
                <a:blip r:embed="rId12"/>
                <a:stretch>
                  <a:fillRect l="-787" t="-4000" b="-22000"/>
                </a:stretch>
              </a:blipFill>
            </p:spPr>
            <p:txBody>
              <a:bodyPr/>
              <a:lstStyle/>
              <a:p>
                <a:r>
                  <a:rPr lang="ja-JP" altLang="en-US">
                    <a:noFill/>
                  </a:rPr>
                  <a:t> </a:t>
                </a:r>
              </a:p>
            </p:txBody>
          </p:sp>
        </mc:Fallback>
      </mc:AlternateContent>
      <p:sp>
        <p:nvSpPr>
          <p:cNvPr id="64" name="テキスト ボックス 63">
            <a:extLst>
              <a:ext uri="{FF2B5EF4-FFF2-40B4-BE49-F238E27FC236}">
                <a16:creationId xmlns:a16="http://schemas.microsoft.com/office/drawing/2014/main" id="{D9AAFF94-A4C0-448A-8419-4621EAA17194}"/>
              </a:ext>
            </a:extLst>
          </p:cNvPr>
          <p:cNvSpPr txBox="1"/>
          <p:nvPr/>
        </p:nvSpPr>
        <p:spPr>
          <a:xfrm>
            <a:off x="9574796" y="5590562"/>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14.3</a:t>
            </a:r>
            <a:r>
              <a:rPr kumimoji="1" lang="ja-JP" altLang="en-US" sz="1400" dirty="0"/>
              <a:t>分</a:t>
            </a:r>
            <a:endParaRPr kumimoji="1" lang="en-US" altLang="ja-JP" sz="1400" dirty="0"/>
          </a:p>
          <a:p>
            <a:r>
              <a:rPr kumimoji="1" lang="ja-JP" altLang="en-US" sz="1400" dirty="0"/>
              <a:t>（約</a:t>
            </a:r>
            <a:r>
              <a:rPr kumimoji="1" lang="en-US" altLang="ja-JP" sz="1400" dirty="0"/>
              <a:t>7</a:t>
            </a:r>
            <a:r>
              <a:rPr kumimoji="1" lang="ja-JP" altLang="en-US" sz="1400" dirty="0"/>
              <a:t>秒で可能解発見）</a:t>
            </a:r>
          </a:p>
        </p:txBody>
      </p:sp>
    </p:spTree>
    <p:extLst>
      <p:ext uri="{BB962C8B-B14F-4D97-AF65-F5344CB8AC3E}">
        <p14:creationId xmlns:p14="http://schemas.microsoft.com/office/powerpoint/2010/main" val="2552520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descr="グラフ&#10;&#10;自動的に生成された説明">
            <a:extLst>
              <a:ext uri="{FF2B5EF4-FFF2-40B4-BE49-F238E27FC236}">
                <a16:creationId xmlns:a16="http://schemas.microsoft.com/office/drawing/2014/main" id="{1557136A-94BD-4C16-9DBA-3C30E60BB2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4789" y="2882625"/>
            <a:ext cx="1742769" cy="1152000"/>
          </a:xfrm>
          <a:prstGeom prst="rect">
            <a:avLst/>
          </a:prstGeom>
        </p:spPr>
      </p:pic>
      <p:pic>
        <p:nvPicPr>
          <p:cNvPr id="22" name="図 21" descr="グラフ, 折れ線グラフ&#10;&#10;自動的に生成された説明">
            <a:extLst>
              <a:ext uri="{FF2B5EF4-FFF2-40B4-BE49-F238E27FC236}">
                <a16:creationId xmlns:a16="http://schemas.microsoft.com/office/drawing/2014/main" id="{BD4FC7AC-6C47-40FF-8BC4-B2996F6DD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6962" y="2882625"/>
            <a:ext cx="1742769" cy="1152000"/>
          </a:xfrm>
          <a:prstGeom prst="rect">
            <a:avLst/>
          </a:prstGeom>
        </p:spPr>
      </p:pic>
      <p:pic>
        <p:nvPicPr>
          <p:cNvPr id="20" name="図 19" descr="グラフ, 折れ線グラフ&#10;&#10;自動的に生成された説明">
            <a:extLst>
              <a:ext uri="{FF2B5EF4-FFF2-40B4-BE49-F238E27FC236}">
                <a16:creationId xmlns:a16="http://schemas.microsoft.com/office/drawing/2014/main" id="{84287C73-9000-44BA-A08D-36B9B1DDA2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5300" y="2882625"/>
            <a:ext cx="1742770" cy="1152000"/>
          </a:xfrm>
          <a:prstGeom prst="rect">
            <a:avLst/>
          </a:prstGeom>
        </p:spPr>
      </p:pic>
      <p:pic>
        <p:nvPicPr>
          <p:cNvPr id="18" name="図 17" descr="グラフ, 折れ線グラフ&#10;&#10;自動的に生成された説明">
            <a:extLst>
              <a:ext uri="{FF2B5EF4-FFF2-40B4-BE49-F238E27FC236}">
                <a16:creationId xmlns:a16="http://schemas.microsoft.com/office/drawing/2014/main" id="{11C87AAF-D0E8-41A5-859D-AB1A1F3FA8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1331" y="2882625"/>
            <a:ext cx="1742769" cy="1152000"/>
          </a:xfrm>
          <a:prstGeom prst="rect">
            <a:avLst/>
          </a:prstGeom>
        </p:spPr>
      </p:pic>
      <p:pic>
        <p:nvPicPr>
          <p:cNvPr id="16" name="図 15" descr="グラフ&#10;&#10;自動的に生成された説明">
            <a:extLst>
              <a:ext uri="{FF2B5EF4-FFF2-40B4-BE49-F238E27FC236}">
                <a16:creationId xmlns:a16="http://schemas.microsoft.com/office/drawing/2014/main" id="{3101FF34-C160-44AE-B4DC-1BE4C919A9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31448" y="2882625"/>
            <a:ext cx="1742770" cy="1152000"/>
          </a:xfrm>
          <a:prstGeom prst="rect">
            <a:avLst/>
          </a:prstGeom>
        </p:spPr>
      </p:pic>
      <p:pic>
        <p:nvPicPr>
          <p:cNvPr id="6" name="図 5" descr="グラフ, 折れ線グラフ&#10;&#10;自動的に生成された説明">
            <a:extLst>
              <a:ext uri="{FF2B5EF4-FFF2-40B4-BE49-F238E27FC236}">
                <a16:creationId xmlns:a16="http://schemas.microsoft.com/office/drawing/2014/main" id="{632FB601-D933-4662-9766-70801CB283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2243" y="1732637"/>
            <a:ext cx="1742769" cy="1152000"/>
          </a:xfrm>
          <a:prstGeom prst="rect">
            <a:avLst/>
          </a:prstGeom>
        </p:spPr>
      </p:pic>
      <p:pic>
        <p:nvPicPr>
          <p:cNvPr id="9" name="図 8" descr="グラフ, 折れ線グラフ&#10;&#10;自動的に生成された説明">
            <a:extLst>
              <a:ext uri="{FF2B5EF4-FFF2-40B4-BE49-F238E27FC236}">
                <a16:creationId xmlns:a16="http://schemas.microsoft.com/office/drawing/2014/main" id="{A5ADD194-A3E8-48EB-82AD-29EFDB62112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5301" y="1732637"/>
            <a:ext cx="1742769" cy="1152000"/>
          </a:xfrm>
          <a:prstGeom prst="rect">
            <a:avLst/>
          </a:prstGeom>
        </p:spPr>
      </p:pic>
      <p:pic>
        <p:nvPicPr>
          <p:cNvPr id="12" name="図 11" descr="グラフ&#10;&#10;自動的に生成された説明">
            <a:extLst>
              <a:ext uri="{FF2B5EF4-FFF2-40B4-BE49-F238E27FC236}">
                <a16:creationId xmlns:a16="http://schemas.microsoft.com/office/drawing/2014/main" id="{8ED1C755-D06E-4918-842A-1A8B0E2061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66961" y="1732637"/>
            <a:ext cx="1742770" cy="1152000"/>
          </a:xfrm>
          <a:prstGeom prst="rect">
            <a:avLst/>
          </a:prstGeom>
        </p:spPr>
      </p:pic>
      <p:pic>
        <p:nvPicPr>
          <p:cNvPr id="14" name="図 13" descr="グラフ, 折れ線グラフ&#10;&#10;自動的に生成された説明">
            <a:extLst>
              <a:ext uri="{FF2B5EF4-FFF2-40B4-BE49-F238E27FC236}">
                <a16:creationId xmlns:a16="http://schemas.microsoft.com/office/drawing/2014/main" id="{7B817A0A-F69A-4056-84DA-F72E3E6F4B2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114788" y="1732637"/>
            <a:ext cx="1742770" cy="1152000"/>
          </a:xfrm>
          <a:prstGeom prst="rect">
            <a:avLst/>
          </a:prstGeom>
        </p:spPr>
      </p:pic>
      <p:pic>
        <p:nvPicPr>
          <p:cNvPr id="4" name="図 3" descr="グラフ, 折れ線グラフ&#10;&#10;自動的に生成された説明">
            <a:extLst>
              <a:ext uri="{FF2B5EF4-FFF2-40B4-BE49-F238E27FC236}">
                <a16:creationId xmlns:a16="http://schemas.microsoft.com/office/drawing/2014/main" id="{A20858EA-2C37-4429-9E1F-601FFEC83FE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31448" y="1732637"/>
            <a:ext cx="1742769" cy="115200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24</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算出された操作計画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984182"/>
            <a:ext cx="1130757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制約削減優先は、より少ない時間で制約を満たす解が得られた。</a:t>
            </a:r>
            <a:endParaRPr lang="en-US" altLang="ja-JP" sz="2800" dirty="0"/>
          </a:p>
        </p:txBody>
      </p:sp>
      <p:sp>
        <p:nvSpPr>
          <p:cNvPr id="48" name="正方形/長方形 47">
            <a:extLst>
              <a:ext uri="{FF2B5EF4-FFF2-40B4-BE49-F238E27FC236}">
                <a16:creationId xmlns:a16="http://schemas.microsoft.com/office/drawing/2014/main" id="{6624C7BB-0052-47C2-B317-5ED0D308A253}"/>
              </a:ext>
            </a:extLst>
          </p:cNvPr>
          <p:cNvSpPr/>
          <p:nvPr/>
        </p:nvSpPr>
        <p:spPr>
          <a:xfrm>
            <a:off x="10286864" y="2919570"/>
            <a:ext cx="881085" cy="936838"/>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テキスト ボックス 49">
            <a:extLst>
              <a:ext uri="{FF2B5EF4-FFF2-40B4-BE49-F238E27FC236}">
                <a16:creationId xmlns:a16="http://schemas.microsoft.com/office/drawing/2014/main" id="{74F4015E-25A1-464E-84E4-080EE2F10FF5}"/>
              </a:ext>
            </a:extLst>
          </p:cNvPr>
          <p:cNvSpPr txBox="1"/>
          <p:nvPr/>
        </p:nvSpPr>
        <p:spPr>
          <a:xfrm>
            <a:off x="267202" y="3351717"/>
            <a:ext cx="2421601" cy="523220"/>
          </a:xfrm>
          <a:prstGeom prst="rect">
            <a:avLst/>
          </a:prstGeom>
          <a:noFill/>
        </p:spPr>
        <p:txBody>
          <a:bodyPr wrap="square" rtlCol="0">
            <a:spAutoFit/>
          </a:bodyPr>
          <a:lstStyle/>
          <a:p>
            <a:r>
              <a:rPr kumimoji="1" lang="ja-JP" altLang="en-US" sz="1400" b="1" dirty="0">
                <a:solidFill>
                  <a:schemeClr val="accent1"/>
                </a:solidFill>
              </a:rPr>
              <a:t>完全に制約を満たすが、目的関数値は改善の余地がある</a:t>
            </a:r>
          </a:p>
        </p:txBody>
      </p:sp>
      <p:sp>
        <p:nvSpPr>
          <p:cNvPr id="51" name="テキスト ボックス 50">
            <a:extLst>
              <a:ext uri="{FF2B5EF4-FFF2-40B4-BE49-F238E27FC236}">
                <a16:creationId xmlns:a16="http://schemas.microsoft.com/office/drawing/2014/main" id="{EE76A7DF-C519-44C3-BE57-299F0AAD2ED7}"/>
              </a:ext>
            </a:extLst>
          </p:cNvPr>
          <p:cNvSpPr txBox="1"/>
          <p:nvPr/>
        </p:nvSpPr>
        <p:spPr>
          <a:xfrm>
            <a:off x="2967065" y="3110791"/>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から外れる</a:t>
            </a:r>
          </a:p>
        </p:txBody>
      </p:sp>
      <p:sp>
        <p:nvSpPr>
          <p:cNvPr id="57" name="テキスト ボックス 56">
            <a:extLst>
              <a:ext uri="{FF2B5EF4-FFF2-40B4-BE49-F238E27FC236}">
                <a16:creationId xmlns:a16="http://schemas.microsoft.com/office/drawing/2014/main" id="{CEA721F4-0C9A-4EED-831D-02F2C28BAF96}"/>
              </a:ext>
            </a:extLst>
          </p:cNvPr>
          <p:cNvSpPr txBox="1"/>
          <p:nvPr/>
        </p:nvSpPr>
        <p:spPr>
          <a:xfrm>
            <a:off x="4938086" y="6413698"/>
            <a:ext cx="4539289" cy="307777"/>
          </a:xfrm>
          <a:prstGeom prst="rect">
            <a:avLst/>
          </a:prstGeom>
          <a:noFill/>
        </p:spPr>
        <p:txBody>
          <a:bodyPr wrap="square" rtlCol="0">
            <a:spAutoFit/>
          </a:bodyPr>
          <a:lstStyle/>
          <a:p>
            <a:r>
              <a:rPr kumimoji="1" lang="en-US" altLang="ja-JP" sz="1400" dirty="0"/>
              <a:t>※</a:t>
            </a:r>
            <a:r>
              <a:rPr kumimoji="1" lang="ja-JP" altLang="en-US" sz="1400" dirty="0"/>
              <a:t>灰色領域は実績固定期間であるため、最適化変数でない</a:t>
            </a:r>
          </a:p>
        </p:txBody>
      </p:sp>
      <p:sp>
        <p:nvSpPr>
          <p:cNvPr id="80" name="テキスト ボックス 79">
            <a:extLst>
              <a:ext uri="{FF2B5EF4-FFF2-40B4-BE49-F238E27FC236}">
                <a16:creationId xmlns:a16="http://schemas.microsoft.com/office/drawing/2014/main" id="{02358A48-145A-4A63-B100-966CDAEDEF49}"/>
              </a:ext>
            </a:extLst>
          </p:cNvPr>
          <p:cNvSpPr txBox="1"/>
          <p:nvPr/>
        </p:nvSpPr>
        <p:spPr>
          <a:xfrm>
            <a:off x="3007833" y="1476017"/>
            <a:ext cx="1282824" cy="261610"/>
          </a:xfrm>
          <a:prstGeom prst="rect">
            <a:avLst/>
          </a:prstGeom>
          <a:noFill/>
        </p:spPr>
        <p:txBody>
          <a:bodyPr wrap="square" rtlCol="0">
            <a:spAutoFit/>
          </a:bodyPr>
          <a:lstStyle/>
          <a:p>
            <a:pPr algn="ctr"/>
            <a:r>
              <a:rPr kumimoji="1" lang="en-US" altLang="ja-JP" sz="1100" dirty="0"/>
              <a:t>ID300</a:t>
            </a:r>
            <a:r>
              <a:rPr kumimoji="1" lang="ja-JP" altLang="en-US" sz="1100" dirty="0"/>
              <a:t>：</a:t>
            </a:r>
            <a:r>
              <a:rPr kumimoji="1" lang="en-US" altLang="ja-JP" sz="1100" dirty="0"/>
              <a:t>KN</a:t>
            </a:r>
            <a:r>
              <a:rPr kumimoji="1" lang="ja-JP" altLang="en-US" sz="1100" dirty="0"/>
              <a:t>価</a:t>
            </a:r>
          </a:p>
        </p:txBody>
      </p:sp>
      <p:sp>
        <p:nvSpPr>
          <p:cNvPr id="81" name="テキスト ボックス 80">
            <a:extLst>
              <a:ext uri="{FF2B5EF4-FFF2-40B4-BE49-F238E27FC236}">
                <a16:creationId xmlns:a16="http://schemas.microsoft.com/office/drawing/2014/main" id="{A4D4C53E-78E6-4946-9D84-6181B1705AB6}"/>
              </a:ext>
            </a:extLst>
          </p:cNvPr>
          <p:cNvSpPr txBox="1"/>
          <p:nvPr/>
        </p:nvSpPr>
        <p:spPr>
          <a:xfrm>
            <a:off x="4464087" y="1476017"/>
            <a:ext cx="1999705" cy="261610"/>
          </a:xfrm>
          <a:prstGeom prst="rect">
            <a:avLst/>
          </a:prstGeom>
          <a:noFill/>
        </p:spPr>
        <p:txBody>
          <a:bodyPr wrap="square" rtlCol="0">
            <a:spAutoFit/>
          </a:bodyPr>
          <a:lstStyle/>
          <a:p>
            <a:pPr algn="ctr"/>
            <a:r>
              <a:rPr kumimoji="1" lang="en-US" altLang="ja-JP" sz="1100" dirty="0"/>
              <a:t>ID310</a:t>
            </a:r>
            <a:r>
              <a:rPr kumimoji="1" lang="ja-JP" altLang="en-US" sz="1100" dirty="0"/>
              <a:t>：上部浸透</a:t>
            </a:r>
            <a:r>
              <a:rPr kumimoji="1" lang="en-US" altLang="ja-JP" sz="1100" dirty="0"/>
              <a:t>H</a:t>
            </a:r>
            <a:r>
              <a:rPr kumimoji="1" lang="ja-JP" altLang="en-US" sz="1100" dirty="0"/>
              <a:t>ファクター</a:t>
            </a:r>
          </a:p>
        </p:txBody>
      </p:sp>
      <p:sp>
        <p:nvSpPr>
          <p:cNvPr id="82" name="テキスト ボックス 81">
            <a:extLst>
              <a:ext uri="{FF2B5EF4-FFF2-40B4-BE49-F238E27FC236}">
                <a16:creationId xmlns:a16="http://schemas.microsoft.com/office/drawing/2014/main" id="{4FFCCED4-E6E8-4068-8BD5-BC991BCE8106}"/>
              </a:ext>
            </a:extLst>
          </p:cNvPr>
          <p:cNvSpPr txBox="1"/>
          <p:nvPr/>
        </p:nvSpPr>
        <p:spPr>
          <a:xfrm>
            <a:off x="6382815" y="1476017"/>
            <a:ext cx="1907802" cy="261610"/>
          </a:xfrm>
          <a:prstGeom prst="rect">
            <a:avLst/>
          </a:prstGeom>
          <a:noFill/>
        </p:spPr>
        <p:txBody>
          <a:bodyPr wrap="square" rtlCol="0">
            <a:spAutoFit/>
          </a:bodyPr>
          <a:lstStyle/>
          <a:p>
            <a:pPr algn="ctr"/>
            <a:r>
              <a:rPr kumimoji="1" lang="en-US" altLang="ja-JP" sz="1100" dirty="0"/>
              <a:t>ID320</a:t>
            </a:r>
            <a:r>
              <a:rPr kumimoji="1" lang="ja-JP" altLang="en-US" sz="1100" dirty="0"/>
              <a:t>：下部浸透</a:t>
            </a:r>
            <a:r>
              <a:rPr kumimoji="1" lang="en-US" altLang="ja-JP" sz="1100" dirty="0"/>
              <a:t>H</a:t>
            </a:r>
            <a:r>
              <a:rPr kumimoji="1" lang="ja-JP" altLang="en-US" sz="1100" dirty="0"/>
              <a:t>ファクター</a:t>
            </a:r>
          </a:p>
        </p:txBody>
      </p:sp>
      <p:sp>
        <p:nvSpPr>
          <p:cNvPr id="83" name="テキスト ボックス 82">
            <a:extLst>
              <a:ext uri="{FF2B5EF4-FFF2-40B4-BE49-F238E27FC236}">
                <a16:creationId xmlns:a16="http://schemas.microsoft.com/office/drawing/2014/main" id="{7C5E1777-11D5-4759-BC10-4603789CD7FF}"/>
              </a:ext>
            </a:extLst>
          </p:cNvPr>
          <p:cNvSpPr txBox="1"/>
          <p:nvPr/>
        </p:nvSpPr>
        <p:spPr>
          <a:xfrm>
            <a:off x="8165362" y="1476017"/>
            <a:ext cx="2038408" cy="261610"/>
          </a:xfrm>
          <a:prstGeom prst="rect">
            <a:avLst/>
          </a:prstGeom>
          <a:noFill/>
        </p:spPr>
        <p:txBody>
          <a:bodyPr wrap="square" rtlCol="0">
            <a:spAutoFit/>
          </a:bodyPr>
          <a:lstStyle/>
          <a:p>
            <a:pPr algn="ctr"/>
            <a:r>
              <a:rPr kumimoji="1" lang="en-US" altLang="ja-JP" sz="1100" dirty="0"/>
              <a:t>ID330</a:t>
            </a:r>
            <a:r>
              <a:rPr kumimoji="1" lang="ja-JP" altLang="en-US" sz="1100" dirty="0"/>
              <a:t>：蒸解ゾーン</a:t>
            </a:r>
            <a:r>
              <a:rPr kumimoji="1" lang="en-US" altLang="ja-JP" sz="1100" dirty="0"/>
              <a:t>H</a:t>
            </a:r>
            <a:r>
              <a:rPr kumimoji="1" lang="ja-JP" altLang="en-US" sz="1100" dirty="0"/>
              <a:t>ファクター</a:t>
            </a:r>
          </a:p>
        </p:txBody>
      </p:sp>
      <p:sp>
        <p:nvSpPr>
          <p:cNvPr id="84" name="テキスト ボックス 83">
            <a:extLst>
              <a:ext uri="{FF2B5EF4-FFF2-40B4-BE49-F238E27FC236}">
                <a16:creationId xmlns:a16="http://schemas.microsoft.com/office/drawing/2014/main" id="{C59AB12E-9FF5-4AEF-85D2-6E59310425D3}"/>
              </a:ext>
            </a:extLst>
          </p:cNvPr>
          <p:cNvSpPr txBox="1"/>
          <p:nvPr/>
        </p:nvSpPr>
        <p:spPr>
          <a:xfrm>
            <a:off x="10018122" y="1476017"/>
            <a:ext cx="1999706" cy="261610"/>
          </a:xfrm>
          <a:prstGeom prst="rect">
            <a:avLst/>
          </a:prstGeom>
          <a:noFill/>
        </p:spPr>
        <p:txBody>
          <a:bodyPr wrap="square" rtlCol="0">
            <a:spAutoFit/>
          </a:bodyPr>
          <a:lstStyle/>
          <a:p>
            <a:pPr algn="ctr"/>
            <a:r>
              <a:rPr kumimoji="1" lang="en-US" altLang="ja-JP" sz="1100" dirty="0"/>
              <a:t>ID350</a:t>
            </a:r>
            <a:r>
              <a:rPr kumimoji="1" lang="ja-JP" altLang="en-US" sz="1100" dirty="0"/>
              <a:t>：残アルカリ</a:t>
            </a:r>
            <a:r>
              <a:rPr kumimoji="1" lang="en-US" altLang="ja-JP" sz="1100" dirty="0"/>
              <a:t>×</a:t>
            </a:r>
            <a:r>
              <a:rPr kumimoji="1" lang="ja-JP" altLang="en-US" sz="1100" dirty="0"/>
              <a:t>滞留時間</a:t>
            </a:r>
          </a:p>
        </p:txBody>
      </p:sp>
      <p:sp>
        <p:nvSpPr>
          <p:cNvPr id="85" name="正方形/長方形 84">
            <a:extLst>
              <a:ext uri="{FF2B5EF4-FFF2-40B4-BE49-F238E27FC236}">
                <a16:creationId xmlns:a16="http://schemas.microsoft.com/office/drawing/2014/main" id="{03797753-2D25-45C8-B8D3-9BBFE422FBB6}"/>
              </a:ext>
            </a:extLst>
          </p:cNvPr>
          <p:cNvSpPr/>
          <p:nvPr/>
        </p:nvSpPr>
        <p:spPr>
          <a:xfrm>
            <a:off x="4723598" y="1783239"/>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6" name="正方形/長方形 85">
            <a:extLst>
              <a:ext uri="{FF2B5EF4-FFF2-40B4-BE49-F238E27FC236}">
                <a16:creationId xmlns:a16="http://schemas.microsoft.com/office/drawing/2014/main" id="{9B3CABBC-0DCA-4961-BA83-8FE459C4058E}"/>
              </a:ext>
            </a:extLst>
          </p:cNvPr>
          <p:cNvSpPr/>
          <p:nvPr/>
        </p:nvSpPr>
        <p:spPr>
          <a:xfrm>
            <a:off x="10278709" y="1777866"/>
            <a:ext cx="881085"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7" name="正方形/長方形 86">
            <a:extLst>
              <a:ext uri="{FF2B5EF4-FFF2-40B4-BE49-F238E27FC236}">
                <a16:creationId xmlns:a16="http://schemas.microsoft.com/office/drawing/2014/main" id="{D14F3DC7-A5C0-4663-8574-058C717915B0}"/>
              </a:ext>
            </a:extLst>
          </p:cNvPr>
          <p:cNvSpPr/>
          <p:nvPr/>
        </p:nvSpPr>
        <p:spPr>
          <a:xfrm>
            <a:off x="6609593" y="1777867"/>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8" name="テキスト ボックス 87">
            <a:extLst>
              <a:ext uri="{FF2B5EF4-FFF2-40B4-BE49-F238E27FC236}">
                <a16:creationId xmlns:a16="http://schemas.microsoft.com/office/drawing/2014/main" id="{0283C221-0460-4E3B-8FCC-A8F3699CA23C}"/>
              </a:ext>
            </a:extLst>
          </p:cNvPr>
          <p:cNvSpPr txBox="1"/>
          <p:nvPr/>
        </p:nvSpPr>
        <p:spPr>
          <a:xfrm>
            <a:off x="232374" y="2010493"/>
            <a:ext cx="2487875" cy="523220"/>
          </a:xfrm>
          <a:prstGeom prst="rect">
            <a:avLst/>
          </a:prstGeom>
          <a:noFill/>
        </p:spPr>
        <p:txBody>
          <a:bodyPr wrap="square" rtlCol="0">
            <a:spAutoFit/>
          </a:bodyPr>
          <a:lstStyle/>
          <a:p>
            <a:r>
              <a:rPr kumimoji="1" lang="ja-JP" altLang="en-US" sz="1400" b="1" dirty="0">
                <a:solidFill>
                  <a:schemeClr val="accent1"/>
                </a:solidFill>
              </a:rPr>
              <a:t>コスト減少に貢献する側に偏り、制約違反が大きい</a:t>
            </a:r>
          </a:p>
        </p:txBody>
      </p:sp>
      <p:sp>
        <p:nvSpPr>
          <p:cNvPr id="89" name="テキスト ボックス 88">
            <a:extLst>
              <a:ext uri="{FF2B5EF4-FFF2-40B4-BE49-F238E27FC236}">
                <a16:creationId xmlns:a16="http://schemas.microsoft.com/office/drawing/2014/main" id="{76244F5F-C465-4743-A26F-2C76DF58E40E}"/>
              </a:ext>
            </a:extLst>
          </p:cNvPr>
          <p:cNvSpPr txBox="1"/>
          <p:nvPr/>
        </p:nvSpPr>
        <p:spPr>
          <a:xfrm>
            <a:off x="2969809" y="1918168"/>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から外れる</a:t>
            </a:r>
          </a:p>
        </p:txBody>
      </p:sp>
      <p:sp>
        <p:nvSpPr>
          <p:cNvPr id="58" name="テキスト ボックス 57">
            <a:extLst>
              <a:ext uri="{FF2B5EF4-FFF2-40B4-BE49-F238E27FC236}">
                <a16:creationId xmlns:a16="http://schemas.microsoft.com/office/drawing/2014/main" id="{A5038F25-1D69-4785-99FC-DA610F2E8F78}"/>
              </a:ext>
            </a:extLst>
          </p:cNvPr>
          <p:cNvSpPr txBox="1"/>
          <p:nvPr/>
        </p:nvSpPr>
        <p:spPr>
          <a:xfrm>
            <a:off x="108901" y="1675536"/>
            <a:ext cx="1303054" cy="338554"/>
          </a:xfrm>
          <a:prstGeom prst="rect">
            <a:avLst/>
          </a:prstGeom>
          <a:noFill/>
        </p:spPr>
        <p:txBody>
          <a:bodyPr wrap="square" rtlCol="0">
            <a:spAutoFit/>
          </a:bodyPr>
          <a:lstStyle/>
          <a:p>
            <a:r>
              <a:rPr kumimoji="1" lang="en-US" altLang="ja-JP" sz="1600" b="1" dirty="0"/>
              <a:t>MOEA/D</a:t>
            </a:r>
            <a:endParaRPr kumimoji="1" lang="ja-JP" altLang="en-US" sz="1600" b="1" dirty="0"/>
          </a:p>
        </p:txBody>
      </p:sp>
      <p:sp>
        <p:nvSpPr>
          <p:cNvPr id="64" name="テキスト ボックス 63">
            <a:extLst>
              <a:ext uri="{FF2B5EF4-FFF2-40B4-BE49-F238E27FC236}">
                <a16:creationId xmlns:a16="http://schemas.microsoft.com/office/drawing/2014/main" id="{D7395C53-936F-417A-B42B-3BB24B0F7C84}"/>
              </a:ext>
            </a:extLst>
          </p:cNvPr>
          <p:cNvSpPr txBox="1"/>
          <p:nvPr/>
        </p:nvSpPr>
        <p:spPr>
          <a:xfrm>
            <a:off x="161268" y="2787980"/>
            <a:ext cx="1793659" cy="584775"/>
          </a:xfrm>
          <a:prstGeom prst="rect">
            <a:avLst/>
          </a:prstGeom>
          <a:noFill/>
        </p:spPr>
        <p:txBody>
          <a:bodyPr wrap="square" rtlCol="0">
            <a:spAutoFit/>
          </a:bodyPr>
          <a:lstStyle/>
          <a:p>
            <a:r>
              <a:rPr kumimoji="1" lang="ja-JP" altLang="en-US" sz="1600" b="1" dirty="0"/>
              <a:t>適応型</a:t>
            </a:r>
            <a:r>
              <a:rPr kumimoji="1" lang="en-US" altLang="ja-JP" sz="1600" b="1" dirty="0"/>
              <a:t>PSO + Feasibility Rule</a:t>
            </a:r>
            <a:endParaRPr kumimoji="1" lang="ja-JP" altLang="en-US" sz="1600" b="1" dirty="0"/>
          </a:p>
        </p:txBody>
      </p:sp>
      <p:sp>
        <p:nvSpPr>
          <p:cNvPr id="40" name="テキスト ボックス 39">
            <a:extLst>
              <a:ext uri="{FF2B5EF4-FFF2-40B4-BE49-F238E27FC236}">
                <a16:creationId xmlns:a16="http://schemas.microsoft.com/office/drawing/2014/main" id="{156F80D3-BFA9-423E-9984-372C9F3AE78E}"/>
              </a:ext>
            </a:extLst>
          </p:cNvPr>
          <p:cNvSpPr txBox="1"/>
          <p:nvPr/>
        </p:nvSpPr>
        <p:spPr>
          <a:xfrm>
            <a:off x="161268" y="3992225"/>
            <a:ext cx="1793659" cy="584775"/>
          </a:xfrm>
          <a:prstGeom prst="rect">
            <a:avLst/>
          </a:prstGeom>
          <a:noFill/>
        </p:spPr>
        <p:txBody>
          <a:bodyPr wrap="square" rtlCol="0">
            <a:spAutoFit/>
          </a:bodyPr>
          <a:lstStyle/>
          <a:p>
            <a:r>
              <a:rPr kumimoji="1" lang="en-US" altLang="ja-JP" sz="1600" b="1" dirty="0"/>
              <a:t>JADE + Feasibility Rule</a:t>
            </a:r>
            <a:endParaRPr kumimoji="1" lang="ja-JP" altLang="en-US" sz="1600" b="1" dirty="0"/>
          </a:p>
        </p:txBody>
      </p:sp>
      <p:sp>
        <p:nvSpPr>
          <p:cNvPr id="53" name="テキスト ボックス 52">
            <a:extLst>
              <a:ext uri="{FF2B5EF4-FFF2-40B4-BE49-F238E27FC236}">
                <a16:creationId xmlns:a16="http://schemas.microsoft.com/office/drawing/2014/main" id="{552A0B96-70DE-47CA-9985-E150338C6830}"/>
              </a:ext>
            </a:extLst>
          </p:cNvPr>
          <p:cNvSpPr txBox="1"/>
          <p:nvPr/>
        </p:nvSpPr>
        <p:spPr>
          <a:xfrm>
            <a:off x="2957540" y="4177782"/>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にほぼ合致</a:t>
            </a:r>
          </a:p>
        </p:txBody>
      </p:sp>
      <p:pic>
        <p:nvPicPr>
          <p:cNvPr id="10" name="図 9" descr="グラフ, 折れ線グラフ&#10;&#10;自動的に生成された説明">
            <a:extLst>
              <a:ext uri="{FF2B5EF4-FFF2-40B4-BE49-F238E27FC236}">
                <a16:creationId xmlns:a16="http://schemas.microsoft.com/office/drawing/2014/main" id="{19A16567-9B3F-45D6-8914-1573A429BC0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64896" y="4029884"/>
            <a:ext cx="1734054" cy="1146239"/>
          </a:xfrm>
          <a:prstGeom prst="rect">
            <a:avLst/>
          </a:prstGeom>
        </p:spPr>
      </p:pic>
      <p:sp>
        <p:nvSpPr>
          <p:cNvPr id="55" name="テキスト ボックス 54">
            <a:extLst>
              <a:ext uri="{FF2B5EF4-FFF2-40B4-BE49-F238E27FC236}">
                <a16:creationId xmlns:a16="http://schemas.microsoft.com/office/drawing/2014/main" id="{37DCE5B6-6685-41CC-B0FB-965F74391736}"/>
              </a:ext>
            </a:extLst>
          </p:cNvPr>
          <p:cNvSpPr txBox="1"/>
          <p:nvPr/>
        </p:nvSpPr>
        <p:spPr>
          <a:xfrm>
            <a:off x="287630" y="4580519"/>
            <a:ext cx="2421601" cy="523220"/>
          </a:xfrm>
          <a:prstGeom prst="rect">
            <a:avLst/>
          </a:prstGeom>
          <a:noFill/>
        </p:spPr>
        <p:txBody>
          <a:bodyPr wrap="square" rtlCol="0">
            <a:spAutoFit/>
          </a:bodyPr>
          <a:lstStyle/>
          <a:p>
            <a:r>
              <a:rPr kumimoji="1" lang="ja-JP" altLang="en-US" sz="1400" b="1" dirty="0">
                <a:solidFill>
                  <a:schemeClr val="accent1"/>
                </a:solidFill>
              </a:rPr>
              <a:t>完全に制約を満たし、</a:t>
            </a:r>
            <a:endParaRPr kumimoji="1" lang="en-US" altLang="ja-JP" sz="1400" b="1" dirty="0">
              <a:solidFill>
                <a:schemeClr val="accent1"/>
              </a:solidFill>
            </a:endParaRPr>
          </a:p>
          <a:p>
            <a:r>
              <a:rPr kumimoji="1" lang="ja-JP" altLang="en-US" sz="1400" b="1" dirty="0">
                <a:solidFill>
                  <a:schemeClr val="accent1"/>
                </a:solidFill>
              </a:rPr>
              <a:t>目的関数値も優れている</a:t>
            </a:r>
          </a:p>
        </p:txBody>
      </p:sp>
      <p:pic>
        <p:nvPicPr>
          <p:cNvPr id="15" name="図 14" descr="グラフ, 折れ線グラフ&#10;&#10;自動的に生成された説明">
            <a:extLst>
              <a:ext uri="{FF2B5EF4-FFF2-40B4-BE49-F238E27FC236}">
                <a16:creationId xmlns:a16="http://schemas.microsoft.com/office/drawing/2014/main" id="{227B9DC3-DE10-4EBC-A1C3-063D36CED7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25300" y="4029883"/>
            <a:ext cx="1734055" cy="1146240"/>
          </a:xfrm>
          <a:prstGeom prst="rect">
            <a:avLst/>
          </a:prstGeom>
        </p:spPr>
      </p:pic>
      <p:pic>
        <p:nvPicPr>
          <p:cNvPr id="19" name="図 18" descr="グラフ&#10;&#10;自動的に生成された説明">
            <a:extLst>
              <a:ext uri="{FF2B5EF4-FFF2-40B4-BE49-F238E27FC236}">
                <a16:creationId xmlns:a16="http://schemas.microsoft.com/office/drawing/2014/main" id="{17A7B9E3-BED4-4CEF-B449-D56ECA3F776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66962" y="4027003"/>
            <a:ext cx="1742770" cy="1152001"/>
          </a:xfrm>
          <a:prstGeom prst="rect">
            <a:avLst/>
          </a:prstGeom>
        </p:spPr>
      </p:pic>
      <p:pic>
        <p:nvPicPr>
          <p:cNvPr id="23" name="図 22" descr="グラフ&#10;&#10;自動的に生成された説明">
            <a:extLst>
              <a:ext uri="{FF2B5EF4-FFF2-40B4-BE49-F238E27FC236}">
                <a16:creationId xmlns:a16="http://schemas.microsoft.com/office/drawing/2014/main" id="{0596F57D-3F1C-40C6-9D7B-095A6B4C2BD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117339" y="4026822"/>
            <a:ext cx="1743318" cy="1152363"/>
          </a:xfrm>
          <a:prstGeom prst="rect">
            <a:avLst/>
          </a:prstGeom>
        </p:spPr>
      </p:pic>
      <p:sp>
        <p:nvSpPr>
          <p:cNvPr id="59" name="正方形/長方形 58">
            <a:extLst>
              <a:ext uri="{FF2B5EF4-FFF2-40B4-BE49-F238E27FC236}">
                <a16:creationId xmlns:a16="http://schemas.microsoft.com/office/drawing/2014/main" id="{716C269E-1664-43CD-AC7D-51CC89FD9DB8}"/>
              </a:ext>
            </a:extLst>
          </p:cNvPr>
          <p:cNvSpPr/>
          <p:nvPr/>
        </p:nvSpPr>
        <p:spPr>
          <a:xfrm>
            <a:off x="10278709" y="4070713"/>
            <a:ext cx="881085" cy="939642"/>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テキスト ボックス 59">
            <a:extLst>
              <a:ext uri="{FF2B5EF4-FFF2-40B4-BE49-F238E27FC236}">
                <a16:creationId xmlns:a16="http://schemas.microsoft.com/office/drawing/2014/main" id="{53689C73-F286-462A-A85E-F9A455A9100E}"/>
              </a:ext>
            </a:extLst>
          </p:cNvPr>
          <p:cNvSpPr txBox="1"/>
          <p:nvPr/>
        </p:nvSpPr>
        <p:spPr>
          <a:xfrm>
            <a:off x="8480331" y="3302102"/>
            <a:ext cx="1489208" cy="430887"/>
          </a:xfrm>
          <a:prstGeom prst="rect">
            <a:avLst/>
          </a:prstGeom>
          <a:noFill/>
        </p:spPr>
        <p:txBody>
          <a:bodyPr wrap="square" rtlCol="0">
            <a:spAutoFit/>
          </a:bodyPr>
          <a:lstStyle/>
          <a:p>
            <a:pPr algn="ctr"/>
            <a:r>
              <a:rPr kumimoji="1" lang="ja-JP" altLang="en-US" sz="1100" dirty="0"/>
              <a:t>コストの改善の余地が大きい</a:t>
            </a:r>
          </a:p>
        </p:txBody>
      </p:sp>
      <p:sp>
        <p:nvSpPr>
          <p:cNvPr id="61" name="テキスト ボックス 60">
            <a:extLst>
              <a:ext uri="{FF2B5EF4-FFF2-40B4-BE49-F238E27FC236}">
                <a16:creationId xmlns:a16="http://schemas.microsoft.com/office/drawing/2014/main" id="{74B19219-C8C9-4CC1-B227-77E4DF9CCCA5}"/>
              </a:ext>
            </a:extLst>
          </p:cNvPr>
          <p:cNvSpPr txBox="1"/>
          <p:nvPr/>
        </p:nvSpPr>
        <p:spPr>
          <a:xfrm>
            <a:off x="8480331" y="4440340"/>
            <a:ext cx="1489208" cy="261610"/>
          </a:xfrm>
          <a:prstGeom prst="rect">
            <a:avLst/>
          </a:prstGeom>
          <a:noFill/>
        </p:spPr>
        <p:txBody>
          <a:bodyPr wrap="square" rtlCol="0">
            <a:spAutoFit/>
          </a:bodyPr>
          <a:lstStyle/>
          <a:p>
            <a:pPr algn="ctr"/>
            <a:r>
              <a:rPr kumimoji="1" lang="ja-JP" altLang="en-US" sz="1100" dirty="0"/>
              <a:t>コストを改善できている</a:t>
            </a:r>
          </a:p>
        </p:txBody>
      </p:sp>
      <p:sp>
        <p:nvSpPr>
          <p:cNvPr id="62" name="テキスト ボックス 61">
            <a:extLst>
              <a:ext uri="{FF2B5EF4-FFF2-40B4-BE49-F238E27FC236}">
                <a16:creationId xmlns:a16="http://schemas.microsoft.com/office/drawing/2014/main" id="{09DC3EE8-ADC3-414F-B9E9-4C6209BF54BB}"/>
              </a:ext>
            </a:extLst>
          </p:cNvPr>
          <p:cNvSpPr txBox="1"/>
          <p:nvPr/>
        </p:nvSpPr>
        <p:spPr>
          <a:xfrm>
            <a:off x="571984" y="-20412"/>
            <a:ext cx="8905391"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検証１</a:t>
            </a:r>
            <a:endParaRPr kumimoji="1" lang="en-US" altLang="ja-JP" sz="1600" b="1" dirty="0">
              <a:solidFill>
                <a:schemeClr val="bg1"/>
              </a:solidFill>
            </a:endParaRPr>
          </a:p>
        </p:txBody>
      </p:sp>
      <p:cxnSp>
        <p:nvCxnSpPr>
          <p:cNvPr id="52" name="直線コネクタ 51">
            <a:extLst>
              <a:ext uri="{FF2B5EF4-FFF2-40B4-BE49-F238E27FC236}">
                <a16:creationId xmlns:a16="http://schemas.microsoft.com/office/drawing/2014/main" id="{9A9640CC-F527-45E0-BBFA-3F978B7ADC72}"/>
              </a:ext>
            </a:extLst>
          </p:cNvPr>
          <p:cNvCxnSpPr>
            <a:cxnSpLocks/>
          </p:cNvCxnSpPr>
          <p:nvPr/>
        </p:nvCxnSpPr>
        <p:spPr>
          <a:xfrm flipH="1">
            <a:off x="2946694" y="2473406"/>
            <a:ext cx="1500054" cy="0"/>
          </a:xfrm>
          <a:prstGeom prst="line">
            <a:avLst/>
          </a:prstGeom>
          <a:ln w="9525">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9BEADB2E-AAA0-409B-8087-58960482BDAA}"/>
              </a:ext>
            </a:extLst>
          </p:cNvPr>
          <p:cNvCxnSpPr>
            <a:cxnSpLocks/>
          </p:cNvCxnSpPr>
          <p:nvPr/>
        </p:nvCxnSpPr>
        <p:spPr>
          <a:xfrm flipH="1">
            <a:off x="2957540" y="3635456"/>
            <a:ext cx="1500054" cy="0"/>
          </a:xfrm>
          <a:prstGeom prst="line">
            <a:avLst/>
          </a:prstGeom>
          <a:ln w="9525">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24B9CDB3-B3A9-4725-8E01-F0A5C9052A3D}"/>
              </a:ext>
            </a:extLst>
          </p:cNvPr>
          <p:cNvCxnSpPr>
            <a:cxnSpLocks/>
          </p:cNvCxnSpPr>
          <p:nvPr/>
        </p:nvCxnSpPr>
        <p:spPr>
          <a:xfrm flipH="1">
            <a:off x="2946694" y="4778456"/>
            <a:ext cx="1500054" cy="0"/>
          </a:xfrm>
          <a:prstGeom prst="line">
            <a:avLst/>
          </a:prstGeom>
          <a:ln w="9525">
            <a:solidFill>
              <a:schemeClr val="bg1">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 name="図 4" descr="グラフ&#10;&#10;自動的に生成された説明">
            <a:extLst>
              <a:ext uri="{FF2B5EF4-FFF2-40B4-BE49-F238E27FC236}">
                <a16:creationId xmlns:a16="http://schemas.microsoft.com/office/drawing/2014/main" id="{EDDCBFFC-99B6-4601-9798-91AC0A16C43A}"/>
              </a:ext>
            </a:extLst>
          </p:cNvPr>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31448" y="4027003"/>
            <a:ext cx="1742769" cy="1152000"/>
          </a:xfrm>
          <a:prstGeom prst="rect">
            <a:avLst/>
          </a:prstGeom>
        </p:spPr>
      </p:pic>
      <p:sp>
        <p:nvSpPr>
          <p:cNvPr id="66" name="正方形/長方形 65">
            <a:extLst>
              <a:ext uri="{FF2B5EF4-FFF2-40B4-BE49-F238E27FC236}">
                <a16:creationId xmlns:a16="http://schemas.microsoft.com/office/drawing/2014/main" id="{F434DC44-12CF-4A0C-A2BA-4B1B99C41BC8}"/>
              </a:ext>
            </a:extLst>
          </p:cNvPr>
          <p:cNvSpPr/>
          <p:nvPr/>
        </p:nvSpPr>
        <p:spPr>
          <a:xfrm>
            <a:off x="4738644" y="2922137"/>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正方形/長方形 66">
            <a:extLst>
              <a:ext uri="{FF2B5EF4-FFF2-40B4-BE49-F238E27FC236}">
                <a16:creationId xmlns:a16="http://schemas.microsoft.com/office/drawing/2014/main" id="{3BCC6472-3BE9-4548-80BC-872091337C4F}"/>
              </a:ext>
            </a:extLst>
          </p:cNvPr>
          <p:cNvSpPr/>
          <p:nvPr/>
        </p:nvSpPr>
        <p:spPr>
          <a:xfrm>
            <a:off x="4723598" y="4071026"/>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正方形/長方形 67">
            <a:extLst>
              <a:ext uri="{FF2B5EF4-FFF2-40B4-BE49-F238E27FC236}">
                <a16:creationId xmlns:a16="http://schemas.microsoft.com/office/drawing/2014/main" id="{E7A64A14-D0BB-41E0-AC2B-49A94CF716D8}"/>
              </a:ext>
            </a:extLst>
          </p:cNvPr>
          <p:cNvSpPr/>
          <p:nvPr/>
        </p:nvSpPr>
        <p:spPr>
          <a:xfrm>
            <a:off x="6609593" y="2919569"/>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正方形/長方形 68">
            <a:extLst>
              <a:ext uri="{FF2B5EF4-FFF2-40B4-BE49-F238E27FC236}">
                <a16:creationId xmlns:a16="http://schemas.microsoft.com/office/drawing/2014/main" id="{15A067A6-EE2A-41CB-A9E9-069192F18FA7}"/>
              </a:ext>
            </a:extLst>
          </p:cNvPr>
          <p:cNvSpPr/>
          <p:nvPr/>
        </p:nvSpPr>
        <p:spPr>
          <a:xfrm>
            <a:off x="6609593" y="4051583"/>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54" name="図 53" descr="グラフ&#10;&#10;自動的に生成された説明">
            <a:extLst>
              <a:ext uri="{FF2B5EF4-FFF2-40B4-BE49-F238E27FC236}">
                <a16:creationId xmlns:a16="http://schemas.microsoft.com/office/drawing/2014/main" id="{363E0CF6-FF41-46F7-B76A-0AA72C36B7E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735669" y="5173993"/>
            <a:ext cx="1742769" cy="1152000"/>
          </a:xfrm>
          <a:prstGeom prst="rect">
            <a:avLst/>
          </a:prstGeom>
        </p:spPr>
      </p:pic>
      <p:pic>
        <p:nvPicPr>
          <p:cNvPr id="56" name="図 55" descr="グラフ, 折れ線グラフ&#10;&#10;自動的に生成された説明">
            <a:extLst>
              <a:ext uri="{FF2B5EF4-FFF2-40B4-BE49-F238E27FC236}">
                <a16:creationId xmlns:a16="http://schemas.microsoft.com/office/drawing/2014/main" id="{B1AE8F8C-2FF8-42DF-AA2B-A371B4D6240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72474" y="5173968"/>
            <a:ext cx="1742846" cy="1152051"/>
          </a:xfrm>
          <a:prstGeom prst="rect">
            <a:avLst/>
          </a:prstGeom>
        </p:spPr>
      </p:pic>
      <p:pic>
        <p:nvPicPr>
          <p:cNvPr id="70" name="図 69" descr="グラフ, 折れ線グラフ&#10;&#10;自動的に生成された説明">
            <a:extLst>
              <a:ext uri="{FF2B5EF4-FFF2-40B4-BE49-F238E27FC236}">
                <a16:creationId xmlns:a16="http://schemas.microsoft.com/office/drawing/2014/main" id="{39F8C76D-D14E-4E8F-9E40-0AEB1A84A08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32773" y="5173993"/>
            <a:ext cx="1742770" cy="1152000"/>
          </a:xfrm>
          <a:prstGeom prst="rect">
            <a:avLst/>
          </a:prstGeom>
        </p:spPr>
      </p:pic>
      <p:pic>
        <p:nvPicPr>
          <p:cNvPr id="71" name="図 70" descr="グラフ&#10;&#10;自動的に生成された説明">
            <a:extLst>
              <a:ext uri="{FF2B5EF4-FFF2-40B4-BE49-F238E27FC236}">
                <a16:creationId xmlns:a16="http://schemas.microsoft.com/office/drawing/2014/main" id="{5A63F5F4-509F-40F9-BFFA-09936917E12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72506" y="5173812"/>
            <a:ext cx="1742769" cy="1152000"/>
          </a:xfrm>
          <a:prstGeom prst="rect">
            <a:avLst/>
          </a:prstGeom>
        </p:spPr>
      </p:pic>
      <p:pic>
        <p:nvPicPr>
          <p:cNvPr id="72" name="図 71" descr="グラフ&#10;&#10;自動的に生成された説明">
            <a:extLst>
              <a:ext uri="{FF2B5EF4-FFF2-40B4-BE49-F238E27FC236}">
                <a16:creationId xmlns:a16="http://schemas.microsoft.com/office/drawing/2014/main" id="{4AC436E4-E6B9-48B2-929D-90B83B7BBDD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124811" y="5173295"/>
            <a:ext cx="1744881" cy="1153396"/>
          </a:xfrm>
          <a:prstGeom prst="rect">
            <a:avLst/>
          </a:prstGeom>
        </p:spPr>
      </p:pic>
      <p:sp>
        <p:nvSpPr>
          <p:cNvPr id="73" name="テキスト ボックス 72">
            <a:extLst>
              <a:ext uri="{FF2B5EF4-FFF2-40B4-BE49-F238E27FC236}">
                <a16:creationId xmlns:a16="http://schemas.microsoft.com/office/drawing/2014/main" id="{40A344ED-9DD2-4388-9145-72DA6BF3CCB7}"/>
              </a:ext>
            </a:extLst>
          </p:cNvPr>
          <p:cNvSpPr txBox="1"/>
          <p:nvPr/>
        </p:nvSpPr>
        <p:spPr>
          <a:xfrm>
            <a:off x="182418" y="5122646"/>
            <a:ext cx="1793659" cy="584775"/>
          </a:xfrm>
          <a:prstGeom prst="rect">
            <a:avLst/>
          </a:prstGeom>
          <a:noFill/>
        </p:spPr>
        <p:txBody>
          <a:bodyPr wrap="square" rtlCol="0">
            <a:spAutoFit/>
          </a:bodyPr>
          <a:lstStyle/>
          <a:p>
            <a:r>
              <a:rPr kumimoji="1" lang="en-US" altLang="ja-JP" sz="1600" b="1" dirty="0"/>
              <a:t>SHADE + Feasibility Rule</a:t>
            </a:r>
            <a:endParaRPr kumimoji="1" lang="ja-JP" altLang="en-US" sz="1600" b="1" dirty="0"/>
          </a:p>
        </p:txBody>
      </p:sp>
      <p:sp>
        <p:nvSpPr>
          <p:cNvPr id="74" name="テキスト ボックス 73">
            <a:extLst>
              <a:ext uri="{FF2B5EF4-FFF2-40B4-BE49-F238E27FC236}">
                <a16:creationId xmlns:a16="http://schemas.microsoft.com/office/drawing/2014/main" id="{95E93D07-40FB-4BBC-A6EE-4945C6690EB0}"/>
              </a:ext>
            </a:extLst>
          </p:cNvPr>
          <p:cNvSpPr txBox="1"/>
          <p:nvPr/>
        </p:nvSpPr>
        <p:spPr>
          <a:xfrm>
            <a:off x="2978690" y="5308203"/>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にほぼ合致</a:t>
            </a:r>
          </a:p>
        </p:txBody>
      </p:sp>
      <p:sp>
        <p:nvSpPr>
          <p:cNvPr id="75" name="テキスト ボックス 74">
            <a:extLst>
              <a:ext uri="{FF2B5EF4-FFF2-40B4-BE49-F238E27FC236}">
                <a16:creationId xmlns:a16="http://schemas.microsoft.com/office/drawing/2014/main" id="{FB7F8353-32F1-4AD2-9678-98A91313570C}"/>
              </a:ext>
            </a:extLst>
          </p:cNvPr>
          <p:cNvSpPr txBox="1"/>
          <p:nvPr/>
        </p:nvSpPr>
        <p:spPr>
          <a:xfrm>
            <a:off x="308780" y="5710940"/>
            <a:ext cx="2421601" cy="523220"/>
          </a:xfrm>
          <a:prstGeom prst="rect">
            <a:avLst/>
          </a:prstGeom>
          <a:noFill/>
        </p:spPr>
        <p:txBody>
          <a:bodyPr wrap="square" rtlCol="0">
            <a:spAutoFit/>
          </a:bodyPr>
          <a:lstStyle/>
          <a:p>
            <a:r>
              <a:rPr kumimoji="1" lang="ja-JP" altLang="en-US" sz="1400" b="1" dirty="0">
                <a:solidFill>
                  <a:schemeClr val="accent1"/>
                </a:solidFill>
              </a:rPr>
              <a:t>完全に制約を満たし、</a:t>
            </a:r>
            <a:endParaRPr kumimoji="1" lang="en-US" altLang="ja-JP" sz="1400" b="1" dirty="0">
              <a:solidFill>
                <a:schemeClr val="accent1"/>
              </a:solidFill>
            </a:endParaRPr>
          </a:p>
          <a:p>
            <a:r>
              <a:rPr kumimoji="1" lang="ja-JP" altLang="en-US" sz="1400" b="1" dirty="0">
                <a:solidFill>
                  <a:schemeClr val="accent1"/>
                </a:solidFill>
              </a:rPr>
              <a:t>目的関数値も優れている</a:t>
            </a:r>
          </a:p>
        </p:txBody>
      </p:sp>
      <p:sp>
        <p:nvSpPr>
          <p:cNvPr id="76" name="テキスト ボックス 75">
            <a:extLst>
              <a:ext uri="{FF2B5EF4-FFF2-40B4-BE49-F238E27FC236}">
                <a16:creationId xmlns:a16="http://schemas.microsoft.com/office/drawing/2014/main" id="{95F13479-D0D4-40FC-A5A1-7FA9DE1099F6}"/>
              </a:ext>
            </a:extLst>
          </p:cNvPr>
          <p:cNvSpPr txBox="1"/>
          <p:nvPr/>
        </p:nvSpPr>
        <p:spPr>
          <a:xfrm>
            <a:off x="8501481" y="5570761"/>
            <a:ext cx="1489208" cy="261610"/>
          </a:xfrm>
          <a:prstGeom prst="rect">
            <a:avLst/>
          </a:prstGeom>
          <a:noFill/>
        </p:spPr>
        <p:txBody>
          <a:bodyPr wrap="square" rtlCol="0">
            <a:spAutoFit/>
          </a:bodyPr>
          <a:lstStyle/>
          <a:p>
            <a:pPr algn="ctr"/>
            <a:r>
              <a:rPr kumimoji="1" lang="ja-JP" altLang="en-US" sz="1100" dirty="0"/>
              <a:t>コストを改善できている</a:t>
            </a:r>
          </a:p>
        </p:txBody>
      </p:sp>
      <p:sp>
        <p:nvSpPr>
          <p:cNvPr id="77" name="正方形/長方形 76">
            <a:extLst>
              <a:ext uri="{FF2B5EF4-FFF2-40B4-BE49-F238E27FC236}">
                <a16:creationId xmlns:a16="http://schemas.microsoft.com/office/drawing/2014/main" id="{07A0900F-4CD7-4EB9-A47C-64ADE959345B}"/>
              </a:ext>
            </a:extLst>
          </p:cNvPr>
          <p:cNvSpPr/>
          <p:nvPr/>
        </p:nvSpPr>
        <p:spPr>
          <a:xfrm>
            <a:off x="4747427" y="5222095"/>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8" name="正方形/長方形 77">
            <a:extLst>
              <a:ext uri="{FF2B5EF4-FFF2-40B4-BE49-F238E27FC236}">
                <a16:creationId xmlns:a16="http://schemas.microsoft.com/office/drawing/2014/main" id="{0D99C1B1-165D-45F0-8E70-9DBB59DCC512}"/>
              </a:ext>
            </a:extLst>
          </p:cNvPr>
          <p:cNvSpPr/>
          <p:nvPr/>
        </p:nvSpPr>
        <p:spPr>
          <a:xfrm>
            <a:off x="10302538" y="5216722"/>
            <a:ext cx="881085"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9" name="正方形/長方形 78">
            <a:extLst>
              <a:ext uri="{FF2B5EF4-FFF2-40B4-BE49-F238E27FC236}">
                <a16:creationId xmlns:a16="http://schemas.microsoft.com/office/drawing/2014/main" id="{92FB3487-4BF0-4649-8067-65D10EE74980}"/>
              </a:ext>
            </a:extLst>
          </p:cNvPr>
          <p:cNvSpPr/>
          <p:nvPr/>
        </p:nvSpPr>
        <p:spPr>
          <a:xfrm>
            <a:off x="6614372" y="5216723"/>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90" name="直線コネクタ 89">
            <a:extLst>
              <a:ext uri="{FF2B5EF4-FFF2-40B4-BE49-F238E27FC236}">
                <a16:creationId xmlns:a16="http://schemas.microsoft.com/office/drawing/2014/main" id="{BED03B56-5CC7-4164-B48B-72E4D47F92C7}"/>
              </a:ext>
            </a:extLst>
          </p:cNvPr>
          <p:cNvCxnSpPr>
            <a:cxnSpLocks/>
          </p:cNvCxnSpPr>
          <p:nvPr/>
        </p:nvCxnSpPr>
        <p:spPr>
          <a:xfrm flipH="1">
            <a:off x="2967844" y="5918402"/>
            <a:ext cx="1500054" cy="0"/>
          </a:xfrm>
          <a:prstGeom prst="line">
            <a:avLst/>
          </a:prstGeom>
          <a:ln w="9525">
            <a:solidFill>
              <a:schemeClr val="bg1">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96681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25</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まとめ</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10603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これらの二つのアプローチの特徴は、下記のように整理できる。</a:t>
            </a:r>
            <a:endParaRPr lang="en-US" altLang="ja-JP" sz="2800" dirty="0"/>
          </a:p>
          <a:p>
            <a:pPr lvl="1">
              <a:defRPr/>
            </a:pPr>
            <a:r>
              <a:rPr lang="ja-JP" altLang="en-US" sz="2400" dirty="0"/>
              <a:t>可能領域が狭い・非連結の場合でも、良い実行可能解を探索するには、どちらか片方のアプローチでは困難だと思われる</a:t>
            </a:r>
            <a:endParaRPr lang="en-US" altLang="ja-JP" sz="2400"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7823871"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検証１</a:t>
            </a:r>
            <a:endParaRPr kumimoji="1" lang="en-US" altLang="ja-JP" sz="1600" b="1" dirty="0">
              <a:solidFill>
                <a:schemeClr val="bg1"/>
              </a:solidFill>
            </a:endParaRPr>
          </a:p>
        </p:txBody>
      </p:sp>
      <p:sp>
        <p:nvSpPr>
          <p:cNvPr id="12" name="テキスト ボックス 11">
            <a:extLst>
              <a:ext uri="{FF2B5EF4-FFF2-40B4-BE49-F238E27FC236}">
                <a16:creationId xmlns:a16="http://schemas.microsoft.com/office/drawing/2014/main" id="{FB92658D-6346-445A-B584-68D6455B925F}"/>
              </a:ext>
            </a:extLst>
          </p:cNvPr>
          <p:cNvSpPr txBox="1"/>
          <p:nvPr/>
        </p:nvSpPr>
        <p:spPr>
          <a:xfrm>
            <a:off x="7098537" y="3436195"/>
            <a:ext cx="3950462" cy="584775"/>
          </a:xfrm>
          <a:prstGeom prst="rect">
            <a:avLst/>
          </a:prstGeom>
          <a:noFill/>
        </p:spPr>
        <p:txBody>
          <a:bodyPr wrap="square" rtlCol="0">
            <a:spAutoFit/>
          </a:bodyPr>
          <a:lstStyle/>
          <a:p>
            <a:r>
              <a:rPr kumimoji="1" lang="ja-JP" altLang="en-US" sz="1600" b="1" dirty="0">
                <a:solidFill>
                  <a:schemeClr val="accent1"/>
                </a:solidFill>
              </a:rPr>
              <a:t>違反量減少を優先して、優秀な近傍生成を使うと、制約を満たす解を効率良く獲得できた</a:t>
            </a:r>
            <a:endParaRPr kumimoji="1" lang="en-US" altLang="ja-JP" sz="1600" b="1" dirty="0">
              <a:solidFill>
                <a:schemeClr val="accent1"/>
              </a:solidFill>
            </a:endParaRPr>
          </a:p>
        </p:txBody>
      </p:sp>
      <p:sp>
        <p:nvSpPr>
          <p:cNvPr id="13" name="テキスト ボックス 12">
            <a:extLst>
              <a:ext uri="{FF2B5EF4-FFF2-40B4-BE49-F238E27FC236}">
                <a16:creationId xmlns:a16="http://schemas.microsoft.com/office/drawing/2014/main" id="{CF17DD8B-05D2-4F8D-8EAE-47B96C8AFEA5}"/>
              </a:ext>
            </a:extLst>
          </p:cNvPr>
          <p:cNvSpPr txBox="1"/>
          <p:nvPr/>
        </p:nvSpPr>
        <p:spPr>
          <a:xfrm>
            <a:off x="7228398" y="2619345"/>
            <a:ext cx="3679198" cy="369332"/>
          </a:xfrm>
          <a:prstGeom prst="rect">
            <a:avLst/>
          </a:prstGeom>
          <a:noFill/>
        </p:spPr>
        <p:txBody>
          <a:bodyPr wrap="square" rtlCol="0">
            <a:spAutoFit/>
          </a:bodyPr>
          <a:lstStyle/>
          <a:p>
            <a:pPr algn="ctr"/>
            <a:r>
              <a:rPr kumimoji="1" lang="ja-JP" altLang="en-US" dirty="0"/>
              <a:t>適応型</a:t>
            </a:r>
            <a:r>
              <a:rPr kumimoji="1" lang="en-US" altLang="ja-JP" dirty="0"/>
              <a:t>PSO</a:t>
            </a:r>
            <a:r>
              <a:rPr kumimoji="1" lang="ja-JP" altLang="en-US" dirty="0"/>
              <a:t>／</a:t>
            </a:r>
            <a:r>
              <a:rPr kumimoji="1" lang="en-US" altLang="ja-JP" dirty="0"/>
              <a:t>DE</a:t>
            </a:r>
            <a:r>
              <a:rPr kumimoji="1" lang="ja-JP" altLang="en-US" dirty="0"/>
              <a:t>＋</a:t>
            </a:r>
            <a:r>
              <a:rPr kumimoji="1" lang="en-US" altLang="ja-JP" dirty="0"/>
              <a:t>Feasibility Rule</a:t>
            </a:r>
            <a:endParaRPr kumimoji="1" lang="ja-JP" altLang="en-US" dirty="0"/>
          </a:p>
        </p:txBody>
      </p:sp>
      <p:cxnSp>
        <p:nvCxnSpPr>
          <p:cNvPr id="14" name="直線コネクタ 13">
            <a:extLst>
              <a:ext uri="{FF2B5EF4-FFF2-40B4-BE49-F238E27FC236}">
                <a16:creationId xmlns:a16="http://schemas.microsoft.com/office/drawing/2014/main" id="{9508B18C-1FA3-4DF6-BF2E-932AC50D815D}"/>
              </a:ext>
            </a:extLst>
          </p:cNvPr>
          <p:cNvCxnSpPr>
            <a:cxnSpLocks/>
          </p:cNvCxnSpPr>
          <p:nvPr/>
        </p:nvCxnSpPr>
        <p:spPr>
          <a:xfrm flipH="1">
            <a:off x="6697408" y="3065503"/>
            <a:ext cx="457957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42922AE6-4A55-4E11-BD76-60D18168A005}"/>
              </a:ext>
            </a:extLst>
          </p:cNvPr>
          <p:cNvSpPr txBox="1"/>
          <p:nvPr/>
        </p:nvSpPr>
        <p:spPr>
          <a:xfrm>
            <a:off x="3119434" y="2609747"/>
            <a:ext cx="1916299" cy="369332"/>
          </a:xfrm>
          <a:prstGeom prst="rect">
            <a:avLst/>
          </a:prstGeom>
          <a:noFill/>
        </p:spPr>
        <p:txBody>
          <a:bodyPr wrap="square" rtlCol="0">
            <a:spAutoFit/>
          </a:bodyPr>
          <a:lstStyle/>
          <a:p>
            <a:pPr algn="ctr"/>
            <a:r>
              <a:rPr kumimoji="1" lang="en-US" altLang="ja-JP" dirty="0"/>
              <a:t>MOEA/D</a:t>
            </a:r>
            <a:endParaRPr kumimoji="1" lang="ja-JP" altLang="en-US" dirty="0"/>
          </a:p>
        </p:txBody>
      </p:sp>
      <p:cxnSp>
        <p:nvCxnSpPr>
          <p:cNvPr id="16" name="直線コネクタ 15">
            <a:extLst>
              <a:ext uri="{FF2B5EF4-FFF2-40B4-BE49-F238E27FC236}">
                <a16:creationId xmlns:a16="http://schemas.microsoft.com/office/drawing/2014/main" id="{A508CB26-A9FF-4B71-BE27-F60024799CAA}"/>
              </a:ext>
            </a:extLst>
          </p:cNvPr>
          <p:cNvCxnSpPr>
            <a:cxnSpLocks/>
          </p:cNvCxnSpPr>
          <p:nvPr/>
        </p:nvCxnSpPr>
        <p:spPr>
          <a:xfrm flipH="1">
            <a:off x="1932755" y="3065503"/>
            <a:ext cx="4163245"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A78422C4-1F8F-4927-B63E-0AE1E3605FD6}"/>
                  </a:ext>
                </a:extLst>
              </p:cNvPr>
              <p:cNvSpPr txBox="1"/>
              <p:nvPr/>
            </p:nvSpPr>
            <p:spPr>
              <a:xfrm>
                <a:off x="2102353" y="3454893"/>
                <a:ext cx="3950462" cy="584775"/>
              </a:xfrm>
              <a:prstGeom prst="rect">
                <a:avLst/>
              </a:prstGeom>
              <a:noFill/>
            </p:spPr>
            <p:txBody>
              <a:bodyPr wrap="square" rtlCol="0">
                <a:spAutoFit/>
              </a:bodyPr>
              <a:lstStyle/>
              <a:p>
                <a14:m>
                  <m:oMath xmlns:m="http://schemas.openxmlformats.org/officeDocument/2006/math">
                    <m:r>
                      <a:rPr kumimoji="1" lang="en-US" altLang="ja-JP" sz="1600" b="0" i="1" smtClean="0">
                        <a:solidFill>
                          <a:schemeClr val="accent1"/>
                        </a:solidFill>
                        <a:latin typeface="Cambria Math" panose="02040503050406030204" pitchFamily="18" charset="0"/>
                      </a:rPr>
                      <m:t>(</m:t>
                    </m:r>
                    <m:r>
                      <a:rPr kumimoji="1" lang="en-US" altLang="ja-JP" sz="1600" b="0" i="1" smtClean="0">
                        <a:solidFill>
                          <a:schemeClr val="accent1"/>
                        </a:solidFill>
                        <a:latin typeface="Cambria Math" panose="02040503050406030204" pitchFamily="18" charset="0"/>
                      </a:rPr>
                      <m:t>𝑓</m:t>
                    </m:r>
                    <m:r>
                      <a:rPr kumimoji="1" lang="en-US" altLang="ja-JP" sz="1600" b="0" i="1" smtClean="0">
                        <a:solidFill>
                          <a:schemeClr val="accent1"/>
                        </a:solidFill>
                        <a:latin typeface="Cambria Math" panose="02040503050406030204" pitchFamily="18" charset="0"/>
                      </a:rPr>
                      <m:t>,</m:t>
                    </m:r>
                    <m:r>
                      <a:rPr kumimoji="1" lang="en-US" altLang="ja-JP" sz="1600" b="0" i="1" smtClean="0">
                        <a:solidFill>
                          <a:schemeClr val="accent1"/>
                        </a:solidFill>
                        <a:latin typeface="Cambria Math" panose="02040503050406030204" pitchFamily="18" charset="0"/>
                      </a:rPr>
                      <m:t>𝑣</m:t>
                    </m:r>
                    <m:r>
                      <a:rPr kumimoji="1" lang="en-US" altLang="ja-JP" sz="1600" b="0" i="1" smtClean="0">
                        <a:solidFill>
                          <a:schemeClr val="accent1"/>
                        </a:solidFill>
                        <a:latin typeface="Cambria Math" panose="02040503050406030204" pitchFamily="18" charset="0"/>
                      </a:rPr>
                      <m:t>)</m:t>
                    </m:r>
                  </m:oMath>
                </a14:m>
                <a:r>
                  <a:rPr kumimoji="1" lang="ja-JP" altLang="en-US" sz="1600" b="1" dirty="0">
                    <a:solidFill>
                      <a:schemeClr val="accent1"/>
                    </a:solidFill>
                  </a:rPr>
                  <a:t>のトレード領域（制約境界付近）での探索は有利</a:t>
                </a:r>
                <a:endParaRPr kumimoji="1" lang="en-US" altLang="ja-JP" sz="1600" b="1" dirty="0">
                  <a:solidFill>
                    <a:schemeClr val="accent1"/>
                  </a:solidFill>
                </a:endParaRPr>
              </a:p>
            </p:txBody>
          </p:sp>
        </mc:Choice>
        <mc:Fallback xmlns="">
          <p:sp>
            <p:nvSpPr>
              <p:cNvPr id="18" name="テキスト ボックス 17">
                <a:extLst>
                  <a:ext uri="{FF2B5EF4-FFF2-40B4-BE49-F238E27FC236}">
                    <a16:creationId xmlns:a16="http://schemas.microsoft.com/office/drawing/2014/main" id="{A78422C4-1F8F-4927-B63E-0AE1E3605FD6}"/>
                  </a:ext>
                </a:extLst>
              </p:cNvPr>
              <p:cNvSpPr txBox="1">
                <a:spLocks noRot="1" noChangeAspect="1" noMove="1" noResize="1" noEditPoints="1" noAdjustHandles="1" noChangeArrowheads="1" noChangeShapeType="1" noTextEdit="1"/>
              </p:cNvSpPr>
              <p:nvPr/>
            </p:nvSpPr>
            <p:spPr>
              <a:xfrm>
                <a:off x="2102353" y="3454893"/>
                <a:ext cx="3950462" cy="584775"/>
              </a:xfrm>
              <a:prstGeom prst="rect">
                <a:avLst/>
              </a:prstGeom>
              <a:blipFill>
                <a:blip r:embed="rId2"/>
                <a:stretch>
                  <a:fillRect l="-926" t="-3125" b="-12500"/>
                </a:stretch>
              </a:blipFill>
            </p:spPr>
            <p:txBody>
              <a:bodyPr/>
              <a:lstStyle/>
              <a:p>
                <a:r>
                  <a:rPr lang="ja-JP" altLang="en-US">
                    <a:noFill/>
                  </a:rPr>
                  <a:t> </a:t>
                </a:r>
              </a:p>
            </p:txBody>
          </p:sp>
        </mc:Fallback>
      </mc:AlternateContent>
      <p:sp>
        <p:nvSpPr>
          <p:cNvPr id="19" name="テキスト ボックス 18">
            <a:extLst>
              <a:ext uri="{FF2B5EF4-FFF2-40B4-BE49-F238E27FC236}">
                <a16:creationId xmlns:a16="http://schemas.microsoft.com/office/drawing/2014/main" id="{AAB8CE93-55FB-4CD7-865B-250D1546AD7A}"/>
              </a:ext>
            </a:extLst>
          </p:cNvPr>
          <p:cNvSpPr txBox="1"/>
          <p:nvPr/>
        </p:nvSpPr>
        <p:spPr>
          <a:xfrm>
            <a:off x="417651" y="3559305"/>
            <a:ext cx="893963" cy="338554"/>
          </a:xfrm>
          <a:prstGeom prst="rect">
            <a:avLst/>
          </a:prstGeom>
          <a:noFill/>
        </p:spPr>
        <p:txBody>
          <a:bodyPr wrap="square" rtlCol="0">
            <a:spAutoFit/>
          </a:bodyPr>
          <a:lstStyle/>
          <a:p>
            <a:pPr algn="ctr"/>
            <a:r>
              <a:rPr kumimoji="1" lang="ja-JP" altLang="en-US" sz="1600" b="1" dirty="0">
                <a:solidFill>
                  <a:schemeClr val="accent1"/>
                </a:solidFill>
              </a:rPr>
              <a:t>メリット</a:t>
            </a:r>
          </a:p>
        </p:txBody>
      </p:sp>
      <p:sp>
        <p:nvSpPr>
          <p:cNvPr id="20" name="テキスト ボックス 19">
            <a:extLst>
              <a:ext uri="{FF2B5EF4-FFF2-40B4-BE49-F238E27FC236}">
                <a16:creationId xmlns:a16="http://schemas.microsoft.com/office/drawing/2014/main" id="{A5AF8FAB-93A4-4458-AADD-1D18EC18FAEE}"/>
              </a:ext>
            </a:extLst>
          </p:cNvPr>
          <p:cNvSpPr txBox="1"/>
          <p:nvPr/>
        </p:nvSpPr>
        <p:spPr>
          <a:xfrm>
            <a:off x="417652" y="4674181"/>
            <a:ext cx="1020623" cy="338554"/>
          </a:xfrm>
          <a:prstGeom prst="rect">
            <a:avLst/>
          </a:prstGeom>
          <a:noFill/>
        </p:spPr>
        <p:txBody>
          <a:bodyPr wrap="square" rtlCol="0">
            <a:spAutoFit/>
          </a:bodyPr>
          <a:lstStyle/>
          <a:p>
            <a:pPr algn="ctr"/>
            <a:r>
              <a:rPr kumimoji="1" lang="ja-JP" altLang="en-US" sz="1600" b="1" dirty="0">
                <a:solidFill>
                  <a:schemeClr val="accent4"/>
                </a:solidFill>
              </a:rPr>
              <a:t>デメリット</a:t>
            </a:r>
          </a:p>
        </p:txBody>
      </p:sp>
      <p:sp>
        <p:nvSpPr>
          <p:cNvPr id="21" name="テキスト ボックス 20">
            <a:extLst>
              <a:ext uri="{FF2B5EF4-FFF2-40B4-BE49-F238E27FC236}">
                <a16:creationId xmlns:a16="http://schemas.microsoft.com/office/drawing/2014/main" id="{3AC05345-B5B4-4D42-AAFF-6BF3471F63B5}"/>
              </a:ext>
            </a:extLst>
          </p:cNvPr>
          <p:cNvSpPr txBox="1"/>
          <p:nvPr/>
        </p:nvSpPr>
        <p:spPr>
          <a:xfrm>
            <a:off x="2102353" y="4581848"/>
            <a:ext cx="3950462" cy="584775"/>
          </a:xfrm>
          <a:prstGeom prst="rect">
            <a:avLst/>
          </a:prstGeom>
          <a:noFill/>
        </p:spPr>
        <p:txBody>
          <a:bodyPr wrap="square" rtlCol="0">
            <a:spAutoFit/>
          </a:bodyPr>
          <a:lstStyle/>
          <a:p>
            <a:r>
              <a:rPr kumimoji="1" lang="ja-JP" altLang="en-US" sz="1600" b="1" dirty="0">
                <a:solidFill>
                  <a:schemeClr val="accent4"/>
                </a:solidFill>
              </a:rPr>
              <a:t>可能領域が狭い場合は、その領域に到達するまでに時間がかかりやすい</a:t>
            </a:r>
            <a:endParaRPr kumimoji="1" lang="en-US" altLang="ja-JP" sz="1600" b="1" dirty="0">
              <a:solidFill>
                <a:schemeClr val="accent4"/>
              </a:solidFill>
            </a:endParaRPr>
          </a:p>
        </p:txBody>
      </p:sp>
      <p:sp>
        <p:nvSpPr>
          <p:cNvPr id="24" name="テキスト ボックス 23">
            <a:extLst>
              <a:ext uri="{FF2B5EF4-FFF2-40B4-BE49-F238E27FC236}">
                <a16:creationId xmlns:a16="http://schemas.microsoft.com/office/drawing/2014/main" id="{69CB68CB-F733-42CA-B6D0-E77CB64DEA21}"/>
              </a:ext>
            </a:extLst>
          </p:cNvPr>
          <p:cNvSpPr txBox="1"/>
          <p:nvPr/>
        </p:nvSpPr>
        <p:spPr>
          <a:xfrm>
            <a:off x="6809968" y="4581848"/>
            <a:ext cx="4516057" cy="338554"/>
          </a:xfrm>
          <a:prstGeom prst="rect">
            <a:avLst/>
          </a:prstGeom>
          <a:noFill/>
        </p:spPr>
        <p:txBody>
          <a:bodyPr wrap="square" rtlCol="0">
            <a:spAutoFit/>
          </a:bodyPr>
          <a:lstStyle/>
          <a:p>
            <a:r>
              <a:rPr kumimoji="1" lang="ja-JP" altLang="en-US" sz="1600" b="1" dirty="0">
                <a:solidFill>
                  <a:schemeClr val="accent4"/>
                </a:solidFill>
              </a:rPr>
              <a:t>可能解獲得後、局所解で解の改善が停滞しやすい</a:t>
            </a:r>
            <a:endParaRPr kumimoji="1" lang="en-US" altLang="ja-JP" sz="1600" b="1" dirty="0">
              <a:solidFill>
                <a:schemeClr val="accent4"/>
              </a:solidFill>
            </a:endParaRPr>
          </a:p>
        </p:txBody>
      </p:sp>
      <p:sp>
        <p:nvSpPr>
          <p:cNvPr id="25" name="テキスト ボックス 24">
            <a:extLst>
              <a:ext uri="{FF2B5EF4-FFF2-40B4-BE49-F238E27FC236}">
                <a16:creationId xmlns:a16="http://schemas.microsoft.com/office/drawing/2014/main" id="{15B382A9-E4A5-442D-A7D0-AFB12139F625}"/>
              </a:ext>
            </a:extLst>
          </p:cNvPr>
          <p:cNvSpPr txBox="1"/>
          <p:nvPr/>
        </p:nvSpPr>
        <p:spPr>
          <a:xfrm>
            <a:off x="7092766" y="4980638"/>
            <a:ext cx="3950462" cy="584775"/>
          </a:xfrm>
          <a:prstGeom prst="rect">
            <a:avLst/>
          </a:prstGeom>
          <a:noFill/>
        </p:spPr>
        <p:txBody>
          <a:bodyPr wrap="square" rtlCol="0">
            <a:spAutoFit/>
          </a:bodyPr>
          <a:lstStyle/>
          <a:p>
            <a:r>
              <a:rPr kumimoji="1" lang="ja-JP" altLang="en-US" sz="1600" dirty="0"/>
              <a:t>可能解を得た後、微小な制約違反が発生するだけでも、全く更新しないため</a:t>
            </a:r>
            <a:endParaRPr kumimoji="1" lang="en-US" altLang="ja-JP" sz="1600" dirty="0"/>
          </a:p>
        </p:txBody>
      </p:sp>
    </p:spTree>
    <p:extLst>
      <p:ext uri="{BB962C8B-B14F-4D97-AF65-F5344CB8AC3E}">
        <p14:creationId xmlns:p14="http://schemas.microsoft.com/office/powerpoint/2010/main" val="21661557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26</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可能領域が狭い場合の探索戦略</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113237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探索領域を有望領域に狭める上で、段階を踏むほうが効率的だと考えられる。</a:t>
            </a:r>
            <a:endParaRPr lang="en-US" altLang="ja-JP" sz="2800" dirty="0"/>
          </a:p>
          <a:p>
            <a:pPr lvl="1">
              <a:defRPr/>
            </a:pPr>
            <a:r>
              <a:rPr lang="ja-JP" altLang="en-US" sz="2400" dirty="0"/>
              <a:t>最適解は制約境界上に位置するため、可能領域を特定した後、境界上を探索する</a:t>
            </a:r>
            <a:endParaRPr lang="en-US" altLang="ja-JP" sz="2400" dirty="0"/>
          </a:p>
        </p:txBody>
      </p:sp>
      <p:pic>
        <p:nvPicPr>
          <p:cNvPr id="6" name="図 5" descr="ダイアグラム&#10;&#10;自動的に生成された説明">
            <a:extLst>
              <a:ext uri="{FF2B5EF4-FFF2-40B4-BE49-F238E27FC236}">
                <a16:creationId xmlns:a16="http://schemas.microsoft.com/office/drawing/2014/main" id="{1C59C24F-5477-444E-A36B-06ECA53DA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2984" y="3658686"/>
            <a:ext cx="2343423" cy="2004400"/>
          </a:xfrm>
          <a:prstGeom prst="rect">
            <a:avLst/>
          </a:prstGeom>
        </p:spPr>
      </p:pic>
      <p:pic>
        <p:nvPicPr>
          <p:cNvPr id="7" name="図 6" descr="ダイアグラム&#10;&#10;自動的に生成された説明">
            <a:extLst>
              <a:ext uri="{FF2B5EF4-FFF2-40B4-BE49-F238E27FC236}">
                <a16:creationId xmlns:a16="http://schemas.microsoft.com/office/drawing/2014/main" id="{67037E1C-EEA2-471A-8836-0C2B6CE40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9568" y="3658686"/>
            <a:ext cx="2343423" cy="2004400"/>
          </a:xfrm>
          <a:prstGeom prst="rect">
            <a:avLst/>
          </a:prstGeom>
        </p:spPr>
      </p:pic>
      <p:pic>
        <p:nvPicPr>
          <p:cNvPr id="8" name="図 7" descr="ダイアグラム&#10;&#10;自動的に生成された説明">
            <a:extLst>
              <a:ext uri="{FF2B5EF4-FFF2-40B4-BE49-F238E27FC236}">
                <a16:creationId xmlns:a16="http://schemas.microsoft.com/office/drawing/2014/main" id="{61D416A1-4828-4ADC-BBC0-2425D7A1D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9011" y="3658686"/>
            <a:ext cx="2343423" cy="2004400"/>
          </a:xfrm>
          <a:prstGeom prst="rect">
            <a:avLst/>
          </a:prstGeom>
        </p:spPr>
      </p:pic>
      <p:pic>
        <p:nvPicPr>
          <p:cNvPr id="9" name="図 8" descr="ダイアグラム&#10;&#10;自動的に生成された説明">
            <a:extLst>
              <a:ext uri="{FF2B5EF4-FFF2-40B4-BE49-F238E27FC236}">
                <a16:creationId xmlns:a16="http://schemas.microsoft.com/office/drawing/2014/main" id="{592ADD84-1F19-45E0-BB2C-2779830DF6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593" y="3658686"/>
            <a:ext cx="2343423" cy="2004400"/>
          </a:xfrm>
          <a:prstGeom prst="rect">
            <a:avLst/>
          </a:prstGeom>
        </p:spPr>
      </p:pic>
      <p:sp>
        <p:nvSpPr>
          <p:cNvPr id="10" name="テキスト ボックス 9">
            <a:extLst>
              <a:ext uri="{FF2B5EF4-FFF2-40B4-BE49-F238E27FC236}">
                <a16:creationId xmlns:a16="http://schemas.microsoft.com/office/drawing/2014/main" id="{F44AB5E1-72E5-4318-BA90-2E6E571EE72F}"/>
              </a:ext>
            </a:extLst>
          </p:cNvPr>
          <p:cNvSpPr txBox="1"/>
          <p:nvPr/>
        </p:nvSpPr>
        <p:spPr>
          <a:xfrm>
            <a:off x="1287923" y="5771859"/>
            <a:ext cx="1205683" cy="369332"/>
          </a:xfrm>
          <a:prstGeom prst="rect">
            <a:avLst/>
          </a:prstGeom>
          <a:noFill/>
        </p:spPr>
        <p:txBody>
          <a:bodyPr wrap="square" rtlCol="0">
            <a:spAutoFit/>
          </a:bodyPr>
          <a:lstStyle/>
          <a:p>
            <a:r>
              <a:rPr lang="ja-JP" altLang="en-US" dirty="0">
                <a:solidFill>
                  <a:schemeClr val="accent3"/>
                </a:solidFill>
              </a:rPr>
              <a:t>探索領域</a:t>
            </a:r>
          </a:p>
        </p:txBody>
      </p:sp>
      <p:sp>
        <p:nvSpPr>
          <p:cNvPr id="11" name="四角形: 角を丸くする 10">
            <a:extLst>
              <a:ext uri="{FF2B5EF4-FFF2-40B4-BE49-F238E27FC236}">
                <a16:creationId xmlns:a16="http://schemas.microsoft.com/office/drawing/2014/main" id="{CC12BC5E-FD21-4D80-A1BF-1FBCEF951DFF}"/>
              </a:ext>
            </a:extLst>
          </p:cNvPr>
          <p:cNvSpPr/>
          <p:nvPr/>
        </p:nvSpPr>
        <p:spPr>
          <a:xfrm>
            <a:off x="504461" y="3776425"/>
            <a:ext cx="2169229" cy="1799625"/>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12" name="テキスト ボックス 11">
            <a:extLst>
              <a:ext uri="{FF2B5EF4-FFF2-40B4-BE49-F238E27FC236}">
                <a16:creationId xmlns:a16="http://schemas.microsoft.com/office/drawing/2014/main" id="{5488F8CB-25C8-4269-A973-9E529B9EDDCC}"/>
              </a:ext>
            </a:extLst>
          </p:cNvPr>
          <p:cNvSpPr txBox="1"/>
          <p:nvPr/>
        </p:nvSpPr>
        <p:spPr>
          <a:xfrm>
            <a:off x="1479808" y="2176101"/>
            <a:ext cx="3180532" cy="369332"/>
          </a:xfrm>
          <a:prstGeom prst="rect">
            <a:avLst/>
          </a:prstGeom>
          <a:noFill/>
        </p:spPr>
        <p:txBody>
          <a:bodyPr wrap="square" rtlCol="0">
            <a:spAutoFit/>
          </a:bodyPr>
          <a:lstStyle/>
          <a:p>
            <a:pPr algn="ctr"/>
            <a:r>
              <a:rPr lang="ja-JP" altLang="en-US" b="1" dirty="0"/>
              <a:t>前半（可能解未発見の場合）</a:t>
            </a:r>
          </a:p>
        </p:txBody>
      </p:sp>
      <p:sp>
        <p:nvSpPr>
          <p:cNvPr id="13" name="テキスト ボックス 12">
            <a:extLst>
              <a:ext uri="{FF2B5EF4-FFF2-40B4-BE49-F238E27FC236}">
                <a16:creationId xmlns:a16="http://schemas.microsoft.com/office/drawing/2014/main" id="{DF55DD18-BCDF-4662-829A-64C512DA6D14}"/>
              </a:ext>
            </a:extLst>
          </p:cNvPr>
          <p:cNvSpPr txBox="1"/>
          <p:nvPr/>
        </p:nvSpPr>
        <p:spPr>
          <a:xfrm>
            <a:off x="7507902" y="2175500"/>
            <a:ext cx="3180532" cy="369332"/>
          </a:xfrm>
          <a:prstGeom prst="rect">
            <a:avLst/>
          </a:prstGeom>
          <a:noFill/>
        </p:spPr>
        <p:txBody>
          <a:bodyPr wrap="square" rtlCol="0">
            <a:spAutoFit/>
          </a:bodyPr>
          <a:lstStyle/>
          <a:p>
            <a:pPr algn="ctr"/>
            <a:r>
              <a:rPr lang="ja-JP" altLang="en-US" b="1" dirty="0"/>
              <a:t>後半（可能解発見済の場合）</a:t>
            </a:r>
          </a:p>
        </p:txBody>
      </p:sp>
      <p:sp>
        <p:nvSpPr>
          <p:cNvPr id="14" name="吹き出し: 角を丸めた四角形 13">
            <a:extLst>
              <a:ext uri="{FF2B5EF4-FFF2-40B4-BE49-F238E27FC236}">
                <a16:creationId xmlns:a16="http://schemas.microsoft.com/office/drawing/2014/main" id="{07D891E0-5A71-42A0-97B4-7668A9A5C4C1}"/>
              </a:ext>
            </a:extLst>
          </p:cNvPr>
          <p:cNvSpPr/>
          <p:nvPr/>
        </p:nvSpPr>
        <p:spPr>
          <a:xfrm>
            <a:off x="5125204" y="5892008"/>
            <a:ext cx="3485396" cy="685306"/>
          </a:xfrm>
          <a:prstGeom prst="wedgeRoundRectCallout">
            <a:avLst>
              <a:gd name="adj1" fmla="val 27047"/>
              <a:gd name="adj2" fmla="val -79357"/>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可能解が無ければ、有望領域を覆うことができない</a:t>
            </a:r>
          </a:p>
        </p:txBody>
      </p:sp>
      <p:sp>
        <p:nvSpPr>
          <p:cNvPr id="15" name="四角形: 角を丸くする 14">
            <a:extLst>
              <a:ext uri="{FF2B5EF4-FFF2-40B4-BE49-F238E27FC236}">
                <a16:creationId xmlns:a16="http://schemas.microsoft.com/office/drawing/2014/main" id="{835819AF-83E0-4518-8728-CB904DBADE9C}"/>
              </a:ext>
            </a:extLst>
          </p:cNvPr>
          <p:cNvSpPr/>
          <p:nvPr/>
        </p:nvSpPr>
        <p:spPr>
          <a:xfrm>
            <a:off x="4294094" y="3776424"/>
            <a:ext cx="1458340" cy="1400517"/>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16" name="四角形: 角を丸くする 15">
            <a:extLst>
              <a:ext uri="{FF2B5EF4-FFF2-40B4-BE49-F238E27FC236}">
                <a16:creationId xmlns:a16="http://schemas.microsoft.com/office/drawing/2014/main" id="{6EE99B75-A2D4-40A9-A2D3-9104CD8D4875}"/>
              </a:ext>
            </a:extLst>
          </p:cNvPr>
          <p:cNvSpPr/>
          <p:nvPr/>
        </p:nvSpPr>
        <p:spPr>
          <a:xfrm rot="2699388">
            <a:off x="7362632" y="4515369"/>
            <a:ext cx="934416" cy="51639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四角形: 角を丸くする 16">
            <a:extLst>
              <a:ext uri="{FF2B5EF4-FFF2-40B4-BE49-F238E27FC236}">
                <a16:creationId xmlns:a16="http://schemas.microsoft.com/office/drawing/2014/main" id="{0EE67F93-334F-43F4-8DB4-D9246365FAA6}"/>
              </a:ext>
            </a:extLst>
          </p:cNvPr>
          <p:cNvSpPr/>
          <p:nvPr/>
        </p:nvSpPr>
        <p:spPr>
          <a:xfrm rot="19002581">
            <a:off x="7465848" y="4196874"/>
            <a:ext cx="757585" cy="1182483"/>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18" name="四角形: 角を丸くする 17">
            <a:extLst>
              <a:ext uri="{FF2B5EF4-FFF2-40B4-BE49-F238E27FC236}">
                <a16:creationId xmlns:a16="http://schemas.microsoft.com/office/drawing/2014/main" id="{16A123FC-E699-406D-872E-639CDC2CC6EA}"/>
              </a:ext>
            </a:extLst>
          </p:cNvPr>
          <p:cNvSpPr/>
          <p:nvPr/>
        </p:nvSpPr>
        <p:spPr>
          <a:xfrm rot="18907984">
            <a:off x="10635676" y="4426448"/>
            <a:ext cx="332201" cy="741263"/>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19" name="四角形: 角を丸くする 18">
            <a:extLst>
              <a:ext uri="{FF2B5EF4-FFF2-40B4-BE49-F238E27FC236}">
                <a16:creationId xmlns:a16="http://schemas.microsoft.com/office/drawing/2014/main" id="{4636A96E-B1CB-464D-B470-50240A65D144}"/>
              </a:ext>
            </a:extLst>
          </p:cNvPr>
          <p:cNvSpPr/>
          <p:nvPr/>
        </p:nvSpPr>
        <p:spPr>
          <a:xfrm>
            <a:off x="847009" y="5774726"/>
            <a:ext cx="372110" cy="369332"/>
          </a:xfrm>
          <a:prstGeom prst="round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 name="テキスト ボックス 19">
            <a:extLst>
              <a:ext uri="{FF2B5EF4-FFF2-40B4-BE49-F238E27FC236}">
                <a16:creationId xmlns:a16="http://schemas.microsoft.com/office/drawing/2014/main" id="{6E073057-A3FC-497F-942A-3E1D68E450AB}"/>
              </a:ext>
            </a:extLst>
          </p:cNvPr>
          <p:cNvSpPr txBox="1"/>
          <p:nvPr/>
        </p:nvSpPr>
        <p:spPr>
          <a:xfrm>
            <a:off x="3336607" y="5759566"/>
            <a:ext cx="1205683" cy="369332"/>
          </a:xfrm>
          <a:prstGeom prst="rect">
            <a:avLst/>
          </a:prstGeom>
          <a:noFill/>
        </p:spPr>
        <p:txBody>
          <a:bodyPr wrap="square" rtlCol="0">
            <a:spAutoFit/>
          </a:bodyPr>
          <a:lstStyle/>
          <a:p>
            <a:r>
              <a:rPr lang="ja-JP" altLang="en-US" dirty="0">
                <a:solidFill>
                  <a:schemeClr val="accent2"/>
                </a:solidFill>
              </a:rPr>
              <a:t>有望領域</a:t>
            </a:r>
          </a:p>
        </p:txBody>
      </p:sp>
      <p:sp>
        <p:nvSpPr>
          <p:cNvPr id="21" name="四角形: 角を丸くする 20">
            <a:extLst>
              <a:ext uri="{FF2B5EF4-FFF2-40B4-BE49-F238E27FC236}">
                <a16:creationId xmlns:a16="http://schemas.microsoft.com/office/drawing/2014/main" id="{2085373E-2892-4E8B-A596-85C36ECF8BE2}"/>
              </a:ext>
            </a:extLst>
          </p:cNvPr>
          <p:cNvSpPr/>
          <p:nvPr/>
        </p:nvSpPr>
        <p:spPr>
          <a:xfrm>
            <a:off x="2895693" y="5762433"/>
            <a:ext cx="372110" cy="369332"/>
          </a:xfrm>
          <a:prstGeom prst="round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 name="テキスト ボックス 21">
            <a:extLst>
              <a:ext uri="{FF2B5EF4-FFF2-40B4-BE49-F238E27FC236}">
                <a16:creationId xmlns:a16="http://schemas.microsoft.com/office/drawing/2014/main" id="{5DA716FB-6F0E-4468-BC1D-5C0A210AEBA8}"/>
              </a:ext>
            </a:extLst>
          </p:cNvPr>
          <p:cNvSpPr txBox="1"/>
          <p:nvPr/>
        </p:nvSpPr>
        <p:spPr>
          <a:xfrm>
            <a:off x="541979" y="2759197"/>
            <a:ext cx="5132736" cy="646331"/>
          </a:xfrm>
          <a:prstGeom prst="rect">
            <a:avLst/>
          </a:prstGeom>
          <a:noFill/>
        </p:spPr>
        <p:txBody>
          <a:bodyPr wrap="square" rtlCol="0">
            <a:spAutoFit/>
          </a:bodyPr>
          <a:lstStyle/>
          <a:p>
            <a:pPr algn="ctr"/>
            <a:r>
              <a:rPr lang="ja-JP" altLang="en-US" dirty="0"/>
              <a:t>広い範囲の中で有望領域の位置を特定するために、多様化・集中化によって可能領域を優先的に探索</a:t>
            </a:r>
          </a:p>
        </p:txBody>
      </p:sp>
      <p:sp>
        <p:nvSpPr>
          <p:cNvPr id="23" name="テキスト ボックス 22">
            <a:extLst>
              <a:ext uri="{FF2B5EF4-FFF2-40B4-BE49-F238E27FC236}">
                <a16:creationId xmlns:a16="http://schemas.microsoft.com/office/drawing/2014/main" id="{152C8400-9BC4-491C-89F9-CA410ED08724}"/>
              </a:ext>
            </a:extLst>
          </p:cNvPr>
          <p:cNvSpPr txBox="1"/>
          <p:nvPr/>
        </p:nvSpPr>
        <p:spPr>
          <a:xfrm>
            <a:off x="6517286" y="2759197"/>
            <a:ext cx="5021576" cy="646331"/>
          </a:xfrm>
          <a:prstGeom prst="rect">
            <a:avLst/>
          </a:prstGeom>
          <a:noFill/>
        </p:spPr>
        <p:txBody>
          <a:bodyPr wrap="square" rtlCol="0">
            <a:spAutoFit/>
          </a:bodyPr>
          <a:lstStyle/>
          <a:p>
            <a:pPr algn="ctr"/>
            <a:r>
              <a:rPr lang="ja-JP" altLang="en-US" dirty="0"/>
              <a:t>より改善するために、有望領域内でバランスを</a:t>
            </a:r>
            <a:endParaRPr lang="en-US" altLang="ja-JP" dirty="0"/>
          </a:p>
          <a:p>
            <a:pPr algn="ctr"/>
            <a:r>
              <a:rPr lang="ja-JP" altLang="en-US" dirty="0"/>
              <a:t>維持しながら、徐々に集中化させる</a:t>
            </a:r>
            <a:endParaRPr lang="en-US" altLang="ja-JP" dirty="0"/>
          </a:p>
        </p:txBody>
      </p:sp>
      <p:sp>
        <p:nvSpPr>
          <p:cNvPr id="24" name="矢印: 下 23">
            <a:extLst>
              <a:ext uri="{FF2B5EF4-FFF2-40B4-BE49-F238E27FC236}">
                <a16:creationId xmlns:a16="http://schemas.microsoft.com/office/drawing/2014/main" id="{FA61DAF6-83C9-4868-8C0B-04EF7FF170D3}"/>
              </a:ext>
            </a:extLst>
          </p:cNvPr>
          <p:cNvSpPr/>
          <p:nvPr/>
        </p:nvSpPr>
        <p:spPr>
          <a:xfrm rot="16200000">
            <a:off x="2917062" y="4522007"/>
            <a:ext cx="330714" cy="466413"/>
          </a:xfrm>
          <a:prstGeom prst="downArrow">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矢印: 下 24">
            <a:extLst>
              <a:ext uri="{FF2B5EF4-FFF2-40B4-BE49-F238E27FC236}">
                <a16:creationId xmlns:a16="http://schemas.microsoft.com/office/drawing/2014/main" id="{0B80D481-2BE8-4430-A229-89D10718D41E}"/>
              </a:ext>
            </a:extLst>
          </p:cNvPr>
          <p:cNvSpPr/>
          <p:nvPr/>
        </p:nvSpPr>
        <p:spPr>
          <a:xfrm rot="16200000">
            <a:off x="5920479" y="4522007"/>
            <a:ext cx="330714" cy="466413"/>
          </a:xfrm>
          <a:prstGeom prst="downArrow">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矢印: 下 25">
            <a:extLst>
              <a:ext uri="{FF2B5EF4-FFF2-40B4-BE49-F238E27FC236}">
                <a16:creationId xmlns:a16="http://schemas.microsoft.com/office/drawing/2014/main" id="{CA452648-1580-4388-8853-E9F086392EAB}"/>
              </a:ext>
            </a:extLst>
          </p:cNvPr>
          <p:cNvSpPr/>
          <p:nvPr/>
        </p:nvSpPr>
        <p:spPr>
          <a:xfrm rot="16200000">
            <a:off x="8959062" y="4509736"/>
            <a:ext cx="330714" cy="466413"/>
          </a:xfrm>
          <a:prstGeom prst="downArrow">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27" name="直線コネクタ 26">
            <a:extLst>
              <a:ext uri="{FF2B5EF4-FFF2-40B4-BE49-F238E27FC236}">
                <a16:creationId xmlns:a16="http://schemas.microsoft.com/office/drawing/2014/main" id="{3211089D-48E9-4289-8634-64E3969EF27F}"/>
              </a:ext>
            </a:extLst>
          </p:cNvPr>
          <p:cNvCxnSpPr>
            <a:cxnSpLocks/>
          </p:cNvCxnSpPr>
          <p:nvPr/>
        </p:nvCxnSpPr>
        <p:spPr>
          <a:xfrm>
            <a:off x="504461" y="2544832"/>
            <a:ext cx="524797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132DC48-D185-4735-96CA-4E33F15B4991}"/>
              </a:ext>
            </a:extLst>
          </p:cNvPr>
          <p:cNvCxnSpPr>
            <a:cxnSpLocks/>
          </p:cNvCxnSpPr>
          <p:nvPr/>
        </p:nvCxnSpPr>
        <p:spPr>
          <a:xfrm>
            <a:off x="6439568" y="2544832"/>
            <a:ext cx="5346839"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四角形: 角を丸くする 28">
            <a:extLst>
              <a:ext uri="{FF2B5EF4-FFF2-40B4-BE49-F238E27FC236}">
                <a16:creationId xmlns:a16="http://schemas.microsoft.com/office/drawing/2014/main" id="{38907D22-709F-484A-AA27-340BC4DEC574}"/>
              </a:ext>
            </a:extLst>
          </p:cNvPr>
          <p:cNvSpPr/>
          <p:nvPr/>
        </p:nvSpPr>
        <p:spPr>
          <a:xfrm rot="2699388">
            <a:off x="10325605" y="4529920"/>
            <a:ext cx="934416" cy="51639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FB2973AE-DC67-4A53-8113-B9AE00A8D93C}"/>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Tree>
    <p:extLst>
      <p:ext uri="{BB962C8B-B14F-4D97-AF65-F5344CB8AC3E}">
        <p14:creationId xmlns:p14="http://schemas.microsoft.com/office/powerpoint/2010/main" val="41777036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27</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探索戦略に基づく理想的な構成</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二段階アプローチのもとで、二つのアプローチの欠点を補うように構成し直すことで、各メリットを活用した、探索戦略の実現が期待できる。</a:t>
            </a:r>
            <a:endParaRPr lang="en-US" altLang="ja-JP" sz="2800" dirty="0"/>
          </a:p>
        </p:txBody>
      </p:sp>
      <p:sp>
        <p:nvSpPr>
          <p:cNvPr id="28" name="二等辺三角形 27">
            <a:extLst>
              <a:ext uri="{FF2B5EF4-FFF2-40B4-BE49-F238E27FC236}">
                <a16:creationId xmlns:a16="http://schemas.microsoft.com/office/drawing/2014/main" id="{CFB5FEA2-1AB7-4671-906A-2EB171FBC8BB}"/>
              </a:ext>
            </a:extLst>
          </p:cNvPr>
          <p:cNvSpPr/>
          <p:nvPr/>
        </p:nvSpPr>
        <p:spPr>
          <a:xfrm rot="10800000">
            <a:off x="3697542" y="4758756"/>
            <a:ext cx="920933" cy="269805"/>
          </a:xfrm>
          <a:prstGeom prst="triangl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テキスト ボックス 28">
            <a:extLst>
              <a:ext uri="{FF2B5EF4-FFF2-40B4-BE49-F238E27FC236}">
                <a16:creationId xmlns:a16="http://schemas.microsoft.com/office/drawing/2014/main" id="{949A0E2F-3A11-4906-94AE-036543320879}"/>
              </a:ext>
            </a:extLst>
          </p:cNvPr>
          <p:cNvSpPr txBox="1"/>
          <p:nvPr/>
        </p:nvSpPr>
        <p:spPr>
          <a:xfrm>
            <a:off x="3907560" y="5120733"/>
            <a:ext cx="3985589" cy="584775"/>
          </a:xfrm>
          <a:prstGeom prst="rect">
            <a:avLst/>
          </a:prstGeom>
          <a:noFill/>
        </p:spPr>
        <p:txBody>
          <a:bodyPr wrap="square" rtlCol="0">
            <a:spAutoFit/>
          </a:bodyPr>
          <a:lstStyle/>
          <a:p>
            <a:pPr algn="ctr"/>
            <a:r>
              <a:rPr lang="ja-JP" altLang="en-US" sz="1600" b="1" dirty="0">
                <a:solidFill>
                  <a:schemeClr val="accent2"/>
                </a:solidFill>
              </a:rPr>
              <a:t>無制約最適化で優秀なアルゴリズムのほうが制約違反量の削減が速い</a:t>
            </a:r>
          </a:p>
        </p:txBody>
      </p:sp>
      <p:sp>
        <p:nvSpPr>
          <p:cNvPr id="34" name="二等辺三角形 33">
            <a:extLst>
              <a:ext uri="{FF2B5EF4-FFF2-40B4-BE49-F238E27FC236}">
                <a16:creationId xmlns:a16="http://schemas.microsoft.com/office/drawing/2014/main" id="{A54DE8F3-550A-4B1F-8907-641C97142F59}"/>
              </a:ext>
            </a:extLst>
          </p:cNvPr>
          <p:cNvSpPr/>
          <p:nvPr/>
        </p:nvSpPr>
        <p:spPr>
          <a:xfrm rot="10800000">
            <a:off x="8065304" y="4758755"/>
            <a:ext cx="920933" cy="269805"/>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二等辺三角形 34">
            <a:extLst>
              <a:ext uri="{FF2B5EF4-FFF2-40B4-BE49-F238E27FC236}">
                <a16:creationId xmlns:a16="http://schemas.microsoft.com/office/drawing/2014/main" id="{75D5B921-A6A3-4208-AFD3-FD84DBA784CD}"/>
              </a:ext>
            </a:extLst>
          </p:cNvPr>
          <p:cNvSpPr/>
          <p:nvPr/>
        </p:nvSpPr>
        <p:spPr>
          <a:xfrm rot="10800000">
            <a:off x="10409737" y="4758756"/>
            <a:ext cx="920933" cy="269805"/>
          </a:xfrm>
          <a:prstGeom prst="triangl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テキスト ボックス 35">
            <a:extLst>
              <a:ext uri="{FF2B5EF4-FFF2-40B4-BE49-F238E27FC236}">
                <a16:creationId xmlns:a16="http://schemas.microsoft.com/office/drawing/2014/main" id="{FEB9174E-0A37-4C9B-8ECC-8764B77B23AB}"/>
              </a:ext>
            </a:extLst>
          </p:cNvPr>
          <p:cNvSpPr txBox="1"/>
          <p:nvPr/>
        </p:nvSpPr>
        <p:spPr>
          <a:xfrm>
            <a:off x="8486229" y="5120732"/>
            <a:ext cx="3521552" cy="584775"/>
          </a:xfrm>
          <a:prstGeom prst="rect">
            <a:avLst/>
          </a:prstGeom>
          <a:noFill/>
        </p:spPr>
        <p:txBody>
          <a:bodyPr wrap="square" rtlCol="0">
            <a:spAutoFit/>
          </a:bodyPr>
          <a:lstStyle/>
          <a:p>
            <a:pPr algn="ctr"/>
            <a:r>
              <a:rPr lang="ja-JP" altLang="en-US" sz="1600" b="1" dirty="0">
                <a:solidFill>
                  <a:schemeClr val="accent6">
                    <a:lumMod val="40000"/>
                    <a:lumOff val="60000"/>
                  </a:schemeClr>
                </a:solidFill>
              </a:rPr>
              <a:t>問題分割ベースのほうがフロンティアの目標部位への収束が速い</a:t>
            </a:r>
          </a:p>
        </p:txBody>
      </p:sp>
      <p:sp>
        <p:nvSpPr>
          <p:cNvPr id="39" name="テキスト ボックス 38">
            <a:extLst>
              <a:ext uri="{FF2B5EF4-FFF2-40B4-BE49-F238E27FC236}">
                <a16:creationId xmlns:a16="http://schemas.microsoft.com/office/drawing/2014/main" id="{AC3DFB6A-4798-428A-B281-FB1CF6CAA6C0}"/>
              </a:ext>
            </a:extLst>
          </p:cNvPr>
          <p:cNvSpPr txBox="1"/>
          <p:nvPr/>
        </p:nvSpPr>
        <p:spPr>
          <a:xfrm>
            <a:off x="1267365" y="2727778"/>
            <a:ext cx="697627" cy="400110"/>
          </a:xfrm>
          <a:prstGeom prst="rect">
            <a:avLst/>
          </a:prstGeom>
          <a:noFill/>
        </p:spPr>
        <p:txBody>
          <a:bodyPr wrap="none" rtlCol="0">
            <a:spAutoFit/>
          </a:bodyPr>
          <a:lstStyle/>
          <a:p>
            <a:r>
              <a:rPr kumimoji="1" lang="ja-JP" altLang="en-US" sz="2000" b="1" dirty="0"/>
              <a:t>目的</a:t>
            </a:r>
          </a:p>
        </p:txBody>
      </p:sp>
      <p:sp>
        <p:nvSpPr>
          <p:cNvPr id="40" name="テキスト ボックス 39">
            <a:extLst>
              <a:ext uri="{FF2B5EF4-FFF2-40B4-BE49-F238E27FC236}">
                <a16:creationId xmlns:a16="http://schemas.microsoft.com/office/drawing/2014/main" id="{B9C3EB0D-8EDD-4759-8564-DB7B15584A8A}"/>
              </a:ext>
            </a:extLst>
          </p:cNvPr>
          <p:cNvSpPr txBox="1"/>
          <p:nvPr/>
        </p:nvSpPr>
        <p:spPr>
          <a:xfrm>
            <a:off x="359509" y="3813977"/>
            <a:ext cx="2521716" cy="338554"/>
          </a:xfrm>
          <a:prstGeom prst="rect">
            <a:avLst/>
          </a:prstGeom>
          <a:noFill/>
        </p:spPr>
        <p:txBody>
          <a:bodyPr wrap="none" rtlCol="0">
            <a:spAutoFit/>
          </a:bodyPr>
          <a:lstStyle/>
          <a:p>
            <a:r>
              <a:rPr kumimoji="1" lang="en-US" altLang="ja-JP" sz="1600" dirty="0"/>
              <a:t>Two-</a:t>
            </a:r>
            <a:r>
              <a:rPr kumimoji="1" lang="en-US" altLang="ja-JP" sz="1600" dirty="0" err="1"/>
              <a:t>Phaze</a:t>
            </a:r>
            <a:r>
              <a:rPr kumimoji="1" lang="en-US" altLang="ja-JP" sz="1600" dirty="0"/>
              <a:t> Framework</a:t>
            </a:r>
            <a:r>
              <a:rPr kumimoji="1" lang="en-US" altLang="ja-JP" sz="1200" dirty="0"/>
              <a:t>[4]</a:t>
            </a:r>
            <a:endParaRPr kumimoji="1" lang="ja-JP" altLang="en-US" sz="1400" dirty="0"/>
          </a:p>
        </p:txBody>
      </p:sp>
      <p:sp>
        <p:nvSpPr>
          <p:cNvPr id="41" name="テキスト ボックス 40">
            <a:extLst>
              <a:ext uri="{FF2B5EF4-FFF2-40B4-BE49-F238E27FC236}">
                <a16:creationId xmlns:a16="http://schemas.microsoft.com/office/drawing/2014/main" id="{1D770C15-D170-4125-82F2-D71128D8CDDF}"/>
              </a:ext>
            </a:extLst>
          </p:cNvPr>
          <p:cNvSpPr txBox="1"/>
          <p:nvPr/>
        </p:nvSpPr>
        <p:spPr>
          <a:xfrm>
            <a:off x="950892" y="4207851"/>
            <a:ext cx="1386918" cy="338554"/>
          </a:xfrm>
          <a:prstGeom prst="rect">
            <a:avLst/>
          </a:prstGeom>
          <a:noFill/>
        </p:spPr>
        <p:txBody>
          <a:bodyPr wrap="none" rtlCol="0">
            <a:spAutoFit/>
          </a:bodyPr>
          <a:lstStyle/>
          <a:p>
            <a:r>
              <a:rPr kumimoji="1" lang="ja-JP" altLang="en-US" sz="1600" dirty="0">
                <a:solidFill>
                  <a:schemeClr val="accent4"/>
                </a:solidFill>
              </a:rPr>
              <a:t>理想的な構成</a:t>
            </a:r>
          </a:p>
        </p:txBody>
      </p:sp>
      <p:sp>
        <p:nvSpPr>
          <p:cNvPr id="17" name="テキスト ボックス 16">
            <a:extLst>
              <a:ext uri="{FF2B5EF4-FFF2-40B4-BE49-F238E27FC236}">
                <a16:creationId xmlns:a16="http://schemas.microsoft.com/office/drawing/2014/main" id="{804BA34F-69DC-4A63-96FD-AF61448FB415}"/>
              </a:ext>
            </a:extLst>
          </p:cNvPr>
          <p:cNvSpPr txBox="1"/>
          <p:nvPr/>
        </p:nvSpPr>
        <p:spPr>
          <a:xfrm>
            <a:off x="289351" y="5797618"/>
            <a:ext cx="11073973" cy="307777"/>
          </a:xfrm>
          <a:prstGeom prst="rect">
            <a:avLst/>
          </a:prstGeom>
          <a:noFill/>
        </p:spPr>
        <p:txBody>
          <a:bodyPr wrap="square" rtlCol="0">
            <a:spAutoFit/>
          </a:bodyPr>
          <a:lstStyle/>
          <a:p>
            <a:r>
              <a:rPr kumimoji="1" lang="en-US" altLang="ja-JP" sz="1400" dirty="0"/>
              <a:t>[4] S. Venkatraman et al.: “A Generic Framework for Constrained Optimization Using Genetic Algorithms” (2005) </a:t>
            </a:r>
            <a:endParaRPr kumimoji="1" lang="ja-JP" altLang="en-US" sz="1400" dirty="0"/>
          </a:p>
        </p:txBody>
      </p:sp>
      <p:sp>
        <p:nvSpPr>
          <p:cNvPr id="19" name="テキスト ボックス 18">
            <a:extLst>
              <a:ext uri="{FF2B5EF4-FFF2-40B4-BE49-F238E27FC236}">
                <a16:creationId xmlns:a16="http://schemas.microsoft.com/office/drawing/2014/main" id="{BD001EED-634E-4257-82D0-F735523D662E}"/>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
        <p:nvSpPr>
          <p:cNvPr id="18" name="正方形/長方形 17">
            <a:extLst>
              <a:ext uri="{FF2B5EF4-FFF2-40B4-BE49-F238E27FC236}">
                <a16:creationId xmlns:a16="http://schemas.microsoft.com/office/drawing/2014/main" id="{90391FE4-6225-4239-A1EC-1E2D5F153CBE}"/>
              </a:ext>
            </a:extLst>
          </p:cNvPr>
          <p:cNvSpPr/>
          <p:nvPr/>
        </p:nvSpPr>
        <p:spPr>
          <a:xfrm>
            <a:off x="3114459" y="2073394"/>
            <a:ext cx="4152182"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第一段階</a:t>
            </a:r>
            <a:endParaRPr kumimoji="1" lang="en-US" altLang="ja-JP" b="1" dirty="0">
              <a:solidFill>
                <a:schemeClr val="bg1"/>
              </a:solidFill>
            </a:endParaRPr>
          </a:p>
        </p:txBody>
      </p:sp>
      <p:sp>
        <p:nvSpPr>
          <p:cNvPr id="20" name="正方形/長方形 19">
            <a:extLst>
              <a:ext uri="{FF2B5EF4-FFF2-40B4-BE49-F238E27FC236}">
                <a16:creationId xmlns:a16="http://schemas.microsoft.com/office/drawing/2014/main" id="{CC164DB3-3256-462C-95A2-CEF046D1D2A6}"/>
              </a:ext>
            </a:extLst>
          </p:cNvPr>
          <p:cNvSpPr/>
          <p:nvPr/>
        </p:nvSpPr>
        <p:spPr>
          <a:xfrm>
            <a:off x="7508965" y="2073394"/>
            <a:ext cx="4306416"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第二段階</a:t>
            </a:r>
            <a:endParaRPr kumimoji="1" lang="en-US" altLang="ja-JP" b="1" dirty="0">
              <a:solidFill>
                <a:schemeClr val="bg1"/>
              </a:solidFill>
            </a:endParaRPr>
          </a:p>
        </p:txBody>
      </p:sp>
      <p:sp>
        <p:nvSpPr>
          <p:cNvPr id="21" name="正方形/長方形 20">
            <a:extLst>
              <a:ext uri="{FF2B5EF4-FFF2-40B4-BE49-F238E27FC236}">
                <a16:creationId xmlns:a16="http://schemas.microsoft.com/office/drawing/2014/main" id="{8345C20E-7920-4A0E-92D3-2B49D7A1BD32}"/>
              </a:ext>
            </a:extLst>
          </p:cNvPr>
          <p:cNvSpPr/>
          <p:nvPr/>
        </p:nvSpPr>
        <p:spPr>
          <a:xfrm>
            <a:off x="5270189" y="3341718"/>
            <a:ext cx="1996452" cy="371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解の評価・選択</a:t>
            </a:r>
          </a:p>
        </p:txBody>
      </p:sp>
      <p:sp>
        <p:nvSpPr>
          <p:cNvPr id="22" name="正方形/長方形 21">
            <a:extLst>
              <a:ext uri="{FF2B5EF4-FFF2-40B4-BE49-F238E27FC236}">
                <a16:creationId xmlns:a16="http://schemas.microsoft.com/office/drawing/2014/main" id="{E34F15B4-73B0-4FE3-BB12-763883120F5E}"/>
              </a:ext>
            </a:extLst>
          </p:cNvPr>
          <p:cNvSpPr/>
          <p:nvPr/>
        </p:nvSpPr>
        <p:spPr>
          <a:xfrm>
            <a:off x="3141203" y="3346030"/>
            <a:ext cx="2033611" cy="36303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近傍生成</a:t>
            </a:r>
          </a:p>
        </p:txBody>
      </p:sp>
      <p:sp>
        <p:nvSpPr>
          <p:cNvPr id="23" name="テキスト ボックス 22">
            <a:extLst>
              <a:ext uri="{FF2B5EF4-FFF2-40B4-BE49-F238E27FC236}">
                <a16:creationId xmlns:a16="http://schemas.microsoft.com/office/drawing/2014/main" id="{ECA00413-6F3C-46B3-BCF7-6B1E6B3A2DBB}"/>
              </a:ext>
            </a:extLst>
          </p:cNvPr>
          <p:cNvSpPr txBox="1"/>
          <p:nvPr/>
        </p:nvSpPr>
        <p:spPr>
          <a:xfrm>
            <a:off x="4337185" y="2743167"/>
            <a:ext cx="1758815" cy="369332"/>
          </a:xfrm>
          <a:prstGeom prst="rect">
            <a:avLst/>
          </a:prstGeom>
          <a:noFill/>
        </p:spPr>
        <p:txBody>
          <a:bodyPr wrap="none" rtlCol="0">
            <a:spAutoFit/>
          </a:bodyPr>
          <a:lstStyle/>
          <a:p>
            <a:r>
              <a:rPr kumimoji="1" lang="ja-JP" altLang="en-US" dirty="0"/>
              <a:t>可能領域の特定</a:t>
            </a:r>
          </a:p>
        </p:txBody>
      </p:sp>
      <p:sp>
        <p:nvSpPr>
          <p:cNvPr id="24" name="テキスト ボックス 23">
            <a:extLst>
              <a:ext uri="{FF2B5EF4-FFF2-40B4-BE49-F238E27FC236}">
                <a16:creationId xmlns:a16="http://schemas.microsoft.com/office/drawing/2014/main" id="{DB73EF8E-AED8-42F4-AE09-AB708A6983CD}"/>
              </a:ext>
            </a:extLst>
          </p:cNvPr>
          <p:cNvSpPr txBox="1"/>
          <p:nvPr/>
        </p:nvSpPr>
        <p:spPr>
          <a:xfrm>
            <a:off x="8531251" y="2743167"/>
            <a:ext cx="2220480" cy="369332"/>
          </a:xfrm>
          <a:prstGeom prst="rect">
            <a:avLst/>
          </a:prstGeom>
          <a:noFill/>
        </p:spPr>
        <p:txBody>
          <a:bodyPr wrap="none" rtlCol="0">
            <a:spAutoFit/>
          </a:bodyPr>
          <a:lstStyle/>
          <a:p>
            <a:r>
              <a:rPr kumimoji="1" lang="ja-JP" altLang="en-US" dirty="0"/>
              <a:t>制約境界付近の探索</a:t>
            </a:r>
          </a:p>
        </p:txBody>
      </p:sp>
      <p:sp>
        <p:nvSpPr>
          <p:cNvPr id="25" name="正方形/長方形 24">
            <a:extLst>
              <a:ext uri="{FF2B5EF4-FFF2-40B4-BE49-F238E27FC236}">
                <a16:creationId xmlns:a16="http://schemas.microsoft.com/office/drawing/2014/main" id="{D77B1D9F-003E-4D57-B124-7B5AA1A34C98}"/>
              </a:ext>
            </a:extLst>
          </p:cNvPr>
          <p:cNvSpPr/>
          <p:nvPr/>
        </p:nvSpPr>
        <p:spPr>
          <a:xfrm>
            <a:off x="9827173" y="3341718"/>
            <a:ext cx="1996452" cy="37165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解の評価・選択</a:t>
            </a:r>
          </a:p>
        </p:txBody>
      </p:sp>
      <p:sp>
        <p:nvSpPr>
          <p:cNvPr id="26" name="正方形/長方形 25">
            <a:extLst>
              <a:ext uri="{FF2B5EF4-FFF2-40B4-BE49-F238E27FC236}">
                <a16:creationId xmlns:a16="http://schemas.microsoft.com/office/drawing/2014/main" id="{5EF53721-DF4F-46EE-8C5C-1F7204155273}"/>
              </a:ext>
            </a:extLst>
          </p:cNvPr>
          <p:cNvSpPr/>
          <p:nvPr/>
        </p:nvSpPr>
        <p:spPr>
          <a:xfrm>
            <a:off x="7508965" y="3346030"/>
            <a:ext cx="2033611" cy="36303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近傍生成</a:t>
            </a:r>
          </a:p>
        </p:txBody>
      </p:sp>
      <p:sp>
        <p:nvSpPr>
          <p:cNvPr id="30" name="テキスト ボックス 29">
            <a:extLst>
              <a:ext uri="{FF2B5EF4-FFF2-40B4-BE49-F238E27FC236}">
                <a16:creationId xmlns:a16="http://schemas.microsoft.com/office/drawing/2014/main" id="{0557BB72-3627-4A0E-8C78-0FAC4DD4250B}"/>
              </a:ext>
            </a:extLst>
          </p:cNvPr>
          <p:cNvSpPr txBox="1"/>
          <p:nvPr/>
        </p:nvSpPr>
        <p:spPr>
          <a:xfrm>
            <a:off x="3609621" y="3798588"/>
            <a:ext cx="1096775" cy="338554"/>
          </a:xfrm>
          <a:prstGeom prst="rect">
            <a:avLst/>
          </a:prstGeom>
          <a:noFill/>
        </p:spPr>
        <p:txBody>
          <a:bodyPr wrap="none" rtlCol="0">
            <a:spAutoFit/>
          </a:bodyPr>
          <a:lstStyle/>
          <a:p>
            <a:r>
              <a:rPr kumimoji="1" lang="ja-JP" altLang="en-US" sz="1600" dirty="0"/>
              <a:t>実数値</a:t>
            </a:r>
            <a:r>
              <a:rPr kumimoji="1" lang="en-US" altLang="ja-JP" sz="1600" dirty="0"/>
              <a:t>GA</a:t>
            </a:r>
            <a:endParaRPr kumimoji="1" lang="ja-JP" altLang="en-US" sz="1600" dirty="0"/>
          </a:p>
        </p:txBody>
      </p:sp>
      <p:sp>
        <p:nvSpPr>
          <p:cNvPr id="31" name="テキスト ボックス 30">
            <a:extLst>
              <a:ext uri="{FF2B5EF4-FFF2-40B4-BE49-F238E27FC236}">
                <a16:creationId xmlns:a16="http://schemas.microsoft.com/office/drawing/2014/main" id="{D758E452-2961-44A3-AAA4-6EF1F632DD3E}"/>
              </a:ext>
            </a:extLst>
          </p:cNvPr>
          <p:cNvSpPr txBox="1"/>
          <p:nvPr/>
        </p:nvSpPr>
        <p:spPr>
          <a:xfrm>
            <a:off x="7977383" y="3798588"/>
            <a:ext cx="1096775" cy="338554"/>
          </a:xfrm>
          <a:prstGeom prst="rect">
            <a:avLst/>
          </a:prstGeom>
          <a:noFill/>
        </p:spPr>
        <p:txBody>
          <a:bodyPr wrap="none" rtlCol="0">
            <a:spAutoFit/>
          </a:bodyPr>
          <a:lstStyle/>
          <a:p>
            <a:r>
              <a:rPr kumimoji="1" lang="ja-JP" altLang="en-US" sz="1600" dirty="0"/>
              <a:t>実数値</a:t>
            </a:r>
            <a:r>
              <a:rPr kumimoji="1" lang="en-US" altLang="ja-JP" sz="1600" dirty="0"/>
              <a:t>GA</a:t>
            </a:r>
            <a:endParaRPr kumimoji="1" lang="ja-JP" altLang="en-US" sz="1600" dirty="0"/>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FBDA01D8-1790-4768-BE20-7EFA3D8DC961}"/>
                  </a:ext>
                </a:extLst>
              </p:cNvPr>
              <p:cNvSpPr txBox="1"/>
              <p:nvPr/>
            </p:nvSpPr>
            <p:spPr>
              <a:xfrm>
                <a:off x="9663556" y="3829366"/>
                <a:ext cx="231298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b="0" i="1" smtClean="0">
                        <a:latin typeface="Cambria Math" panose="02040503050406030204" pitchFamily="18" charset="0"/>
                      </a:rPr>
                      <m:t>)</m:t>
                    </m:r>
                  </m:oMath>
                </a14:m>
                <a:r>
                  <a:rPr kumimoji="1" lang="ja-JP" altLang="en-US" sz="1400" dirty="0"/>
                  <a:t>のパレートランキング</a:t>
                </a:r>
              </a:p>
            </p:txBody>
          </p:sp>
        </mc:Choice>
        <mc:Fallback xmlns="">
          <p:sp>
            <p:nvSpPr>
              <p:cNvPr id="32" name="テキスト ボックス 31">
                <a:extLst>
                  <a:ext uri="{FF2B5EF4-FFF2-40B4-BE49-F238E27FC236}">
                    <a16:creationId xmlns:a16="http://schemas.microsoft.com/office/drawing/2014/main" id="{FBDA01D8-1790-4768-BE20-7EFA3D8DC961}"/>
                  </a:ext>
                </a:extLst>
              </p:cNvPr>
              <p:cNvSpPr txBox="1">
                <a:spLocks noRot="1" noChangeAspect="1" noMove="1" noResize="1" noEditPoints="1" noAdjustHandles="1" noChangeArrowheads="1" noChangeShapeType="1" noTextEdit="1"/>
              </p:cNvSpPr>
              <p:nvPr/>
            </p:nvSpPr>
            <p:spPr>
              <a:xfrm>
                <a:off x="9663556" y="3829366"/>
                <a:ext cx="2312983" cy="307777"/>
              </a:xfrm>
              <a:prstGeom prst="rect">
                <a:avLst/>
              </a:prstGeom>
              <a:blipFill>
                <a:blip r:embed="rId2"/>
                <a:stretch>
                  <a:fillRect t="-3922"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863084AF-EB50-4B3E-AE95-878452E7C709}"/>
                  </a:ext>
                </a:extLst>
              </p:cNvPr>
              <p:cNvSpPr txBox="1"/>
              <p:nvPr/>
            </p:nvSpPr>
            <p:spPr>
              <a:xfrm>
                <a:off x="9663556" y="4223453"/>
                <a:ext cx="231298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b="0" i="1" smtClean="0">
                        <a:latin typeface="Cambria Math" panose="02040503050406030204" pitchFamily="18" charset="0"/>
                      </a:rPr>
                      <m:t>)</m:t>
                    </m:r>
                  </m:oMath>
                </a14:m>
                <a:r>
                  <a:rPr kumimoji="1" lang="ja-JP" altLang="en-US" sz="1400" dirty="0"/>
                  <a:t>の問題分割</a:t>
                </a:r>
              </a:p>
            </p:txBody>
          </p:sp>
        </mc:Choice>
        <mc:Fallback xmlns="">
          <p:sp>
            <p:nvSpPr>
              <p:cNvPr id="33" name="テキスト ボックス 32">
                <a:extLst>
                  <a:ext uri="{FF2B5EF4-FFF2-40B4-BE49-F238E27FC236}">
                    <a16:creationId xmlns:a16="http://schemas.microsoft.com/office/drawing/2014/main" id="{863084AF-EB50-4B3E-AE95-878452E7C709}"/>
                  </a:ext>
                </a:extLst>
              </p:cNvPr>
              <p:cNvSpPr txBox="1">
                <a:spLocks noRot="1" noChangeAspect="1" noMove="1" noResize="1" noEditPoints="1" noAdjustHandles="1" noChangeArrowheads="1" noChangeShapeType="1" noTextEdit="1"/>
              </p:cNvSpPr>
              <p:nvPr/>
            </p:nvSpPr>
            <p:spPr>
              <a:xfrm>
                <a:off x="9663556" y="4223453"/>
                <a:ext cx="2312983" cy="307777"/>
              </a:xfrm>
              <a:prstGeom prst="rect">
                <a:avLst/>
              </a:prstGeom>
              <a:blipFill>
                <a:blip r:embed="rId3"/>
                <a:stretch>
                  <a:fillRect t="-4000" b="-20000"/>
                </a:stretch>
              </a:blipFill>
            </p:spPr>
            <p:txBody>
              <a:bodyPr/>
              <a:lstStyle/>
              <a:p>
                <a:r>
                  <a:rPr lang="ja-JP" altLang="en-US">
                    <a:noFill/>
                  </a:rPr>
                  <a:t> </a:t>
                </a:r>
              </a:p>
            </p:txBody>
          </p:sp>
        </mc:Fallback>
      </mc:AlternateContent>
      <p:sp>
        <p:nvSpPr>
          <p:cNvPr id="42" name="テキスト ボックス 41">
            <a:extLst>
              <a:ext uri="{FF2B5EF4-FFF2-40B4-BE49-F238E27FC236}">
                <a16:creationId xmlns:a16="http://schemas.microsoft.com/office/drawing/2014/main" id="{7744E7B2-BBCC-4B0A-838A-683A854CF24E}"/>
              </a:ext>
            </a:extLst>
          </p:cNvPr>
          <p:cNvSpPr txBox="1"/>
          <p:nvPr/>
        </p:nvSpPr>
        <p:spPr>
          <a:xfrm>
            <a:off x="7511711" y="4192675"/>
            <a:ext cx="2028119" cy="338554"/>
          </a:xfrm>
          <a:prstGeom prst="rect">
            <a:avLst/>
          </a:prstGeom>
          <a:noFill/>
        </p:spPr>
        <p:txBody>
          <a:bodyPr wrap="none" rtlCol="0">
            <a:spAutoFit/>
          </a:bodyPr>
          <a:lstStyle/>
          <a:p>
            <a:r>
              <a:rPr kumimoji="1" lang="ja-JP" altLang="en-US" sz="1600" dirty="0"/>
              <a:t>適応型</a:t>
            </a:r>
            <a:r>
              <a:rPr kumimoji="1" lang="en-US" altLang="ja-JP" sz="1600" dirty="0"/>
              <a:t>PSO</a:t>
            </a:r>
            <a:r>
              <a:rPr kumimoji="1" lang="ja-JP" altLang="en-US" sz="1600" dirty="0"/>
              <a:t>／</a:t>
            </a:r>
            <a:r>
              <a:rPr kumimoji="1" lang="en-US" altLang="ja-JP" sz="1600" dirty="0"/>
              <a:t>DE</a:t>
            </a:r>
            <a:r>
              <a:rPr kumimoji="1" lang="ja-JP" altLang="en-US" sz="1600" dirty="0"/>
              <a:t>など</a:t>
            </a:r>
          </a:p>
        </p:txBody>
      </p:sp>
      <p:sp>
        <p:nvSpPr>
          <p:cNvPr id="43" name="テキスト ボックス 42">
            <a:extLst>
              <a:ext uri="{FF2B5EF4-FFF2-40B4-BE49-F238E27FC236}">
                <a16:creationId xmlns:a16="http://schemas.microsoft.com/office/drawing/2014/main" id="{822F4B90-8255-4027-8F86-FF7C406F7F11}"/>
              </a:ext>
            </a:extLst>
          </p:cNvPr>
          <p:cNvSpPr txBox="1"/>
          <p:nvPr/>
        </p:nvSpPr>
        <p:spPr>
          <a:xfrm>
            <a:off x="3143949" y="4192675"/>
            <a:ext cx="2028119" cy="338554"/>
          </a:xfrm>
          <a:prstGeom prst="rect">
            <a:avLst/>
          </a:prstGeom>
          <a:noFill/>
        </p:spPr>
        <p:txBody>
          <a:bodyPr wrap="none" rtlCol="0">
            <a:spAutoFit/>
          </a:bodyPr>
          <a:lstStyle/>
          <a:p>
            <a:r>
              <a:rPr kumimoji="1" lang="ja-JP" altLang="en-US" sz="1600" dirty="0"/>
              <a:t>適応型</a:t>
            </a:r>
            <a:r>
              <a:rPr kumimoji="1" lang="en-US" altLang="ja-JP" sz="1600" dirty="0"/>
              <a:t>PSO</a:t>
            </a:r>
            <a:r>
              <a:rPr kumimoji="1" lang="ja-JP" altLang="en-US" sz="1600" dirty="0"/>
              <a:t>／</a:t>
            </a:r>
            <a:r>
              <a:rPr kumimoji="1" lang="en-US" altLang="ja-JP" sz="1600" dirty="0"/>
              <a:t>DE</a:t>
            </a:r>
            <a:r>
              <a:rPr kumimoji="1" lang="ja-JP" altLang="en-US" sz="1600" dirty="0"/>
              <a:t>など</a:t>
            </a:r>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98C3B1A3-F734-49A4-98AE-F768CF9E4876}"/>
                  </a:ext>
                </a:extLst>
              </p:cNvPr>
              <p:cNvSpPr txBox="1"/>
              <p:nvPr/>
            </p:nvSpPr>
            <p:spPr>
              <a:xfrm>
                <a:off x="5483778" y="3798588"/>
                <a:ext cx="1569275" cy="369332"/>
              </a:xfrm>
              <a:prstGeom prst="rect">
                <a:avLst/>
              </a:prstGeom>
              <a:noFill/>
            </p:spPr>
            <p:txBody>
              <a:bodyPr wrap="square" rtlCol="0">
                <a:spAutoFit/>
              </a:bodyPr>
              <a:lstStyle/>
              <a:p>
                <a:pPr lvl="0" algn="ctr" defTabSz="914400">
                  <a:defRPr/>
                </a:pPr>
                <a14:m>
                  <m:oMath xmlns:m="http://schemas.openxmlformats.org/officeDocument/2006/math">
                    <m:r>
                      <a:rPr kumimoji="1" lang="en-US" altLang="ja-JP" i="1">
                        <a:latin typeface="Cambria Math" panose="02040503050406030204" pitchFamily="18" charset="0"/>
                      </a:rPr>
                      <m:t>𝑣</m:t>
                    </m:r>
                  </m:oMath>
                </a14:m>
                <a:r>
                  <a:rPr kumimoji="1" lang="ja-JP" altLang="en-US" dirty="0"/>
                  <a:t>のみ</a:t>
                </a:r>
              </a:p>
            </p:txBody>
          </p:sp>
        </mc:Choice>
        <mc:Fallback xmlns="">
          <p:sp>
            <p:nvSpPr>
              <p:cNvPr id="44" name="テキスト ボックス 43">
                <a:extLst>
                  <a:ext uri="{FF2B5EF4-FFF2-40B4-BE49-F238E27FC236}">
                    <a16:creationId xmlns:a16="http://schemas.microsoft.com/office/drawing/2014/main" id="{98C3B1A3-F734-49A4-98AE-F768CF9E4876}"/>
                  </a:ext>
                </a:extLst>
              </p:cNvPr>
              <p:cNvSpPr txBox="1">
                <a:spLocks noRot="1" noChangeAspect="1" noMove="1" noResize="1" noEditPoints="1" noAdjustHandles="1" noChangeArrowheads="1" noChangeShapeType="1" noTextEdit="1"/>
              </p:cNvSpPr>
              <p:nvPr/>
            </p:nvSpPr>
            <p:spPr>
              <a:xfrm>
                <a:off x="5483778" y="3798588"/>
                <a:ext cx="1569275" cy="369332"/>
              </a:xfrm>
              <a:prstGeom prst="rect">
                <a:avLst/>
              </a:prstGeom>
              <a:blipFill>
                <a:blip r:embed="rId4"/>
                <a:stretch>
                  <a:fillRect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F6331610-410F-49AC-8E0D-EE84DFEDAEC9}"/>
                  </a:ext>
                </a:extLst>
              </p:cNvPr>
              <p:cNvSpPr txBox="1"/>
              <p:nvPr/>
            </p:nvSpPr>
            <p:spPr>
              <a:xfrm>
                <a:off x="5483778" y="4192675"/>
                <a:ext cx="1569275" cy="369332"/>
              </a:xfrm>
              <a:prstGeom prst="rect">
                <a:avLst/>
              </a:prstGeom>
              <a:noFill/>
            </p:spPr>
            <p:txBody>
              <a:bodyPr wrap="square" rtlCol="0">
                <a:spAutoFit/>
              </a:bodyPr>
              <a:lstStyle/>
              <a:p>
                <a:pPr lvl="0" algn="ctr" defTabSz="914400">
                  <a:defRPr/>
                </a:pPr>
                <a14:m>
                  <m:oMath xmlns:m="http://schemas.openxmlformats.org/officeDocument/2006/math">
                    <m:r>
                      <a:rPr kumimoji="1" lang="en-US" altLang="ja-JP" i="1">
                        <a:latin typeface="Cambria Math" panose="02040503050406030204" pitchFamily="18" charset="0"/>
                      </a:rPr>
                      <m:t>𝑣</m:t>
                    </m:r>
                  </m:oMath>
                </a14:m>
                <a:r>
                  <a:rPr kumimoji="1" lang="ja-JP" altLang="en-US" dirty="0"/>
                  <a:t>のみ</a:t>
                </a:r>
              </a:p>
            </p:txBody>
          </p:sp>
        </mc:Choice>
        <mc:Fallback xmlns="">
          <p:sp>
            <p:nvSpPr>
              <p:cNvPr id="45" name="テキスト ボックス 44">
                <a:extLst>
                  <a:ext uri="{FF2B5EF4-FFF2-40B4-BE49-F238E27FC236}">
                    <a16:creationId xmlns:a16="http://schemas.microsoft.com/office/drawing/2014/main" id="{F6331610-410F-49AC-8E0D-EE84DFEDAEC9}"/>
                  </a:ext>
                </a:extLst>
              </p:cNvPr>
              <p:cNvSpPr txBox="1">
                <a:spLocks noRot="1" noChangeAspect="1" noMove="1" noResize="1" noEditPoints="1" noAdjustHandles="1" noChangeArrowheads="1" noChangeShapeType="1" noTextEdit="1"/>
              </p:cNvSpPr>
              <p:nvPr/>
            </p:nvSpPr>
            <p:spPr>
              <a:xfrm>
                <a:off x="5483778" y="4192675"/>
                <a:ext cx="1569275" cy="369332"/>
              </a:xfrm>
              <a:prstGeom prst="rect">
                <a:avLst/>
              </a:prstGeom>
              <a:blipFill>
                <a:blip r:embed="rId5"/>
                <a:stretch>
                  <a:fillRect t="-10000" b="-26667"/>
                </a:stretch>
              </a:blipFill>
            </p:spPr>
            <p:txBody>
              <a:bodyPr/>
              <a:lstStyle/>
              <a:p>
                <a:r>
                  <a:rPr lang="ja-JP" altLang="en-US">
                    <a:noFill/>
                  </a:rPr>
                  <a:t> </a:t>
                </a:r>
              </a:p>
            </p:txBody>
          </p:sp>
        </mc:Fallback>
      </mc:AlternateContent>
      <p:cxnSp>
        <p:nvCxnSpPr>
          <p:cNvPr id="46" name="直線コネクタ 45">
            <a:extLst>
              <a:ext uri="{FF2B5EF4-FFF2-40B4-BE49-F238E27FC236}">
                <a16:creationId xmlns:a16="http://schemas.microsoft.com/office/drawing/2014/main" id="{6C3BC608-0F33-4A63-ABE4-2FCFBAA6CE6B}"/>
              </a:ext>
            </a:extLst>
          </p:cNvPr>
          <p:cNvCxnSpPr>
            <a:cxnSpLocks/>
          </p:cNvCxnSpPr>
          <p:nvPr/>
        </p:nvCxnSpPr>
        <p:spPr>
          <a:xfrm>
            <a:off x="241157" y="3219374"/>
            <a:ext cx="1157422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B35FCA63-ECCB-4126-A36C-0598E7F28B38}"/>
              </a:ext>
            </a:extLst>
          </p:cNvPr>
          <p:cNvCxnSpPr>
            <a:cxnSpLocks/>
          </p:cNvCxnSpPr>
          <p:nvPr/>
        </p:nvCxnSpPr>
        <p:spPr>
          <a:xfrm>
            <a:off x="235805" y="4644455"/>
            <a:ext cx="1157422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248E3698-C6B3-4594-B384-8A948BA81D38}"/>
              </a:ext>
            </a:extLst>
          </p:cNvPr>
          <p:cNvSpPr txBox="1"/>
          <p:nvPr/>
        </p:nvSpPr>
        <p:spPr>
          <a:xfrm>
            <a:off x="1267365" y="3337246"/>
            <a:ext cx="697627" cy="400110"/>
          </a:xfrm>
          <a:prstGeom prst="rect">
            <a:avLst/>
          </a:prstGeom>
          <a:noFill/>
        </p:spPr>
        <p:txBody>
          <a:bodyPr wrap="none" rtlCol="0">
            <a:spAutoFit/>
          </a:bodyPr>
          <a:lstStyle/>
          <a:p>
            <a:r>
              <a:rPr kumimoji="1" lang="ja-JP" altLang="en-US" sz="2000" b="1" dirty="0"/>
              <a:t>方法</a:t>
            </a:r>
          </a:p>
        </p:txBody>
      </p:sp>
    </p:spTree>
    <p:extLst>
      <p:ext uri="{BB962C8B-B14F-4D97-AF65-F5344CB8AC3E}">
        <p14:creationId xmlns:p14="http://schemas.microsoft.com/office/powerpoint/2010/main" val="712745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28</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検証したアルゴリズム案</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今回は下記の構成で適用した。</a:t>
            </a:r>
            <a:endParaRPr lang="en-US" altLang="ja-JP" sz="2800" dirty="0"/>
          </a:p>
          <a:p>
            <a:pPr lvl="1">
              <a:defRPr/>
            </a:pPr>
            <a:r>
              <a:rPr lang="ja-JP" altLang="en-US" sz="2400" dirty="0"/>
              <a:t>ただし、</a:t>
            </a:r>
            <a:r>
              <a:rPr lang="ja-JP" altLang="en-US" sz="2400" dirty="0">
                <a:solidFill>
                  <a:schemeClr val="accent4"/>
                </a:solidFill>
              </a:rPr>
              <a:t>切替条件</a:t>
            </a:r>
            <a:r>
              <a:rPr lang="ja-JP" altLang="en-US" sz="2400" dirty="0"/>
              <a:t>と</a:t>
            </a:r>
            <a:r>
              <a:rPr lang="ja-JP" altLang="en-US" sz="2400" dirty="0">
                <a:solidFill>
                  <a:schemeClr val="accent4"/>
                </a:solidFill>
              </a:rPr>
              <a:t>初期個体</a:t>
            </a:r>
            <a:r>
              <a:rPr lang="ja-JP" altLang="en-US" sz="2400" dirty="0"/>
              <a:t>は暫定的で、この部分の検討は重要</a:t>
            </a:r>
            <a:endParaRPr lang="en-US" altLang="ja-JP" sz="2400" dirty="0"/>
          </a:p>
          <a:p>
            <a:pPr lvl="2">
              <a:lnSpc>
                <a:spcPct val="150000"/>
              </a:lnSpc>
              <a:buFont typeface="Wingdings" panose="05000000000000000000" pitchFamily="2" charset="2"/>
              <a:buChar char="Ø"/>
              <a:defRPr/>
            </a:pPr>
            <a:r>
              <a:rPr lang="ja-JP" altLang="en-US" sz="2000" dirty="0"/>
              <a:t>可能領域に近づくことを優先しているため、反復回数で切り替えるのは得策ではないと思われる</a:t>
            </a:r>
            <a:endParaRPr lang="en-US" altLang="ja-JP" sz="2000" dirty="0"/>
          </a:p>
        </p:txBody>
      </p:sp>
      <p:sp>
        <p:nvSpPr>
          <p:cNvPr id="24" name="テキスト ボックス 23">
            <a:extLst>
              <a:ext uri="{FF2B5EF4-FFF2-40B4-BE49-F238E27FC236}">
                <a16:creationId xmlns:a16="http://schemas.microsoft.com/office/drawing/2014/main" id="{4582ED2A-5CEF-4582-854A-D0DC73682B8B}"/>
              </a:ext>
            </a:extLst>
          </p:cNvPr>
          <p:cNvSpPr txBox="1"/>
          <p:nvPr/>
        </p:nvSpPr>
        <p:spPr>
          <a:xfrm>
            <a:off x="7333634" y="3756101"/>
            <a:ext cx="4678222" cy="338554"/>
          </a:xfrm>
          <a:prstGeom prst="rect">
            <a:avLst/>
          </a:prstGeom>
          <a:noFill/>
        </p:spPr>
        <p:txBody>
          <a:bodyPr wrap="square" rtlCol="0">
            <a:spAutoFit/>
          </a:bodyPr>
          <a:lstStyle/>
          <a:p>
            <a:r>
              <a:rPr lang="en-US" altLang="ja-JP" sz="1600" b="1" dirty="0">
                <a:solidFill>
                  <a:schemeClr val="accent4"/>
                </a:solidFill>
              </a:rPr>
              <a:t>p-best</a:t>
            </a:r>
            <a:r>
              <a:rPr lang="ja-JP" altLang="en-US" sz="1600" b="1" dirty="0">
                <a:solidFill>
                  <a:schemeClr val="accent4"/>
                </a:solidFill>
              </a:rPr>
              <a:t>集合のうち、実行可能解が二個以上を占める</a:t>
            </a:r>
          </a:p>
        </p:txBody>
      </p:sp>
      <p:sp>
        <p:nvSpPr>
          <p:cNvPr id="25" name="テキスト ボックス 24">
            <a:extLst>
              <a:ext uri="{FF2B5EF4-FFF2-40B4-BE49-F238E27FC236}">
                <a16:creationId xmlns:a16="http://schemas.microsoft.com/office/drawing/2014/main" id="{D4B5C682-8C01-47DC-88AD-B691D5654E45}"/>
              </a:ext>
            </a:extLst>
          </p:cNvPr>
          <p:cNvSpPr txBox="1"/>
          <p:nvPr/>
        </p:nvSpPr>
        <p:spPr>
          <a:xfrm>
            <a:off x="7297498" y="5093748"/>
            <a:ext cx="4611249" cy="338554"/>
          </a:xfrm>
          <a:prstGeom prst="rect">
            <a:avLst/>
          </a:prstGeom>
          <a:noFill/>
        </p:spPr>
        <p:txBody>
          <a:bodyPr wrap="square" rtlCol="0">
            <a:spAutoFit/>
          </a:bodyPr>
          <a:lstStyle/>
          <a:p>
            <a:r>
              <a:rPr lang="en-US" altLang="ja-JP" sz="1600" b="1" dirty="0">
                <a:solidFill>
                  <a:schemeClr val="accent4"/>
                </a:solidFill>
              </a:rPr>
              <a:t>p-best</a:t>
            </a:r>
            <a:r>
              <a:rPr lang="ja-JP" altLang="en-US" sz="1600" b="1" dirty="0">
                <a:solidFill>
                  <a:schemeClr val="accent4"/>
                </a:solidFill>
              </a:rPr>
              <a:t>集合</a:t>
            </a:r>
            <a:r>
              <a:rPr lang="ja-JP" altLang="en-US" sz="1400" dirty="0"/>
              <a:t>（各個体の探索履歴の中での最良解）</a:t>
            </a:r>
          </a:p>
        </p:txBody>
      </p:sp>
      <p:sp>
        <p:nvSpPr>
          <p:cNvPr id="13" name="テキスト ボックス 12">
            <a:extLst>
              <a:ext uri="{FF2B5EF4-FFF2-40B4-BE49-F238E27FC236}">
                <a16:creationId xmlns:a16="http://schemas.microsoft.com/office/drawing/2014/main" id="{B4BC9035-37D0-4C15-BA5C-589839A2E3CE}"/>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
        <p:nvSpPr>
          <p:cNvPr id="14" name="正方形/長方形 13">
            <a:extLst>
              <a:ext uri="{FF2B5EF4-FFF2-40B4-BE49-F238E27FC236}">
                <a16:creationId xmlns:a16="http://schemas.microsoft.com/office/drawing/2014/main" id="{15DB77F5-BA20-431D-9B8B-38D2D1A6797B}"/>
              </a:ext>
            </a:extLst>
          </p:cNvPr>
          <p:cNvSpPr/>
          <p:nvPr/>
        </p:nvSpPr>
        <p:spPr>
          <a:xfrm>
            <a:off x="2312459" y="2849233"/>
            <a:ext cx="2132605" cy="40919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第一段階</a:t>
            </a:r>
            <a:endParaRPr kumimoji="1" lang="en-US" altLang="ja-JP" b="1" dirty="0">
              <a:solidFill>
                <a:schemeClr val="bg1"/>
              </a:solidFill>
            </a:endParaRPr>
          </a:p>
        </p:txBody>
      </p:sp>
      <p:sp>
        <p:nvSpPr>
          <p:cNvPr id="15" name="正方形/長方形 14">
            <a:extLst>
              <a:ext uri="{FF2B5EF4-FFF2-40B4-BE49-F238E27FC236}">
                <a16:creationId xmlns:a16="http://schemas.microsoft.com/office/drawing/2014/main" id="{E498EFD6-40EB-42F8-8093-73A8E547FD48}"/>
              </a:ext>
            </a:extLst>
          </p:cNvPr>
          <p:cNvSpPr/>
          <p:nvPr/>
        </p:nvSpPr>
        <p:spPr>
          <a:xfrm>
            <a:off x="4699657" y="2849233"/>
            <a:ext cx="2125392" cy="40919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第二段階</a:t>
            </a:r>
            <a:endParaRPr kumimoji="1" lang="en-US" altLang="ja-JP" b="1" dirty="0">
              <a:solidFill>
                <a:schemeClr val="bg1"/>
              </a:solidFill>
            </a:endParaRPr>
          </a:p>
        </p:txBody>
      </p:sp>
      <p:sp>
        <p:nvSpPr>
          <p:cNvPr id="21" name="テキスト ボックス 20">
            <a:extLst>
              <a:ext uri="{FF2B5EF4-FFF2-40B4-BE49-F238E27FC236}">
                <a16:creationId xmlns:a16="http://schemas.microsoft.com/office/drawing/2014/main" id="{C8E3A936-C75A-45F4-AA32-C1EDCD687E88}"/>
              </a:ext>
            </a:extLst>
          </p:cNvPr>
          <p:cNvSpPr txBox="1"/>
          <p:nvPr/>
        </p:nvSpPr>
        <p:spPr>
          <a:xfrm>
            <a:off x="2696523" y="3608808"/>
            <a:ext cx="1364476" cy="369332"/>
          </a:xfrm>
          <a:prstGeom prst="rect">
            <a:avLst/>
          </a:prstGeom>
          <a:noFill/>
        </p:spPr>
        <p:txBody>
          <a:bodyPr wrap="none" rtlCol="0">
            <a:spAutoFit/>
          </a:bodyPr>
          <a:lstStyle/>
          <a:p>
            <a:r>
              <a:rPr kumimoji="1" lang="ja-JP" altLang="en-US" dirty="0"/>
              <a:t>適応型</a:t>
            </a:r>
            <a:r>
              <a:rPr kumimoji="1" lang="en-US" altLang="ja-JP" dirty="0"/>
              <a:t>PSO</a:t>
            </a:r>
            <a:endParaRPr kumimoji="1" lang="ja-JP" altLang="en-US" dirty="0"/>
          </a:p>
        </p:txBody>
      </p:sp>
      <p:sp>
        <p:nvSpPr>
          <p:cNvPr id="22" name="テキスト ボックス 21">
            <a:extLst>
              <a:ext uri="{FF2B5EF4-FFF2-40B4-BE49-F238E27FC236}">
                <a16:creationId xmlns:a16="http://schemas.microsoft.com/office/drawing/2014/main" id="{CB54215F-BCFC-4743-8B15-EACF70E59BD1}"/>
              </a:ext>
            </a:extLst>
          </p:cNvPr>
          <p:cNvSpPr txBox="1"/>
          <p:nvPr/>
        </p:nvSpPr>
        <p:spPr>
          <a:xfrm>
            <a:off x="5157059" y="3608808"/>
            <a:ext cx="1210588" cy="369332"/>
          </a:xfrm>
          <a:prstGeom prst="rect">
            <a:avLst/>
          </a:prstGeom>
          <a:noFill/>
        </p:spPr>
        <p:txBody>
          <a:bodyPr wrap="none" rtlCol="0">
            <a:spAutoFit/>
          </a:bodyPr>
          <a:lstStyle/>
          <a:p>
            <a:r>
              <a:rPr kumimoji="1" lang="ja-JP" altLang="en-US" dirty="0"/>
              <a:t>実数値</a:t>
            </a:r>
            <a:r>
              <a:rPr kumimoji="1" lang="en-US" altLang="ja-JP" dirty="0"/>
              <a:t>GA</a:t>
            </a:r>
            <a:endParaRPr kumimoji="1" lang="ja-JP" altLang="en-US" dirty="0"/>
          </a:p>
        </p:txBody>
      </p:sp>
      <p:sp>
        <p:nvSpPr>
          <p:cNvPr id="26" name="テキスト ボックス 25">
            <a:extLst>
              <a:ext uri="{FF2B5EF4-FFF2-40B4-BE49-F238E27FC236}">
                <a16:creationId xmlns:a16="http://schemas.microsoft.com/office/drawing/2014/main" id="{25470968-2ED2-4643-A37C-B6200FD727E8}"/>
              </a:ext>
            </a:extLst>
          </p:cNvPr>
          <p:cNvSpPr txBox="1"/>
          <p:nvPr/>
        </p:nvSpPr>
        <p:spPr>
          <a:xfrm>
            <a:off x="2504163" y="4470481"/>
            <a:ext cx="1749197" cy="369332"/>
          </a:xfrm>
          <a:prstGeom prst="rect">
            <a:avLst/>
          </a:prstGeom>
          <a:noFill/>
        </p:spPr>
        <p:txBody>
          <a:bodyPr wrap="none" rtlCol="0">
            <a:spAutoFit/>
          </a:bodyPr>
          <a:lstStyle/>
          <a:p>
            <a:r>
              <a:rPr kumimoji="1" lang="en-US" altLang="ja-JP" dirty="0"/>
              <a:t>Feasibility Rule</a:t>
            </a:r>
            <a:endParaRPr kumimoji="1" lang="ja-JP" altLang="en-US" dirty="0"/>
          </a:p>
        </p:txBody>
      </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8E26B26F-EFF4-482B-AF13-A9D18DBE9B42}"/>
                  </a:ext>
                </a:extLst>
              </p:cNvPr>
              <p:cNvSpPr txBox="1"/>
              <p:nvPr/>
            </p:nvSpPr>
            <p:spPr>
              <a:xfrm>
                <a:off x="4571201" y="5406357"/>
                <a:ext cx="2382305" cy="338554"/>
              </a:xfrm>
              <a:prstGeom prst="rect">
                <a:avLst/>
              </a:prstGeom>
              <a:noFill/>
            </p:spPr>
            <p:txBody>
              <a:bodyPr wrap="square" rtlCol="0">
                <a:spAutoFit/>
              </a:bodyPr>
              <a:lstStyle/>
              <a:p>
                <a14:m>
                  <m:oMath xmlns:m="http://schemas.openxmlformats.org/officeDocument/2006/math">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dirty="0"/>
                  <a:t>のパレートフロンティア</a:t>
                </a:r>
              </a:p>
            </p:txBody>
          </p:sp>
        </mc:Choice>
        <mc:Fallback xmlns="">
          <p:sp>
            <p:nvSpPr>
              <p:cNvPr id="27" name="テキスト ボックス 26">
                <a:extLst>
                  <a:ext uri="{FF2B5EF4-FFF2-40B4-BE49-F238E27FC236}">
                    <a16:creationId xmlns:a16="http://schemas.microsoft.com/office/drawing/2014/main" id="{8E26B26F-EFF4-482B-AF13-A9D18DBE9B42}"/>
                  </a:ext>
                </a:extLst>
              </p:cNvPr>
              <p:cNvSpPr txBox="1">
                <a:spLocks noRot="1" noChangeAspect="1" noMove="1" noResize="1" noEditPoints="1" noAdjustHandles="1" noChangeArrowheads="1" noChangeShapeType="1" noTextEdit="1"/>
              </p:cNvSpPr>
              <p:nvPr/>
            </p:nvSpPr>
            <p:spPr>
              <a:xfrm>
                <a:off x="4571201" y="5406357"/>
                <a:ext cx="2382305" cy="338554"/>
              </a:xfrm>
              <a:prstGeom prst="rect">
                <a:avLst/>
              </a:prstGeom>
              <a:blipFill>
                <a:blip r:embed="rId2"/>
                <a:stretch>
                  <a:fillRect l="-256"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80AD1C9A-6217-4378-B8B8-02635A5F1196}"/>
                  </a:ext>
                </a:extLst>
              </p:cNvPr>
              <p:cNvSpPr txBox="1"/>
              <p:nvPr/>
            </p:nvSpPr>
            <p:spPr>
              <a:xfrm>
                <a:off x="2819526" y="5390968"/>
                <a:ext cx="11184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i="1">
                          <a:latin typeface="Cambria Math" panose="02040503050406030204" pitchFamily="18" charset="0"/>
                        </a:rPr>
                        <m:t>𝑣</m:t>
                      </m:r>
                      <m:r>
                        <a:rPr kumimoji="1" lang="ja-JP" altLang="en-US" i="1" smtClean="0">
                          <a:latin typeface="Cambria Math" panose="02040503050406030204" pitchFamily="18" charset="0"/>
                        </a:rPr>
                        <m:t>優先</m:t>
                      </m:r>
                    </m:oMath>
                  </m:oMathPara>
                </a14:m>
                <a:endParaRPr kumimoji="1" lang="ja-JP" altLang="en-US" dirty="0"/>
              </a:p>
            </p:txBody>
          </p:sp>
        </mc:Choice>
        <mc:Fallback xmlns="">
          <p:sp>
            <p:nvSpPr>
              <p:cNvPr id="28" name="テキスト ボックス 27">
                <a:extLst>
                  <a:ext uri="{FF2B5EF4-FFF2-40B4-BE49-F238E27FC236}">
                    <a16:creationId xmlns:a16="http://schemas.microsoft.com/office/drawing/2014/main" id="{80AD1C9A-6217-4378-B8B8-02635A5F1196}"/>
                  </a:ext>
                </a:extLst>
              </p:cNvPr>
              <p:cNvSpPr txBox="1">
                <a:spLocks noRot="1" noChangeAspect="1" noMove="1" noResize="1" noEditPoints="1" noAdjustHandles="1" noChangeArrowheads="1" noChangeShapeType="1" noTextEdit="1"/>
              </p:cNvSpPr>
              <p:nvPr/>
            </p:nvSpPr>
            <p:spPr>
              <a:xfrm>
                <a:off x="2819526" y="5390968"/>
                <a:ext cx="1118471" cy="369332"/>
              </a:xfrm>
              <a:prstGeom prst="rect">
                <a:avLst/>
              </a:prstGeom>
              <a:blipFill>
                <a:blip r:embed="rId3"/>
                <a:stretch>
                  <a:fillRect b="-3279"/>
                </a:stretch>
              </a:blipFill>
            </p:spPr>
            <p:txBody>
              <a:bodyPr/>
              <a:lstStyle/>
              <a:p>
                <a:r>
                  <a:rPr lang="ja-JP" altLang="en-US">
                    <a:noFill/>
                  </a:rPr>
                  <a:t> </a:t>
                </a:r>
              </a:p>
            </p:txBody>
          </p:sp>
        </mc:Fallback>
      </mc:AlternateContent>
      <p:sp>
        <p:nvSpPr>
          <p:cNvPr id="29" name="テキスト ボックス 28">
            <a:extLst>
              <a:ext uri="{FF2B5EF4-FFF2-40B4-BE49-F238E27FC236}">
                <a16:creationId xmlns:a16="http://schemas.microsoft.com/office/drawing/2014/main" id="{926BF4DB-216C-4F43-B461-FF8D1DECE26E}"/>
              </a:ext>
            </a:extLst>
          </p:cNvPr>
          <p:cNvSpPr txBox="1"/>
          <p:nvPr/>
        </p:nvSpPr>
        <p:spPr>
          <a:xfrm>
            <a:off x="4733867" y="4361041"/>
            <a:ext cx="2056973" cy="369332"/>
          </a:xfrm>
          <a:prstGeom prst="rect">
            <a:avLst/>
          </a:prstGeom>
          <a:noFill/>
        </p:spPr>
        <p:txBody>
          <a:bodyPr wrap="none" rtlCol="0">
            <a:spAutoFit/>
          </a:bodyPr>
          <a:lstStyle/>
          <a:p>
            <a:r>
              <a:rPr kumimoji="1" lang="en-US" altLang="ja-JP" dirty="0"/>
              <a:t>Adaptive MOEA/D</a:t>
            </a:r>
            <a:endParaRPr kumimoji="1" lang="ja-JP" altLang="en-US" dirty="0"/>
          </a:p>
        </p:txBody>
      </p:sp>
      <p:sp>
        <p:nvSpPr>
          <p:cNvPr id="30" name="テキスト ボックス 29">
            <a:extLst>
              <a:ext uri="{FF2B5EF4-FFF2-40B4-BE49-F238E27FC236}">
                <a16:creationId xmlns:a16="http://schemas.microsoft.com/office/drawing/2014/main" id="{7DAD507F-9672-4B6C-9C0C-0B48DF84F3B3}"/>
              </a:ext>
            </a:extLst>
          </p:cNvPr>
          <p:cNvSpPr txBox="1"/>
          <p:nvPr/>
        </p:nvSpPr>
        <p:spPr>
          <a:xfrm>
            <a:off x="5190722" y="4709599"/>
            <a:ext cx="1143262" cy="338554"/>
          </a:xfrm>
          <a:prstGeom prst="rect">
            <a:avLst/>
          </a:prstGeom>
          <a:noFill/>
        </p:spPr>
        <p:txBody>
          <a:bodyPr wrap="none" rtlCol="0">
            <a:spAutoFit/>
          </a:bodyPr>
          <a:lstStyle/>
          <a:p>
            <a:r>
              <a:rPr kumimoji="1" lang="en-US" altLang="ja-JP" sz="1600" dirty="0"/>
              <a:t>(</a:t>
            </a:r>
            <a:r>
              <a:rPr kumimoji="1" lang="ja-JP" altLang="en-US" sz="1600" dirty="0"/>
              <a:t>問題分割</a:t>
            </a:r>
            <a:r>
              <a:rPr kumimoji="1" lang="en-US" altLang="ja-JP" sz="1600" dirty="0"/>
              <a:t>)</a:t>
            </a:r>
            <a:endParaRPr kumimoji="1" lang="ja-JP" altLang="en-US" sz="1600" dirty="0"/>
          </a:p>
        </p:txBody>
      </p:sp>
      <p:sp>
        <p:nvSpPr>
          <p:cNvPr id="31" name="テキスト ボックス 30">
            <a:extLst>
              <a:ext uri="{FF2B5EF4-FFF2-40B4-BE49-F238E27FC236}">
                <a16:creationId xmlns:a16="http://schemas.microsoft.com/office/drawing/2014/main" id="{87978703-6488-4552-A08F-DCBF47C72232}"/>
              </a:ext>
            </a:extLst>
          </p:cNvPr>
          <p:cNvSpPr txBox="1"/>
          <p:nvPr/>
        </p:nvSpPr>
        <p:spPr>
          <a:xfrm>
            <a:off x="7191445" y="3382555"/>
            <a:ext cx="1400105" cy="338554"/>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600" b="1" dirty="0"/>
              <a:t>切替条件</a:t>
            </a:r>
          </a:p>
        </p:txBody>
      </p:sp>
      <p:sp>
        <p:nvSpPr>
          <p:cNvPr id="32" name="テキスト ボックス 31">
            <a:extLst>
              <a:ext uri="{FF2B5EF4-FFF2-40B4-BE49-F238E27FC236}">
                <a16:creationId xmlns:a16="http://schemas.microsoft.com/office/drawing/2014/main" id="{32110F8A-D4D6-42F2-BC8C-054E56D8A305}"/>
              </a:ext>
            </a:extLst>
          </p:cNvPr>
          <p:cNvSpPr txBox="1"/>
          <p:nvPr/>
        </p:nvSpPr>
        <p:spPr>
          <a:xfrm>
            <a:off x="7191445" y="4720202"/>
            <a:ext cx="1400105" cy="338554"/>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600" b="1" dirty="0"/>
              <a:t>初期個体</a:t>
            </a:r>
          </a:p>
        </p:txBody>
      </p:sp>
      <p:sp>
        <p:nvSpPr>
          <p:cNvPr id="35" name="テキスト ボックス 34">
            <a:extLst>
              <a:ext uri="{FF2B5EF4-FFF2-40B4-BE49-F238E27FC236}">
                <a16:creationId xmlns:a16="http://schemas.microsoft.com/office/drawing/2014/main" id="{0C3E1A8F-45F0-4566-AC83-DDAE14DDC340}"/>
              </a:ext>
            </a:extLst>
          </p:cNvPr>
          <p:cNvSpPr txBox="1"/>
          <p:nvPr/>
        </p:nvSpPr>
        <p:spPr>
          <a:xfrm>
            <a:off x="796161" y="3608808"/>
            <a:ext cx="1107996" cy="369332"/>
          </a:xfrm>
          <a:prstGeom prst="rect">
            <a:avLst/>
          </a:prstGeom>
          <a:noFill/>
        </p:spPr>
        <p:txBody>
          <a:bodyPr wrap="none" rtlCol="0">
            <a:spAutoFit/>
          </a:bodyPr>
          <a:lstStyle/>
          <a:p>
            <a:r>
              <a:rPr kumimoji="1" lang="ja-JP" altLang="en-US" b="1" dirty="0"/>
              <a:t>近傍生成</a:t>
            </a:r>
          </a:p>
        </p:txBody>
      </p:sp>
      <p:sp>
        <p:nvSpPr>
          <p:cNvPr id="36" name="テキスト ボックス 35">
            <a:extLst>
              <a:ext uri="{FF2B5EF4-FFF2-40B4-BE49-F238E27FC236}">
                <a16:creationId xmlns:a16="http://schemas.microsoft.com/office/drawing/2014/main" id="{2BE3D6B7-B75A-4ABE-8640-91D04020AED9}"/>
              </a:ext>
            </a:extLst>
          </p:cNvPr>
          <p:cNvSpPr txBox="1"/>
          <p:nvPr/>
        </p:nvSpPr>
        <p:spPr>
          <a:xfrm>
            <a:off x="514834" y="4509544"/>
            <a:ext cx="1670650" cy="369332"/>
          </a:xfrm>
          <a:prstGeom prst="rect">
            <a:avLst/>
          </a:prstGeom>
          <a:noFill/>
        </p:spPr>
        <p:txBody>
          <a:bodyPr wrap="none" rtlCol="0">
            <a:spAutoFit/>
          </a:bodyPr>
          <a:lstStyle/>
          <a:p>
            <a:r>
              <a:rPr kumimoji="1" lang="ja-JP" altLang="en-US" b="1"/>
              <a:t>解の評価・選択</a:t>
            </a:r>
            <a:endParaRPr kumimoji="1" lang="ja-JP" altLang="en-US" b="1" dirty="0"/>
          </a:p>
        </p:txBody>
      </p:sp>
      <p:sp>
        <p:nvSpPr>
          <p:cNvPr id="39" name="テキスト ボックス 38">
            <a:extLst>
              <a:ext uri="{FF2B5EF4-FFF2-40B4-BE49-F238E27FC236}">
                <a16:creationId xmlns:a16="http://schemas.microsoft.com/office/drawing/2014/main" id="{122D6204-8659-4F7E-948E-756E73D94117}"/>
              </a:ext>
            </a:extLst>
          </p:cNvPr>
          <p:cNvSpPr txBox="1"/>
          <p:nvPr/>
        </p:nvSpPr>
        <p:spPr>
          <a:xfrm>
            <a:off x="574947" y="5390968"/>
            <a:ext cx="1550424" cy="369332"/>
          </a:xfrm>
          <a:prstGeom prst="rect">
            <a:avLst/>
          </a:prstGeom>
          <a:noFill/>
        </p:spPr>
        <p:txBody>
          <a:bodyPr wrap="none" rtlCol="0">
            <a:spAutoFit/>
          </a:bodyPr>
          <a:lstStyle/>
          <a:p>
            <a:r>
              <a:rPr kumimoji="1" lang="ja-JP" altLang="en-US" b="1" dirty="0"/>
              <a:t>選択圧の方向</a:t>
            </a:r>
          </a:p>
        </p:txBody>
      </p:sp>
      <p:cxnSp>
        <p:nvCxnSpPr>
          <p:cNvPr id="40" name="直線コネクタ 39">
            <a:extLst>
              <a:ext uri="{FF2B5EF4-FFF2-40B4-BE49-F238E27FC236}">
                <a16:creationId xmlns:a16="http://schemas.microsoft.com/office/drawing/2014/main" id="{72822C24-9841-45E7-9B33-A3FB6D9A7237}"/>
              </a:ext>
            </a:extLst>
          </p:cNvPr>
          <p:cNvCxnSpPr>
            <a:cxnSpLocks/>
          </p:cNvCxnSpPr>
          <p:nvPr/>
        </p:nvCxnSpPr>
        <p:spPr>
          <a:xfrm>
            <a:off x="332490" y="4099441"/>
            <a:ext cx="65536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2FAFFDEE-0AAC-400D-9A83-1007AC58C173}"/>
              </a:ext>
            </a:extLst>
          </p:cNvPr>
          <p:cNvCxnSpPr>
            <a:cxnSpLocks/>
          </p:cNvCxnSpPr>
          <p:nvPr/>
        </p:nvCxnSpPr>
        <p:spPr>
          <a:xfrm>
            <a:off x="332490" y="5096148"/>
            <a:ext cx="65536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C8F6DDF-F632-4666-B70F-481B7C3CE7CF}"/>
              </a:ext>
            </a:extLst>
          </p:cNvPr>
          <p:cNvCxnSpPr>
            <a:cxnSpLocks/>
          </p:cNvCxnSpPr>
          <p:nvPr/>
        </p:nvCxnSpPr>
        <p:spPr>
          <a:xfrm>
            <a:off x="399906" y="5905773"/>
            <a:ext cx="65536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59459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グラフ, ヒストグラム&#10;&#10;自動的に生成された説明">
            <a:extLst>
              <a:ext uri="{FF2B5EF4-FFF2-40B4-BE49-F238E27FC236}">
                <a16:creationId xmlns:a16="http://schemas.microsoft.com/office/drawing/2014/main" id="{62944A9C-A096-4752-B842-DE66CF08B6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0821" y="2524125"/>
            <a:ext cx="5389122" cy="3562301"/>
          </a:xfrm>
          <a:prstGeom prst="rect">
            <a:avLst/>
          </a:prstGeom>
        </p:spPr>
      </p:pic>
      <p:pic>
        <p:nvPicPr>
          <p:cNvPr id="4" name="図 3">
            <a:extLst>
              <a:ext uri="{FF2B5EF4-FFF2-40B4-BE49-F238E27FC236}">
                <a16:creationId xmlns:a16="http://schemas.microsoft.com/office/drawing/2014/main" id="{EE8ECE51-129C-4748-B636-6366A68124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498" y="2524423"/>
            <a:ext cx="5388670" cy="356805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29</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探索性能：最良解の推移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第二段階の</a:t>
            </a:r>
            <a:r>
              <a:rPr lang="en-US" altLang="ja-JP" sz="2800" dirty="0"/>
              <a:t>MOEA/D</a:t>
            </a:r>
            <a:r>
              <a:rPr lang="ja-JP" altLang="en-US" sz="2800" dirty="0"/>
              <a:t>では、最良解を一度も更新しなかった。</a:t>
            </a:r>
            <a:endParaRPr lang="en-US" altLang="ja-JP" sz="2800" dirty="0"/>
          </a:p>
          <a:p>
            <a:pPr lvl="1">
              <a:defRPr/>
            </a:pPr>
            <a:r>
              <a:rPr lang="ja-JP" altLang="en-US" sz="2400" dirty="0"/>
              <a:t>つまり、</a:t>
            </a:r>
            <a:r>
              <a:rPr lang="en-US" altLang="ja-JP" sz="2400" dirty="0"/>
              <a:t>PSO</a:t>
            </a:r>
            <a:r>
              <a:rPr lang="ja-JP" altLang="en-US" sz="2400" dirty="0"/>
              <a:t>で得た最良解が最終的に良かった</a:t>
            </a:r>
            <a:endParaRPr lang="en-US" altLang="ja-JP" sz="2400" dirty="0"/>
          </a:p>
        </p:txBody>
      </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5317B621-6ABA-41B4-B318-2C02BE0411C5}"/>
                  </a:ext>
                </a:extLst>
              </p:cNvPr>
              <p:cNvSpPr txBox="1"/>
              <p:nvPr/>
            </p:nvSpPr>
            <p:spPr>
              <a:xfrm>
                <a:off x="7482916" y="2084176"/>
                <a:ext cx="3146983" cy="338554"/>
              </a:xfrm>
              <a:prstGeom prst="rect">
                <a:avLst/>
              </a:prstGeom>
              <a:noFill/>
            </p:spPr>
            <p:txBody>
              <a:bodyPr wrap="square" rtlCol="0">
                <a:spAutoFit/>
              </a:bodyPr>
              <a:lstStyle/>
              <a:p>
                <a:pPr algn="ctr"/>
                <a:r>
                  <a:rPr kumimoji="1" lang="ja-JP" altLang="en-US" sz="1600" b="1" dirty="0"/>
                  <a:t>パラメータ</a:t>
                </a: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𝑤</m:t>
                    </m:r>
                    <m:r>
                      <a:rPr kumimoji="1" lang="en-US" altLang="ja-JP" sz="1600" b="0" i="1" smtClean="0">
                        <a:latin typeface="Cambria Math" panose="02040503050406030204" pitchFamily="18" charset="0"/>
                      </a:rPr>
                      <m:t>,</m:t>
                    </m:r>
                    <m:r>
                      <a:rPr kumimoji="1" lang="ja-JP" altLang="en-US" sz="1600" b="0" i="1" smtClean="0">
                        <a:latin typeface="Cambria Math" panose="02040503050406030204" pitchFamily="18" charset="0"/>
                      </a:rPr>
                      <m:t>𝛼</m:t>
                    </m:r>
                    <m:r>
                      <a:rPr kumimoji="1" lang="en-US" altLang="ja-JP" sz="1600" b="0" i="1" smtClean="0">
                        <a:latin typeface="Cambria Math" panose="02040503050406030204" pitchFamily="18" charset="0"/>
                      </a:rPr>
                      <m:t>)</m:t>
                    </m:r>
                  </m:oMath>
                </a14:m>
                <a:r>
                  <a:rPr kumimoji="1" lang="ja-JP" altLang="en-US" sz="1600" b="1" dirty="0"/>
                  <a:t>と活性度</a:t>
                </a:r>
                <a14:m>
                  <m:oMath xmlns:m="http://schemas.openxmlformats.org/officeDocument/2006/math">
                    <m:r>
                      <a:rPr kumimoji="1" lang="en-US" altLang="ja-JP" sz="1600" b="0" i="1" smtClean="0">
                        <a:latin typeface="Cambria Math" panose="02040503050406030204" pitchFamily="18" charset="0"/>
                      </a:rPr>
                      <m:t>𝑃</m:t>
                    </m:r>
                  </m:oMath>
                </a14:m>
                <a:endParaRPr kumimoji="1" lang="ja-JP" altLang="en-US" sz="1600" b="1" dirty="0"/>
              </a:p>
            </p:txBody>
          </p:sp>
        </mc:Choice>
        <mc:Fallback xmlns="">
          <p:sp>
            <p:nvSpPr>
              <p:cNvPr id="56" name="テキスト ボックス 55">
                <a:extLst>
                  <a:ext uri="{FF2B5EF4-FFF2-40B4-BE49-F238E27FC236}">
                    <a16:creationId xmlns:a16="http://schemas.microsoft.com/office/drawing/2014/main" id="{5317B621-6ABA-41B4-B318-2C02BE0411C5}"/>
                  </a:ext>
                </a:extLst>
              </p:cNvPr>
              <p:cNvSpPr txBox="1">
                <a:spLocks noRot="1" noChangeAspect="1" noMove="1" noResize="1" noEditPoints="1" noAdjustHandles="1" noChangeArrowheads="1" noChangeShapeType="1" noTextEdit="1"/>
              </p:cNvSpPr>
              <p:nvPr/>
            </p:nvSpPr>
            <p:spPr>
              <a:xfrm>
                <a:off x="7482916" y="2084176"/>
                <a:ext cx="3146983" cy="338554"/>
              </a:xfrm>
              <a:prstGeom prst="rect">
                <a:avLst/>
              </a:prstGeom>
              <a:blipFill>
                <a:blip r:embed="rId4"/>
                <a:stretch>
                  <a:fillRect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9DF164C9-AF0C-41DC-BBBF-D0F865038797}"/>
                  </a:ext>
                </a:extLst>
              </p:cNvPr>
              <p:cNvSpPr txBox="1"/>
              <p:nvPr/>
            </p:nvSpPr>
            <p:spPr>
              <a:xfrm>
                <a:off x="1874121" y="2084176"/>
                <a:ext cx="2539284" cy="338554"/>
              </a:xfrm>
              <a:prstGeom prst="rect">
                <a:avLst/>
              </a:prstGeom>
              <a:noFill/>
            </p:spPr>
            <p:txBody>
              <a:bodyPr wrap="square" rtlCol="0">
                <a:spAutoFit/>
              </a:bodyPr>
              <a:lstStyle/>
              <a:p>
                <a:pPr algn="ctr"/>
                <a:r>
                  <a:rPr kumimoji="1" lang="ja-JP" altLang="en-US" sz="1600" b="1" dirty="0"/>
                  <a:t>最良解の</a:t>
                </a: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b="1" dirty="0"/>
                  <a:t>の推移</a:t>
                </a:r>
              </a:p>
            </p:txBody>
          </p:sp>
        </mc:Choice>
        <mc:Fallback xmlns="">
          <p:sp>
            <p:nvSpPr>
              <p:cNvPr id="57" name="テキスト ボックス 56">
                <a:extLst>
                  <a:ext uri="{FF2B5EF4-FFF2-40B4-BE49-F238E27FC236}">
                    <a16:creationId xmlns:a16="http://schemas.microsoft.com/office/drawing/2014/main" id="{9DF164C9-AF0C-41DC-BBBF-D0F865038797}"/>
                  </a:ext>
                </a:extLst>
              </p:cNvPr>
              <p:cNvSpPr txBox="1">
                <a:spLocks noRot="1" noChangeAspect="1" noMove="1" noResize="1" noEditPoints="1" noAdjustHandles="1" noChangeArrowheads="1" noChangeShapeType="1" noTextEdit="1"/>
              </p:cNvSpPr>
              <p:nvPr/>
            </p:nvSpPr>
            <p:spPr>
              <a:xfrm>
                <a:off x="1874121" y="2084176"/>
                <a:ext cx="2539284" cy="338554"/>
              </a:xfrm>
              <a:prstGeom prst="rect">
                <a:avLst/>
              </a:prstGeom>
              <a:blipFill>
                <a:blip r:embed="rId5"/>
                <a:stretch>
                  <a:fillRect t="-5455" b="-23636"/>
                </a:stretch>
              </a:blipFill>
            </p:spPr>
            <p:txBody>
              <a:bodyPr/>
              <a:lstStyle/>
              <a:p>
                <a:r>
                  <a:rPr lang="ja-JP" altLang="en-US">
                    <a:noFill/>
                  </a:rPr>
                  <a:t> </a:t>
                </a:r>
              </a:p>
            </p:txBody>
          </p:sp>
        </mc:Fallback>
      </mc:AlternateContent>
      <p:sp>
        <p:nvSpPr>
          <p:cNvPr id="61" name="テキスト ボックス 60">
            <a:extLst>
              <a:ext uri="{FF2B5EF4-FFF2-40B4-BE49-F238E27FC236}">
                <a16:creationId xmlns:a16="http://schemas.microsoft.com/office/drawing/2014/main" id="{7F0A3D59-843E-4C65-AAAC-D30E46D4F4BF}"/>
              </a:ext>
            </a:extLst>
          </p:cNvPr>
          <p:cNvSpPr txBox="1"/>
          <p:nvPr/>
        </p:nvSpPr>
        <p:spPr>
          <a:xfrm>
            <a:off x="1218693" y="2630124"/>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9.5</a:t>
            </a:r>
            <a:r>
              <a:rPr kumimoji="1" lang="ja-JP" altLang="en-US" sz="1400" dirty="0"/>
              <a:t>分）</a:t>
            </a:r>
          </a:p>
        </p:txBody>
      </p:sp>
      <p:sp>
        <p:nvSpPr>
          <p:cNvPr id="63" name="テキスト ボックス 62">
            <a:extLst>
              <a:ext uri="{FF2B5EF4-FFF2-40B4-BE49-F238E27FC236}">
                <a16:creationId xmlns:a16="http://schemas.microsoft.com/office/drawing/2014/main" id="{4BCEECEF-3E4D-47A8-B660-024701DB066A}"/>
              </a:ext>
            </a:extLst>
          </p:cNvPr>
          <p:cNvSpPr txBox="1"/>
          <p:nvPr/>
        </p:nvSpPr>
        <p:spPr>
          <a:xfrm>
            <a:off x="1346195" y="2908331"/>
            <a:ext cx="2065797" cy="307777"/>
          </a:xfrm>
          <a:prstGeom prst="rect">
            <a:avLst/>
          </a:prstGeom>
          <a:noFill/>
        </p:spPr>
        <p:txBody>
          <a:bodyPr wrap="square" rtlCol="0">
            <a:spAutoFit/>
          </a:bodyPr>
          <a:lstStyle/>
          <a:p>
            <a:pPr algn="ctr"/>
            <a:r>
              <a:rPr kumimoji="1" lang="en-US" altLang="ja-JP" sz="1400" dirty="0"/>
              <a:t>11,600</a:t>
            </a:r>
            <a:r>
              <a:rPr kumimoji="1" lang="ja-JP" altLang="en-US" sz="1400" dirty="0"/>
              <a:t>回で可能解を発見</a:t>
            </a:r>
          </a:p>
        </p:txBody>
      </p:sp>
      <p:sp>
        <p:nvSpPr>
          <p:cNvPr id="30" name="テキスト ボックス 29">
            <a:extLst>
              <a:ext uri="{FF2B5EF4-FFF2-40B4-BE49-F238E27FC236}">
                <a16:creationId xmlns:a16="http://schemas.microsoft.com/office/drawing/2014/main" id="{4795C1D0-4110-4694-935A-4FD428F1B632}"/>
              </a:ext>
            </a:extLst>
          </p:cNvPr>
          <p:cNvSpPr txBox="1"/>
          <p:nvPr/>
        </p:nvSpPr>
        <p:spPr>
          <a:xfrm>
            <a:off x="3844933" y="5144902"/>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16.5</a:t>
            </a:r>
            <a:r>
              <a:rPr kumimoji="1" lang="ja-JP" altLang="en-US" sz="1400" dirty="0"/>
              <a:t>分）</a:t>
            </a:r>
          </a:p>
        </p:txBody>
      </p:sp>
      <p:sp>
        <p:nvSpPr>
          <p:cNvPr id="22" name="テキスト ボックス 21">
            <a:extLst>
              <a:ext uri="{FF2B5EF4-FFF2-40B4-BE49-F238E27FC236}">
                <a16:creationId xmlns:a16="http://schemas.microsoft.com/office/drawing/2014/main" id="{2A016CD5-8B79-45C0-92B9-01AC5E479C53}"/>
              </a:ext>
            </a:extLst>
          </p:cNvPr>
          <p:cNvSpPr txBox="1"/>
          <p:nvPr/>
        </p:nvSpPr>
        <p:spPr>
          <a:xfrm>
            <a:off x="234977" y="4205872"/>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23" name="テキスト ボックス 22">
            <a:extLst>
              <a:ext uri="{FF2B5EF4-FFF2-40B4-BE49-F238E27FC236}">
                <a16:creationId xmlns:a16="http://schemas.microsoft.com/office/drawing/2014/main" id="{EDA0BE4D-10FA-432B-8C18-405AD030F9AF}"/>
              </a:ext>
            </a:extLst>
          </p:cNvPr>
          <p:cNvSpPr txBox="1"/>
          <p:nvPr/>
        </p:nvSpPr>
        <p:spPr>
          <a:xfrm>
            <a:off x="5268579" y="4192002"/>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24" name="テキスト ボックス 23">
            <a:extLst>
              <a:ext uri="{FF2B5EF4-FFF2-40B4-BE49-F238E27FC236}">
                <a16:creationId xmlns:a16="http://schemas.microsoft.com/office/drawing/2014/main" id="{5E181240-DB3D-4005-A773-80A903163723}"/>
              </a:ext>
            </a:extLst>
          </p:cNvPr>
          <p:cNvSpPr txBox="1"/>
          <p:nvPr/>
        </p:nvSpPr>
        <p:spPr>
          <a:xfrm>
            <a:off x="3513892" y="5962660"/>
            <a:ext cx="2382836" cy="307777"/>
          </a:xfrm>
          <a:prstGeom prst="rect">
            <a:avLst/>
          </a:prstGeom>
          <a:noFill/>
        </p:spPr>
        <p:txBody>
          <a:bodyPr wrap="square" rtlCol="0">
            <a:spAutoFit/>
          </a:bodyPr>
          <a:lstStyle/>
          <a:p>
            <a:pPr algn="ctr"/>
            <a:r>
              <a:rPr kumimoji="1" lang="ja-JP" altLang="en-US" sz="1400" dirty="0"/>
              <a:t>線が消えている地点が値が</a:t>
            </a:r>
            <a:r>
              <a:rPr kumimoji="1" lang="en-US" altLang="ja-JP" sz="1400" dirty="0"/>
              <a:t>0</a:t>
            </a:r>
            <a:endParaRPr kumimoji="1" lang="ja-JP" altLang="en-US" sz="1400" dirty="0"/>
          </a:p>
        </p:txBody>
      </p:sp>
      <p:sp>
        <p:nvSpPr>
          <p:cNvPr id="26" name="テキスト ボックス 25">
            <a:extLst>
              <a:ext uri="{FF2B5EF4-FFF2-40B4-BE49-F238E27FC236}">
                <a16:creationId xmlns:a16="http://schemas.microsoft.com/office/drawing/2014/main" id="{9DDE6E25-0524-4663-8337-7BC212A066F8}"/>
              </a:ext>
            </a:extLst>
          </p:cNvPr>
          <p:cNvSpPr txBox="1"/>
          <p:nvPr/>
        </p:nvSpPr>
        <p:spPr>
          <a:xfrm>
            <a:off x="9769047" y="4697310"/>
            <a:ext cx="1244626" cy="307777"/>
          </a:xfrm>
          <a:prstGeom prst="rect">
            <a:avLst/>
          </a:prstGeom>
          <a:noFill/>
        </p:spPr>
        <p:txBody>
          <a:bodyPr wrap="square" rtlCol="0">
            <a:spAutoFit/>
          </a:bodyPr>
          <a:lstStyle/>
          <a:p>
            <a:pPr algn="ctr"/>
            <a:r>
              <a:rPr kumimoji="1" lang="ja-JP" altLang="en-US" sz="1400" dirty="0"/>
              <a:t>第二段階</a:t>
            </a:r>
          </a:p>
        </p:txBody>
      </p:sp>
      <p:sp>
        <p:nvSpPr>
          <p:cNvPr id="28" name="テキスト ボックス 27">
            <a:extLst>
              <a:ext uri="{FF2B5EF4-FFF2-40B4-BE49-F238E27FC236}">
                <a16:creationId xmlns:a16="http://schemas.microsoft.com/office/drawing/2014/main" id="{2366A7CA-B431-42FE-A513-9E20F4A67776}"/>
              </a:ext>
            </a:extLst>
          </p:cNvPr>
          <p:cNvSpPr txBox="1"/>
          <p:nvPr/>
        </p:nvSpPr>
        <p:spPr>
          <a:xfrm>
            <a:off x="11285313" y="4192002"/>
            <a:ext cx="400110" cy="713373"/>
          </a:xfrm>
          <a:prstGeom prst="rect">
            <a:avLst/>
          </a:prstGeom>
          <a:noFill/>
        </p:spPr>
        <p:txBody>
          <a:bodyPr vert="vert270" wrap="square" rtlCol="0">
            <a:spAutoFit/>
          </a:bodyPr>
          <a:lstStyle/>
          <a:p>
            <a:pPr algn="ctr"/>
            <a:r>
              <a:rPr kumimoji="1" lang="ja-JP" altLang="en-US" sz="1400" dirty="0"/>
              <a:t>活性度</a:t>
            </a:r>
          </a:p>
        </p:txBody>
      </p:sp>
      <p:sp>
        <p:nvSpPr>
          <p:cNvPr id="31" name="テキスト ボックス 30">
            <a:extLst>
              <a:ext uri="{FF2B5EF4-FFF2-40B4-BE49-F238E27FC236}">
                <a16:creationId xmlns:a16="http://schemas.microsoft.com/office/drawing/2014/main" id="{FBEF0581-A4CB-42A6-8B48-2AEBEF47EC6C}"/>
              </a:ext>
            </a:extLst>
          </p:cNvPr>
          <p:cNvSpPr txBox="1"/>
          <p:nvPr/>
        </p:nvSpPr>
        <p:spPr>
          <a:xfrm>
            <a:off x="3984933" y="3429000"/>
            <a:ext cx="1010106" cy="307777"/>
          </a:xfrm>
          <a:prstGeom prst="rect">
            <a:avLst/>
          </a:prstGeom>
          <a:noFill/>
        </p:spPr>
        <p:txBody>
          <a:bodyPr wrap="square" rtlCol="0">
            <a:spAutoFit/>
          </a:bodyPr>
          <a:lstStyle/>
          <a:p>
            <a:pPr algn="ctr"/>
            <a:r>
              <a:rPr kumimoji="1" lang="en-US" altLang="ja-JP" sz="1400" dirty="0"/>
              <a:t>469,450</a:t>
            </a:r>
            <a:endParaRPr kumimoji="1" lang="ja-JP" altLang="en-US" sz="1400" dirty="0"/>
          </a:p>
        </p:txBody>
      </p:sp>
      <p:cxnSp>
        <p:nvCxnSpPr>
          <p:cNvPr id="12" name="直線コネクタ 11">
            <a:extLst>
              <a:ext uri="{FF2B5EF4-FFF2-40B4-BE49-F238E27FC236}">
                <a16:creationId xmlns:a16="http://schemas.microsoft.com/office/drawing/2014/main" id="{93118527-5125-48FC-8ABC-3C24086366AF}"/>
              </a:ext>
            </a:extLst>
          </p:cNvPr>
          <p:cNvCxnSpPr/>
          <p:nvPr/>
        </p:nvCxnSpPr>
        <p:spPr>
          <a:xfrm>
            <a:off x="9344025" y="2667087"/>
            <a:ext cx="0" cy="2799462"/>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6F596ECA-EF87-4CDB-A923-A192804D8BBC}"/>
              </a:ext>
            </a:extLst>
          </p:cNvPr>
          <p:cNvCxnSpPr>
            <a:cxnSpLocks/>
          </p:cNvCxnSpPr>
          <p:nvPr/>
        </p:nvCxnSpPr>
        <p:spPr>
          <a:xfrm>
            <a:off x="3331977" y="2659693"/>
            <a:ext cx="0" cy="2833300"/>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14D983B4-7EEC-4E76-9159-FF5D100F1DA0}"/>
              </a:ext>
            </a:extLst>
          </p:cNvPr>
          <p:cNvSpPr txBox="1"/>
          <p:nvPr/>
        </p:nvSpPr>
        <p:spPr>
          <a:xfrm>
            <a:off x="8179305" y="4697310"/>
            <a:ext cx="1244626" cy="307777"/>
          </a:xfrm>
          <a:prstGeom prst="rect">
            <a:avLst/>
          </a:prstGeom>
          <a:noFill/>
        </p:spPr>
        <p:txBody>
          <a:bodyPr wrap="square" rtlCol="0">
            <a:spAutoFit/>
          </a:bodyPr>
          <a:lstStyle/>
          <a:p>
            <a:pPr algn="ctr"/>
            <a:r>
              <a:rPr kumimoji="1" lang="ja-JP" altLang="en-US" sz="1400" dirty="0"/>
              <a:t>第一段階</a:t>
            </a:r>
          </a:p>
        </p:txBody>
      </p:sp>
      <p:sp>
        <p:nvSpPr>
          <p:cNvPr id="29" name="テキスト ボックス 28">
            <a:extLst>
              <a:ext uri="{FF2B5EF4-FFF2-40B4-BE49-F238E27FC236}">
                <a16:creationId xmlns:a16="http://schemas.microsoft.com/office/drawing/2014/main" id="{51676192-32F2-46D1-B0A7-B4191AFBA5AF}"/>
              </a:ext>
            </a:extLst>
          </p:cNvPr>
          <p:cNvSpPr txBox="1"/>
          <p:nvPr/>
        </p:nvSpPr>
        <p:spPr>
          <a:xfrm>
            <a:off x="2024280" y="4620676"/>
            <a:ext cx="1244626" cy="307777"/>
          </a:xfrm>
          <a:prstGeom prst="rect">
            <a:avLst/>
          </a:prstGeom>
          <a:noFill/>
        </p:spPr>
        <p:txBody>
          <a:bodyPr wrap="square" rtlCol="0">
            <a:spAutoFit/>
          </a:bodyPr>
          <a:lstStyle/>
          <a:p>
            <a:pPr algn="ctr"/>
            <a:r>
              <a:rPr kumimoji="1" lang="ja-JP" altLang="en-US" sz="1400" dirty="0"/>
              <a:t>第一段階</a:t>
            </a:r>
          </a:p>
        </p:txBody>
      </p:sp>
      <p:sp>
        <p:nvSpPr>
          <p:cNvPr id="36" name="テキスト ボックス 35">
            <a:extLst>
              <a:ext uri="{FF2B5EF4-FFF2-40B4-BE49-F238E27FC236}">
                <a16:creationId xmlns:a16="http://schemas.microsoft.com/office/drawing/2014/main" id="{67F9C024-A556-4691-8074-4EF7EE9FB992}"/>
              </a:ext>
            </a:extLst>
          </p:cNvPr>
          <p:cNvSpPr txBox="1"/>
          <p:nvPr/>
        </p:nvSpPr>
        <p:spPr>
          <a:xfrm>
            <a:off x="3291427" y="4620675"/>
            <a:ext cx="1244626" cy="307777"/>
          </a:xfrm>
          <a:prstGeom prst="rect">
            <a:avLst/>
          </a:prstGeom>
          <a:noFill/>
        </p:spPr>
        <p:txBody>
          <a:bodyPr wrap="square" rtlCol="0">
            <a:spAutoFit/>
          </a:bodyPr>
          <a:lstStyle/>
          <a:p>
            <a:pPr algn="ctr"/>
            <a:r>
              <a:rPr kumimoji="1" lang="ja-JP" altLang="en-US" sz="1400" dirty="0"/>
              <a:t>第二段階</a:t>
            </a:r>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0CE36AC8-1647-4EA8-86FB-53F88BEE9BAD}"/>
                  </a:ext>
                </a:extLst>
              </p:cNvPr>
              <p:cNvSpPr txBox="1"/>
              <p:nvPr/>
            </p:nvSpPr>
            <p:spPr>
              <a:xfrm>
                <a:off x="9423931" y="3307575"/>
                <a:ext cx="1614900" cy="738664"/>
              </a:xfrm>
              <a:prstGeom prst="rect">
                <a:avLst/>
              </a:prstGeom>
              <a:noFill/>
            </p:spPr>
            <p:txBody>
              <a:bodyPr wrap="square" rtlCol="0">
                <a:spAutoFit/>
              </a:bodyPr>
              <a:lstStyle/>
              <a:p>
                <a:pPr algn="ctr"/>
                <a14:m>
                  <m:oMath xmlns:m="http://schemas.openxmlformats.org/officeDocument/2006/math">
                    <m:r>
                      <a:rPr kumimoji="1" lang="ja-JP" altLang="en-US" sz="1400" b="0" i="1" smtClean="0">
                        <a:latin typeface="Cambria Math" panose="02040503050406030204" pitchFamily="18" charset="0"/>
                      </a:rPr>
                      <m:t>𝛼</m:t>
                    </m:r>
                    <m:r>
                      <a:rPr kumimoji="1" lang="en-US" altLang="ja-JP" sz="1400" b="0" i="1" smtClean="0">
                        <a:latin typeface="Cambria Math" panose="02040503050406030204" pitchFamily="18" charset="0"/>
                      </a:rPr>
                      <m:t>=0.5</m:t>
                    </m:r>
                  </m:oMath>
                </a14:m>
                <a:r>
                  <a:rPr kumimoji="1" lang="ja-JP" altLang="en-US" sz="1400" dirty="0"/>
                  <a:t>から開始し、違反量重視に調整されている</a:t>
                </a:r>
              </a:p>
            </p:txBody>
          </p:sp>
        </mc:Choice>
        <mc:Fallback xmlns="">
          <p:sp>
            <p:nvSpPr>
              <p:cNvPr id="37" name="テキスト ボックス 36">
                <a:extLst>
                  <a:ext uri="{FF2B5EF4-FFF2-40B4-BE49-F238E27FC236}">
                    <a16:creationId xmlns:a16="http://schemas.microsoft.com/office/drawing/2014/main" id="{0CE36AC8-1647-4EA8-86FB-53F88BEE9BAD}"/>
                  </a:ext>
                </a:extLst>
              </p:cNvPr>
              <p:cNvSpPr txBox="1">
                <a:spLocks noRot="1" noChangeAspect="1" noMove="1" noResize="1" noEditPoints="1" noAdjustHandles="1" noChangeArrowheads="1" noChangeShapeType="1" noTextEdit="1"/>
              </p:cNvSpPr>
              <p:nvPr/>
            </p:nvSpPr>
            <p:spPr>
              <a:xfrm>
                <a:off x="9423931" y="3307575"/>
                <a:ext cx="1614900" cy="738664"/>
              </a:xfrm>
              <a:prstGeom prst="rect">
                <a:avLst/>
              </a:prstGeom>
              <a:blipFill>
                <a:blip r:embed="rId6"/>
                <a:stretch>
                  <a:fillRect l="-3396" t="-1653" r="-4528" b="-7438"/>
                </a:stretch>
              </a:blipFill>
            </p:spPr>
            <p:txBody>
              <a:bodyPr/>
              <a:lstStyle/>
              <a:p>
                <a:r>
                  <a:rPr lang="ja-JP" altLang="en-US">
                    <a:noFill/>
                  </a:rPr>
                  <a:t> </a:t>
                </a:r>
              </a:p>
            </p:txBody>
          </p:sp>
        </mc:Fallback>
      </mc:AlternateContent>
      <p:sp>
        <p:nvSpPr>
          <p:cNvPr id="38" name="テキスト ボックス 37">
            <a:extLst>
              <a:ext uri="{FF2B5EF4-FFF2-40B4-BE49-F238E27FC236}">
                <a16:creationId xmlns:a16="http://schemas.microsoft.com/office/drawing/2014/main" id="{CAAAA527-081D-42E8-A38E-B02FAAABA779}"/>
              </a:ext>
            </a:extLst>
          </p:cNvPr>
          <p:cNvSpPr txBox="1"/>
          <p:nvPr/>
        </p:nvSpPr>
        <p:spPr>
          <a:xfrm>
            <a:off x="7535608" y="3049920"/>
            <a:ext cx="1614900" cy="523220"/>
          </a:xfrm>
          <a:prstGeom prst="rect">
            <a:avLst/>
          </a:prstGeom>
          <a:noFill/>
        </p:spPr>
        <p:txBody>
          <a:bodyPr wrap="square" rtlCol="0">
            <a:spAutoFit/>
          </a:bodyPr>
          <a:lstStyle/>
          <a:p>
            <a:pPr algn="ctr"/>
            <a:r>
              <a:rPr kumimoji="1" lang="ja-JP" altLang="en-US" sz="1400" dirty="0">
                <a:solidFill>
                  <a:schemeClr val="bg1"/>
                </a:solidFill>
              </a:rPr>
              <a:t>活性度制御は実現されている</a:t>
            </a:r>
          </a:p>
        </p:txBody>
      </p:sp>
      <p:sp>
        <p:nvSpPr>
          <p:cNvPr id="27" name="テキスト ボックス 26">
            <a:extLst>
              <a:ext uri="{FF2B5EF4-FFF2-40B4-BE49-F238E27FC236}">
                <a16:creationId xmlns:a16="http://schemas.microsoft.com/office/drawing/2014/main" id="{E2A6DDCD-5BEF-408C-AD73-69413BE422A3}"/>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Tree>
    <p:extLst>
      <p:ext uri="{BB962C8B-B14F-4D97-AF65-F5344CB8AC3E}">
        <p14:creationId xmlns:p14="http://schemas.microsoft.com/office/powerpoint/2010/main" val="1902906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研究目的・内容</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4354615"/>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混合整数・有制約大域的最適化アルゴリズムの開発</a:t>
            </a:r>
            <a:endParaRPr lang="en-US" altLang="ja-JP" sz="2800" dirty="0"/>
          </a:p>
          <a:p>
            <a:pPr>
              <a:defRPr/>
            </a:pPr>
            <a:r>
              <a:rPr lang="ja-JP" altLang="en-US" sz="2800" dirty="0"/>
              <a:t>目的</a:t>
            </a:r>
            <a:endParaRPr lang="en-US" altLang="ja-JP" sz="2800" dirty="0"/>
          </a:p>
          <a:p>
            <a:pPr lvl="1">
              <a:defRPr/>
            </a:pPr>
            <a:r>
              <a:rPr lang="ja-JP" altLang="en-US" sz="2400" dirty="0"/>
              <a:t>混合整数・非凸な有制約と高次元などの複雑な条件を有する最適化問題を想定し、必要とされる要素技術の試行／課題分析を行うと同時に、該当問題を解くアルゴリズムを開発すること</a:t>
            </a:r>
            <a:endParaRPr lang="en-US" altLang="ja-JP" dirty="0"/>
          </a:p>
          <a:p>
            <a:pPr>
              <a:defRPr/>
            </a:pPr>
            <a:r>
              <a:rPr lang="ja-JP" altLang="en-US" sz="2800" dirty="0"/>
              <a:t>内容</a:t>
            </a:r>
            <a:endParaRPr lang="en-US" altLang="ja-JP" sz="2800" dirty="0"/>
          </a:p>
          <a:p>
            <a:pPr lvl="1">
              <a:defRPr/>
            </a:pPr>
            <a:r>
              <a:rPr lang="ja-JP" altLang="en-US" sz="2400" dirty="0"/>
              <a:t>該当問題に対して基礎となるアルゴリズムの調査・実験</a:t>
            </a:r>
            <a:endParaRPr lang="en-US" altLang="ja-JP" sz="2400" dirty="0"/>
          </a:p>
          <a:p>
            <a:pPr lvl="1">
              <a:defRPr/>
            </a:pPr>
            <a:r>
              <a:rPr lang="ja-JP" altLang="en-US" sz="2400" dirty="0"/>
              <a:t>基礎技術を組合わせたアルゴリズム開発</a:t>
            </a:r>
            <a:endParaRPr lang="en-US" altLang="ja-JP" sz="2400" dirty="0"/>
          </a:p>
          <a:p>
            <a:pPr lvl="1">
              <a:defRPr/>
            </a:pPr>
            <a:r>
              <a:rPr lang="ja-JP" altLang="en-US" sz="2400" dirty="0"/>
              <a:t>ベンチマーク問題、あるいは実問題による評価</a:t>
            </a:r>
            <a:endParaRPr lang="en-US" altLang="ja-JP" sz="24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共同研究の目的・概要</a:t>
            </a:r>
          </a:p>
        </p:txBody>
      </p:sp>
    </p:spTree>
    <p:extLst>
      <p:ext uri="{BB962C8B-B14F-4D97-AF65-F5344CB8AC3E}">
        <p14:creationId xmlns:p14="http://schemas.microsoft.com/office/powerpoint/2010/main" val="2282341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descr="グラフ, 散布図&#10;&#10;自動的に生成された説明">
            <a:extLst>
              <a:ext uri="{FF2B5EF4-FFF2-40B4-BE49-F238E27FC236}">
                <a16:creationId xmlns:a16="http://schemas.microsoft.com/office/drawing/2014/main" id="{B026D30B-B849-47FA-BA9B-E41B90B6D2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8626" y="2005211"/>
            <a:ext cx="4221205" cy="4229838"/>
          </a:xfrm>
          <a:prstGeom prst="rect">
            <a:avLst/>
          </a:prstGeom>
        </p:spPr>
      </p:pic>
      <p:cxnSp>
        <p:nvCxnSpPr>
          <p:cNvPr id="52" name="直線コネクタ 51">
            <a:extLst>
              <a:ext uri="{FF2B5EF4-FFF2-40B4-BE49-F238E27FC236}">
                <a16:creationId xmlns:a16="http://schemas.microsoft.com/office/drawing/2014/main" id="{6F252677-D0CF-401D-8AFF-1DF2F754B936}"/>
              </a:ext>
            </a:extLst>
          </p:cNvPr>
          <p:cNvCxnSpPr>
            <a:cxnSpLocks/>
          </p:cNvCxnSpPr>
          <p:nvPr/>
        </p:nvCxnSpPr>
        <p:spPr>
          <a:xfrm flipH="1">
            <a:off x="7538957" y="5554902"/>
            <a:ext cx="3481467" cy="0"/>
          </a:xfrm>
          <a:prstGeom prst="line">
            <a:avLst/>
          </a:prstGeom>
          <a:ln>
            <a:solidFill>
              <a:schemeClr val="bg1">
                <a:lumMod val="65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 name="図 4">
            <a:extLst>
              <a:ext uri="{FF2B5EF4-FFF2-40B4-BE49-F238E27FC236}">
                <a16:creationId xmlns:a16="http://schemas.microsoft.com/office/drawing/2014/main" id="{EBE71ED3-9AB5-4AAB-866B-510410B07C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0676" y="1977470"/>
            <a:ext cx="3546650" cy="2348376"/>
          </a:xfrm>
          <a:prstGeom prst="rect">
            <a:avLst/>
          </a:prstGeom>
        </p:spPr>
      </p:pic>
      <p:pic>
        <p:nvPicPr>
          <p:cNvPr id="9" name="図 8" descr="グラフ&#10;&#10;中程度の精度で自動的に生成された説明">
            <a:extLst>
              <a:ext uri="{FF2B5EF4-FFF2-40B4-BE49-F238E27FC236}">
                <a16:creationId xmlns:a16="http://schemas.microsoft.com/office/drawing/2014/main" id="{CA39083E-63BB-4783-9A58-622F0EF5A4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8781" y="3994614"/>
            <a:ext cx="3428546" cy="2266327"/>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30</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解の軌道</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835395"/>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第二段階では、個体群が暫定の最良解からパレートフロンティア全体を覆う側に移動したため、目標部位から大きく離れた。</a:t>
            </a:r>
            <a:endParaRPr lang="en-US" altLang="ja-JP" sz="2800" dirty="0"/>
          </a:p>
        </p:txBody>
      </p:sp>
      <p:sp>
        <p:nvSpPr>
          <p:cNvPr id="11" name="テキスト ボックス 10">
            <a:extLst>
              <a:ext uri="{FF2B5EF4-FFF2-40B4-BE49-F238E27FC236}">
                <a16:creationId xmlns:a16="http://schemas.microsoft.com/office/drawing/2014/main" id="{9CADFAB7-49A1-4CF2-BC29-9C66D76E1A49}"/>
              </a:ext>
            </a:extLst>
          </p:cNvPr>
          <p:cNvSpPr txBox="1"/>
          <p:nvPr/>
        </p:nvSpPr>
        <p:spPr>
          <a:xfrm>
            <a:off x="10391360" y="184175"/>
            <a:ext cx="1416942" cy="338554"/>
          </a:xfrm>
          <a:prstGeom prst="rect">
            <a:avLst/>
          </a:prstGeom>
          <a:noFill/>
        </p:spPr>
        <p:txBody>
          <a:bodyPr wrap="square" rtlCol="0">
            <a:spAutoFit/>
          </a:bodyPr>
          <a:lstStyle/>
          <a:p>
            <a:pPr algn="ctr"/>
            <a:r>
              <a:rPr kumimoji="1" lang="ja-JP" altLang="en-US" sz="1600" dirty="0">
                <a:solidFill>
                  <a:schemeClr val="bg1"/>
                </a:solidFill>
              </a:rPr>
              <a:t>探索点数</a:t>
            </a:r>
            <a:r>
              <a:rPr kumimoji="1" lang="en-US" altLang="ja-JP" sz="1600" dirty="0">
                <a:solidFill>
                  <a:schemeClr val="bg1"/>
                </a:solidFill>
              </a:rPr>
              <a:t>100</a:t>
            </a:r>
            <a:endParaRPr kumimoji="1" lang="ja-JP" altLang="en-US" sz="1600" dirty="0">
              <a:solidFill>
                <a:schemeClr val="bg1"/>
              </a:solidFill>
            </a:endParaRPr>
          </a:p>
        </p:txBody>
      </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5317B621-6ABA-41B4-B318-2C02BE0411C5}"/>
                  </a:ext>
                </a:extLst>
              </p:cNvPr>
              <p:cNvSpPr txBox="1"/>
              <p:nvPr/>
            </p:nvSpPr>
            <p:spPr>
              <a:xfrm>
                <a:off x="7136328" y="1647843"/>
                <a:ext cx="4030657" cy="338554"/>
              </a:xfrm>
              <a:prstGeom prst="rect">
                <a:avLst/>
              </a:prstGeom>
              <a:noFill/>
            </p:spPr>
            <p:txBody>
              <a:bodyPr wrap="square" rtlCol="0">
                <a:spAutoFit/>
              </a:bodyPr>
              <a:lstStyle/>
              <a:p>
                <a:pPr algn="ct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b="1" dirty="0"/>
                  <a:t>空間における個体群／</a:t>
                </a:r>
                <a:r>
                  <a:rPr kumimoji="1" lang="en-US" altLang="ja-JP" sz="1600" b="1" dirty="0"/>
                  <a:t>p-best</a:t>
                </a:r>
                <a:r>
                  <a:rPr kumimoji="1" lang="ja-JP" altLang="en-US" sz="1600" b="1" dirty="0"/>
                  <a:t>の軌道</a:t>
                </a:r>
              </a:p>
            </p:txBody>
          </p:sp>
        </mc:Choice>
        <mc:Fallback xmlns="">
          <p:sp>
            <p:nvSpPr>
              <p:cNvPr id="56" name="テキスト ボックス 55">
                <a:extLst>
                  <a:ext uri="{FF2B5EF4-FFF2-40B4-BE49-F238E27FC236}">
                    <a16:creationId xmlns:a16="http://schemas.microsoft.com/office/drawing/2014/main" id="{5317B621-6ABA-41B4-B318-2C02BE0411C5}"/>
                  </a:ext>
                </a:extLst>
              </p:cNvPr>
              <p:cNvSpPr txBox="1">
                <a:spLocks noRot="1" noChangeAspect="1" noMove="1" noResize="1" noEditPoints="1" noAdjustHandles="1" noChangeArrowheads="1" noChangeShapeType="1" noTextEdit="1"/>
              </p:cNvSpPr>
              <p:nvPr/>
            </p:nvSpPr>
            <p:spPr>
              <a:xfrm>
                <a:off x="7136328" y="1647843"/>
                <a:ext cx="4030657" cy="338554"/>
              </a:xfrm>
              <a:prstGeom prst="rect">
                <a:avLst/>
              </a:prstGeom>
              <a:blipFill>
                <a:blip r:embed="rId5"/>
                <a:stretch>
                  <a:fillRect t="-5357" b="-232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9DF164C9-AF0C-41DC-BBBF-D0F865038797}"/>
                  </a:ext>
                </a:extLst>
              </p:cNvPr>
              <p:cNvSpPr txBox="1"/>
              <p:nvPr/>
            </p:nvSpPr>
            <p:spPr>
              <a:xfrm>
                <a:off x="1918272" y="1650732"/>
                <a:ext cx="3137401" cy="338554"/>
              </a:xfrm>
              <a:prstGeom prst="rect">
                <a:avLst/>
              </a:prstGeom>
              <a:noFill/>
            </p:spPr>
            <p:txBody>
              <a:bodyPr wrap="square" rtlCol="0">
                <a:spAutoFit/>
              </a:bodyPr>
              <a:lstStyle/>
              <a:p>
                <a:pPr algn="ctr"/>
                <a:r>
                  <a:rPr kumimoji="1" lang="ja-JP" altLang="en-US" sz="1600" b="1" dirty="0"/>
                  <a:t>個体群／</a:t>
                </a:r>
                <a:r>
                  <a:rPr kumimoji="1" lang="en-US" altLang="ja-JP" sz="1600" b="1" dirty="0"/>
                  <a:t>p-best</a:t>
                </a:r>
                <a:r>
                  <a:rPr kumimoji="1" lang="ja-JP" altLang="en-US" sz="1600" b="1" dirty="0"/>
                  <a:t>の</a:t>
                </a: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b="1" dirty="0"/>
                  <a:t>の推移</a:t>
                </a:r>
              </a:p>
            </p:txBody>
          </p:sp>
        </mc:Choice>
        <mc:Fallback xmlns="">
          <p:sp>
            <p:nvSpPr>
              <p:cNvPr id="57" name="テキスト ボックス 56">
                <a:extLst>
                  <a:ext uri="{FF2B5EF4-FFF2-40B4-BE49-F238E27FC236}">
                    <a16:creationId xmlns:a16="http://schemas.microsoft.com/office/drawing/2014/main" id="{9DF164C9-AF0C-41DC-BBBF-D0F865038797}"/>
                  </a:ext>
                </a:extLst>
              </p:cNvPr>
              <p:cNvSpPr txBox="1">
                <a:spLocks noRot="1" noChangeAspect="1" noMove="1" noResize="1" noEditPoints="1" noAdjustHandles="1" noChangeArrowheads="1" noChangeShapeType="1" noTextEdit="1"/>
              </p:cNvSpPr>
              <p:nvPr/>
            </p:nvSpPr>
            <p:spPr>
              <a:xfrm>
                <a:off x="1918272" y="1650732"/>
                <a:ext cx="3137401" cy="338554"/>
              </a:xfrm>
              <a:prstGeom prst="rect">
                <a:avLst/>
              </a:prstGeom>
              <a:blipFill>
                <a:blip r:embed="rId6"/>
                <a:stretch>
                  <a:fillRect t="-5455" b="-25455"/>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2A016CD5-8B79-45C0-92B9-01AC5E479C53}"/>
              </a:ext>
            </a:extLst>
          </p:cNvPr>
          <p:cNvSpPr txBox="1"/>
          <p:nvPr/>
        </p:nvSpPr>
        <p:spPr>
          <a:xfrm>
            <a:off x="1346625" y="2332786"/>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23" name="テキスト ボックス 22">
            <a:extLst>
              <a:ext uri="{FF2B5EF4-FFF2-40B4-BE49-F238E27FC236}">
                <a16:creationId xmlns:a16="http://schemas.microsoft.com/office/drawing/2014/main" id="{EDA0BE4D-10FA-432B-8C18-405AD030F9AF}"/>
              </a:ext>
            </a:extLst>
          </p:cNvPr>
          <p:cNvSpPr txBox="1"/>
          <p:nvPr/>
        </p:nvSpPr>
        <p:spPr>
          <a:xfrm>
            <a:off x="1356150" y="4356625"/>
            <a:ext cx="400110" cy="1260677"/>
          </a:xfrm>
          <a:prstGeom prst="rect">
            <a:avLst/>
          </a:prstGeom>
          <a:noFill/>
        </p:spPr>
        <p:txBody>
          <a:bodyPr vert="vert270" wrap="square" rtlCol="0">
            <a:spAutoFit/>
          </a:bodyPr>
          <a:lstStyle/>
          <a:p>
            <a:pPr algn="ctr"/>
            <a:r>
              <a:rPr kumimoji="1" lang="ja-JP" altLang="en-US" sz="1400" dirty="0"/>
              <a:t>制約違反量</a:t>
            </a:r>
          </a:p>
        </p:txBody>
      </p:sp>
      <p:cxnSp>
        <p:nvCxnSpPr>
          <p:cNvPr id="32" name="直線コネクタ 31">
            <a:extLst>
              <a:ext uri="{FF2B5EF4-FFF2-40B4-BE49-F238E27FC236}">
                <a16:creationId xmlns:a16="http://schemas.microsoft.com/office/drawing/2014/main" id="{6F596ECA-EF87-4CDB-A923-A192804D8BBC}"/>
              </a:ext>
            </a:extLst>
          </p:cNvPr>
          <p:cNvCxnSpPr>
            <a:cxnSpLocks/>
          </p:cNvCxnSpPr>
          <p:nvPr/>
        </p:nvCxnSpPr>
        <p:spPr>
          <a:xfrm>
            <a:off x="3806833" y="2047585"/>
            <a:ext cx="0" cy="3981619"/>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51676192-32F2-46D1-B0A7-B4191AFBA5AF}"/>
              </a:ext>
            </a:extLst>
          </p:cNvPr>
          <p:cNvSpPr txBox="1"/>
          <p:nvPr/>
        </p:nvSpPr>
        <p:spPr>
          <a:xfrm>
            <a:off x="2741688" y="2122091"/>
            <a:ext cx="1244626" cy="307777"/>
          </a:xfrm>
          <a:prstGeom prst="rect">
            <a:avLst/>
          </a:prstGeom>
          <a:noFill/>
        </p:spPr>
        <p:txBody>
          <a:bodyPr wrap="square" rtlCol="0">
            <a:spAutoFit/>
          </a:bodyPr>
          <a:lstStyle/>
          <a:p>
            <a:pPr algn="ctr"/>
            <a:r>
              <a:rPr kumimoji="1" lang="ja-JP" altLang="en-US" sz="1400" dirty="0"/>
              <a:t>第一段階</a:t>
            </a:r>
          </a:p>
        </p:txBody>
      </p:sp>
      <p:sp>
        <p:nvSpPr>
          <p:cNvPr id="36" name="テキスト ボックス 35">
            <a:extLst>
              <a:ext uri="{FF2B5EF4-FFF2-40B4-BE49-F238E27FC236}">
                <a16:creationId xmlns:a16="http://schemas.microsoft.com/office/drawing/2014/main" id="{67F9C024-A556-4691-8074-4EF7EE9FB992}"/>
              </a:ext>
            </a:extLst>
          </p:cNvPr>
          <p:cNvSpPr txBox="1"/>
          <p:nvPr/>
        </p:nvSpPr>
        <p:spPr>
          <a:xfrm>
            <a:off x="3844932" y="2133907"/>
            <a:ext cx="1244626" cy="307777"/>
          </a:xfrm>
          <a:prstGeom prst="rect">
            <a:avLst/>
          </a:prstGeom>
          <a:noFill/>
        </p:spPr>
        <p:txBody>
          <a:bodyPr wrap="square" rtlCol="0">
            <a:spAutoFit/>
          </a:bodyPr>
          <a:lstStyle/>
          <a:p>
            <a:pPr algn="ctr"/>
            <a:r>
              <a:rPr kumimoji="1" lang="ja-JP" altLang="en-US" sz="1400" dirty="0"/>
              <a:t>第二段階</a:t>
            </a:r>
          </a:p>
        </p:txBody>
      </p:sp>
      <p:sp>
        <p:nvSpPr>
          <p:cNvPr id="33" name="テキスト ボックス 32">
            <a:extLst>
              <a:ext uri="{FF2B5EF4-FFF2-40B4-BE49-F238E27FC236}">
                <a16:creationId xmlns:a16="http://schemas.microsoft.com/office/drawing/2014/main" id="{A4B4CF30-6CDD-4324-A33D-E12EBAA369F7}"/>
              </a:ext>
            </a:extLst>
          </p:cNvPr>
          <p:cNvSpPr txBox="1"/>
          <p:nvPr/>
        </p:nvSpPr>
        <p:spPr>
          <a:xfrm>
            <a:off x="6871612" y="4085868"/>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34" name="テキスト ボックス 33">
            <a:extLst>
              <a:ext uri="{FF2B5EF4-FFF2-40B4-BE49-F238E27FC236}">
                <a16:creationId xmlns:a16="http://schemas.microsoft.com/office/drawing/2014/main" id="{D0F1D26B-6ACF-4BA9-B1CB-270BFC30B2AB}"/>
              </a:ext>
            </a:extLst>
          </p:cNvPr>
          <p:cNvSpPr txBox="1"/>
          <p:nvPr/>
        </p:nvSpPr>
        <p:spPr>
          <a:xfrm>
            <a:off x="7980470" y="5894366"/>
            <a:ext cx="1171187" cy="307777"/>
          </a:xfrm>
          <a:prstGeom prst="rect">
            <a:avLst/>
          </a:prstGeom>
          <a:noFill/>
        </p:spPr>
        <p:txBody>
          <a:bodyPr vert="horz" wrap="square" rtlCol="0">
            <a:spAutoFit/>
          </a:bodyPr>
          <a:lstStyle/>
          <a:p>
            <a:pPr algn="ctr"/>
            <a:r>
              <a:rPr kumimoji="1" lang="ja-JP" altLang="en-US" sz="1400" dirty="0"/>
              <a:t>目的関数値</a:t>
            </a:r>
          </a:p>
        </p:txBody>
      </p:sp>
      <p:pic>
        <p:nvPicPr>
          <p:cNvPr id="37" name="図 36">
            <a:extLst>
              <a:ext uri="{FF2B5EF4-FFF2-40B4-BE49-F238E27FC236}">
                <a16:creationId xmlns:a16="http://schemas.microsoft.com/office/drawing/2014/main" id="{09224EC5-DAD9-4300-8524-372058F677DA}"/>
              </a:ext>
            </a:extLst>
          </p:cNvPr>
          <p:cNvPicPr>
            <a:picLocks noChangeAspect="1"/>
          </p:cNvPicPr>
          <p:nvPr/>
        </p:nvPicPr>
        <p:blipFill rotWithShape="1">
          <a:blip r:embed="rId7"/>
          <a:srcRect l="19098" t="73055" b="21105"/>
          <a:stretch/>
        </p:blipFill>
        <p:spPr>
          <a:xfrm>
            <a:off x="4862649" y="108393"/>
            <a:ext cx="5352620" cy="316147"/>
          </a:xfrm>
          <a:prstGeom prst="rect">
            <a:avLst/>
          </a:prstGeom>
        </p:spPr>
      </p:pic>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35ECCA3C-02D8-41F5-AA60-48BBAD033D35}"/>
                  </a:ext>
                </a:extLst>
              </p:cNvPr>
              <p:cNvSpPr txBox="1"/>
              <p:nvPr/>
            </p:nvSpPr>
            <p:spPr>
              <a:xfrm>
                <a:off x="4502563"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1</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38" name="テキスト ボックス 37">
                <a:extLst>
                  <a:ext uri="{FF2B5EF4-FFF2-40B4-BE49-F238E27FC236}">
                    <a16:creationId xmlns:a16="http://schemas.microsoft.com/office/drawing/2014/main" id="{35ECCA3C-02D8-41F5-AA60-48BBAD033D35}"/>
                  </a:ext>
                </a:extLst>
              </p:cNvPr>
              <p:cNvSpPr txBox="1">
                <a:spLocks noRot="1" noChangeAspect="1" noMove="1" noResize="1" noEditPoints="1" noAdjustHandles="1" noChangeArrowheads="1" noChangeShapeType="1" noTextEdit="1"/>
              </p:cNvSpPr>
              <p:nvPr/>
            </p:nvSpPr>
            <p:spPr>
              <a:xfrm>
                <a:off x="4502563" y="407728"/>
                <a:ext cx="997410" cy="307777"/>
              </a:xfrm>
              <a:prstGeom prst="rect">
                <a:avLst/>
              </a:prstGeom>
              <a:blipFill>
                <a:blip r:embed="rId8"/>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C7C5278E-2B31-4D96-8A66-EE00B6FF1934}"/>
                  </a:ext>
                </a:extLst>
              </p:cNvPr>
              <p:cNvSpPr txBox="1"/>
              <p:nvPr/>
            </p:nvSpPr>
            <p:spPr>
              <a:xfrm>
                <a:off x="9613440"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39" name="テキスト ボックス 38">
                <a:extLst>
                  <a:ext uri="{FF2B5EF4-FFF2-40B4-BE49-F238E27FC236}">
                    <a16:creationId xmlns:a16="http://schemas.microsoft.com/office/drawing/2014/main" id="{C7C5278E-2B31-4D96-8A66-EE00B6FF1934}"/>
                  </a:ext>
                </a:extLst>
              </p:cNvPr>
              <p:cNvSpPr txBox="1">
                <a:spLocks noRot="1" noChangeAspect="1" noMove="1" noResize="1" noEditPoints="1" noAdjustHandles="1" noChangeArrowheads="1" noChangeShapeType="1" noTextEdit="1"/>
              </p:cNvSpPr>
              <p:nvPr/>
            </p:nvSpPr>
            <p:spPr>
              <a:xfrm>
                <a:off x="9613440" y="407728"/>
                <a:ext cx="997410" cy="307777"/>
              </a:xfrm>
              <a:prstGeom prst="rect">
                <a:avLst/>
              </a:prstGeom>
              <a:blipFill>
                <a:blip r:embed="rId9"/>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A719BDE5-CBDA-4688-8366-EE9D0F0ADCC0}"/>
                  </a:ext>
                </a:extLst>
              </p:cNvPr>
              <p:cNvSpPr txBox="1"/>
              <p:nvPr/>
            </p:nvSpPr>
            <p:spPr>
              <a:xfrm>
                <a:off x="5090579"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2</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0" name="テキスト ボックス 39">
                <a:extLst>
                  <a:ext uri="{FF2B5EF4-FFF2-40B4-BE49-F238E27FC236}">
                    <a16:creationId xmlns:a16="http://schemas.microsoft.com/office/drawing/2014/main" id="{A719BDE5-CBDA-4688-8366-EE9D0F0ADCC0}"/>
                  </a:ext>
                </a:extLst>
              </p:cNvPr>
              <p:cNvSpPr txBox="1">
                <a:spLocks noRot="1" noChangeAspect="1" noMove="1" noResize="1" noEditPoints="1" noAdjustHandles="1" noChangeArrowheads="1" noChangeShapeType="1" noTextEdit="1"/>
              </p:cNvSpPr>
              <p:nvPr/>
            </p:nvSpPr>
            <p:spPr>
              <a:xfrm>
                <a:off x="5090579" y="407728"/>
                <a:ext cx="997410" cy="307777"/>
              </a:xfrm>
              <a:prstGeom prst="rect">
                <a:avLst/>
              </a:prstGeom>
              <a:blipFill>
                <a:blip r:embed="rId10"/>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17576B37-1B11-474D-81B9-EE76D3819613}"/>
                  </a:ext>
                </a:extLst>
              </p:cNvPr>
              <p:cNvSpPr txBox="1"/>
              <p:nvPr/>
            </p:nvSpPr>
            <p:spPr>
              <a:xfrm>
                <a:off x="5669200"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3</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1" name="テキスト ボックス 40">
                <a:extLst>
                  <a:ext uri="{FF2B5EF4-FFF2-40B4-BE49-F238E27FC236}">
                    <a16:creationId xmlns:a16="http://schemas.microsoft.com/office/drawing/2014/main" id="{17576B37-1B11-474D-81B9-EE76D3819613}"/>
                  </a:ext>
                </a:extLst>
              </p:cNvPr>
              <p:cNvSpPr txBox="1">
                <a:spLocks noRot="1" noChangeAspect="1" noMove="1" noResize="1" noEditPoints="1" noAdjustHandles="1" noChangeArrowheads="1" noChangeShapeType="1" noTextEdit="1"/>
              </p:cNvSpPr>
              <p:nvPr/>
            </p:nvSpPr>
            <p:spPr>
              <a:xfrm>
                <a:off x="5669200" y="407728"/>
                <a:ext cx="997410" cy="307777"/>
              </a:xfrm>
              <a:prstGeom prst="rect">
                <a:avLst/>
              </a:prstGeom>
              <a:blipFill>
                <a:blip r:embed="rId11"/>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808B008C-DED4-4F72-8881-5666774870D4}"/>
                  </a:ext>
                </a:extLst>
              </p:cNvPr>
              <p:cNvSpPr txBox="1"/>
              <p:nvPr/>
            </p:nvSpPr>
            <p:spPr>
              <a:xfrm>
                <a:off x="6891165"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2" name="テキスト ボックス 41">
                <a:extLst>
                  <a:ext uri="{FF2B5EF4-FFF2-40B4-BE49-F238E27FC236}">
                    <a16:creationId xmlns:a16="http://schemas.microsoft.com/office/drawing/2014/main" id="{808B008C-DED4-4F72-8881-5666774870D4}"/>
                  </a:ext>
                </a:extLst>
              </p:cNvPr>
              <p:cNvSpPr txBox="1">
                <a:spLocks noRot="1" noChangeAspect="1" noMove="1" noResize="1" noEditPoints="1" noAdjustHandles="1" noChangeArrowheads="1" noChangeShapeType="1" noTextEdit="1"/>
              </p:cNvSpPr>
              <p:nvPr/>
            </p:nvSpPr>
            <p:spPr>
              <a:xfrm>
                <a:off x="6891165" y="407728"/>
                <a:ext cx="997410" cy="307777"/>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54FF2271-76CC-42FD-BD7B-11FAA966812F}"/>
                  </a:ext>
                </a:extLst>
              </p:cNvPr>
              <p:cNvSpPr txBox="1"/>
              <p:nvPr/>
            </p:nvSpPr>
            <p:spPr>
              <a:xfrm>
                <a:off x="8932519"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r>
                            <a:rPr lang="en-US" altLang="ja-JP" sz="1400" b="0" i="1" smtClean="0">
                              <a:solidFill>
                                <a:schemeClr val="bg1"/>
                              </a:solidFill>
                              <a:latin typeface="Cambria Math" panose="02040503050406030204" pitchFamily="18" charset="0"/>
                              <a:ea typeface="Cambria Math" panose="02040503050406030204" pitchFamily="18" charset="0"/>
                            </a:rPr>
                            <m:t>−1</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3" name="テキスト ボックス 42">
                <a:extLst>
                  <a:ext uri="{FF2B5EF4-FFF2-40B4-BE49-F238E27FC236}">
                    <a16:creationId xmlns:a16="http://schemas.microsoft.com/office/drawing/2014/main" id="{54FF2271-76CC-42FD-BD7B-11FAA966812F}"/>
                  </a:ext>
                </a:extLst>
              </p:cNvPr>
              <p:cNvSpPr txBox="1">
                <a:spLocks noRot="1" noChangeAspect="1" noMove="1" noResize="1" noEditPoints="1" noAdjustHandles="1" noChangeArrowheads="1" noChangeShapeType="1" noTextEdit="1"/>
              </p:cNvSpPr>
              <p:nvPr/>
            </p:nvSpPr>
            <p:spPr>
              <a:xfrm>
                <a:off x="8932519" y="407728"/>
                <a:ext cx="997410" cy="307777"/>
              </a:xfrm>
              <a:prstGeom prst="rect">
                <a:avLst/>
              </a:prstGeom>
              <a:blipFill>
                <a:blip r:embed="rId13"/>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08470EB6-CC9A-499E-9F76-16E53E423ADA}"/>
                  </a:ext>
                </a:extLst>
              </p:cNvPr>
              <p:cNvSpPr txBox="1"/>
              <p:nvPr/>
            </p:nvSpPr>
            <p:spPr>
              <a:xfrm>
                <a:off x="8154791"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r>
                            <a:rPr lang="en-US" altLang="ja-JP" sz="1400" b="0" i="1" smtClean="0">
                              <a:solidFill>
                                <a:schemeClr val="bg1"/>
                              </a:solidFill>
                              <a:latin typeface="Cambria Math" panose="02040503050406030204" pitchFamily="18" charset="0"/>
                              <a:ea typeface="Cambria Math" panose="02040503050406030204" pitchFamily="18" charset="0"/>
                            </a:rPr>
                            <m:t>−2</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4" name="テキスト ボックス 43">
                <a:extLst>
                  <a:ext uri="{FF2B5EF4-FFF2-40B4-BE49-F238E27FC236}">
                    <a16:creationId xmlns:a16="http://schemas.microsoft.com/office/drawing/2014/main" id="{08470EB6-CC9A-499E-9F76-16E53E423ADA}"/>
                  </a:ext>
                </a:extLst>
              </p:cNvPr>
              <p:cNvSpPr txBox="1">
                <a:spLocks noRot="1" noChangeAspect="1" noMove="1" noResize="1" noEditPoints="1" noAdjustHandles="1" noChangeArrowheads="1" noChangeShapeType="1" noTextEdit="1"/>
              </p:cNvSpPr>
              <p:nvPr/>
            </p:nvSpPr>
            <p:spPr>
              <a:xfrm>
                <a:off x="8154791" y="407728"/>
                <a:ext cx="997410" cy="307777"/>
              </a:xfrm>
              <a:prstGeom prst="rect">
                <a:avLst/>
              </a:prstGeom>
              <a:blipFill>
                <a:blip r:embed="rId14"/>
                <a:stretch>
                  <a:fillRect b="-10000"/>
                </a:stretch>
              </a:blipFill>
            </p:spPr>
            <p:txBody>
              <a:bodyPr/>
              <a:lstStyle/>
              <a:p>
                <a:r>
                  <a:rPr lang="ja-JP" altLang="en-US">
                    <a:noFill/>
                  </a:rPr>
                  <a:t> </a:t>
                </a:r>
              </a:p>
            </p:txBody>
          </p:sp>
        </mc:Fallback>
      </mc:AlternateContent>
      <p:sp>
        <p:nvSpPr>
          <p:cNvPr id="46" name="吹き出し: 角を丸めた四角形 45">
            <a:extLst>
              <a:ext uri="{FF2B5EF4-FFF2-40B4-BE49-F238E27FC236}">
                <a16:creationId xmlns:a16="http://schemas.microsoft.com/office/drawing/2014/main" id="{251AEA8F-54E4-4F54-B1FA-3435C7A00D51}"/>
              </a:ext>
            </a:extLst>
          </p:cNvPr>
          <p:cNvSpPr/>
          <p:nvPr/>
        </p:nvSpPr>
        <p:spPr>
          <a:xfrm>
            <a:off x="9714340" y="4736660"/>
            <a:ext cx="2262070" cy="625429"/>
          </a:xfrm>
          <a:prstGeom prst="wedgeRoundRectCallout">
            <a:avLst>
              <a:gd name="adj1" fmla="val -43956"/>
              <a:gd name="adj2" fmla="val 78592"/>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第一段階で可能解を得た</a:t>
            </a:r>
          </a:p>
        </p:txBody>
      </p:sp>
      <mc:AlternateContent xmlns:mc="http://schemas.openxmlformats.org/markup-compatibility/2006" xmlns:a14="http://schemas.microsoft.com/office/drawing/2010/main">
        <mc:Choice Requires="a14">
          <p:sp>
            <p:nvSpPr>
              <p:cNvPr id="48" name="吹き出し: 角を丸めた四角形 47">
                <a:extLst>
                  <a:ext uri="{FF2B5EF4-FFF2-40B4-BE49-F238E27FC236}">
                    <a16:creationId xmlns:a16="http://schemas.microsoft.com/office/drawing/2014/main" id="{434F301F-3F7B-4FDF-8EA7-567AB6CCA1CA}"/>
                  </a:ext>
                </a:extLst>
              </p:cNvPr>
              <p:cNvSpPr/>
              <p:nvPr/>
            </p:nvSpPr>
            <p:spPr>
              <a:xfrm>
                <a:off x="4059456" y="3035497"/>
                <a:ext cx="2812156" cy="637000"/>
              </a:xfrm>
              <a:prstGeom prst="wedgeRoundRectCallout">
                <a:avLst>
                  <a:gd name="adj1" fmla="val -43956"/>
                  <a:gd name="adj2" fmla="val 78592"/>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kumimoji="1" lang="en-US" altLang="ja-JP" sz="1800" b="0" i="1" smtClean="0">
                        <a:latin typeface="Cambria Math" panose="02040503050406030204" pitchFamily="18" charset="0"/>
                      </a:rPr>
                      <m:t>𝑣</m:t>
                    </m:r>
                  </m:oMath>
                </a14:m>
                <a:r>
                  <a:rPr kumimoji="1" lang="ja-JP" altLang="en-US" dirty="0"/>
                  <a:t>が悪化するが、</a:t>
                </a:r>
                <a:endParaRPr kumimoji="1" lang="en-US" altLang="ja-JP" dirty="0"/>
              </a:p>
              <a:p>
                <a:pPr algn="ctr"/>
                <a14:m>
                  <m:oMath xmlns:m="http://schemas.openxmlformats.org/officeDocument/2006/math">
                    <m:r>
                      <a:rPr kumimoji="1" lang="en-US" altLang="ja-JP" sz="1800" b="0" i="1" smtClean="0">
                        <a:latin typeface="Cambria Math" panose="02040503050406030204" pitchFamily="18" charset="0"/>
                      </a:rPr>
                      <m:t>𝑓</m:t>
                    </m:r>
                  </m:oMath>
                </a14:m>
                <a:r>
                  <a:rPr kumimoji="1" lang="ja-JP" altLang="en-US" dirty="0"/>
                  <a:t>が大きく改善する解へ移動</a:t>
                </a:r>
              </a:p>
            </p:txBody>
          </p:sp>
        </mc:Choice>
        <mc:Fallback xmlns="">
          <p:sp>
            <p:nvSpPr>
              <p:cNvPr id="48" name="吹き出し: 角を丸めた四角形 47">
                <a:extLst>
                  <a:ext uri="{FF2B5EF4-FFF2-40B4-BE49-F238E27FC236}">
                    <a16:creationId xmlns:a16="http://schemas.microsoft.com/office/drawing/2014/main" id="{434F301F-3F7B-4FDF-8EA7-567AB6CCA1CA}"/>
                  </a:ext>
                </a:extLst>
              </p:cNvPr>
              <p:cNvSpPr>
                <a:spLocks noRot="1" noChangeAspect="1" noMove="1" noResize="1" noEditPoints="1" noAdjustHandles="1" noChangeArrowheads="1" noChangeShapeType="1" noTextEdit="1"/>
              </p:cNvSpPr>
              <p:nvPr/>
            </p:nvSpPr>
            <p:spPr>
              <a:xfrm>
                <a:off x="4059456" y="3035497"/>
                <a:ext cx="2812156" cy="637000"/>
              </a:xfrm>
              <a:prstGeom prst="wedgeRoundRectCallout">
                <a:avLst>
                  <a:gd name="adj1" fmla="val -43956"/>
                  <a:gd name="adj2" fmla="val 78592"/>
                  <a:gd name="adj3" fmla="val 16667"/>
                </a:avLst>
              </a:prstGeom>
              <a:blipFill>
                <a:blip r:embed="rId15"/>
                <a:stretch>
                  <a:fillRect t="-4478" r="-651"/>
                </a:stretch>
              </a:blipFill>
              <a:ln>
                <a:noFill/>
              </a:ln>
            </p:spPr>
            <p:txBody>
              <a:bodyPr/>
              <a:lstStyle/>
              <a:p>
                <a:r>
                  <a:rPr lang="ja-JP" altLang="en-US">
                    <a:noFill/>
                  </a:rPr>
                  <a:t> </a:t>
                </a:r>
              </a:p>
            </p:txBody>
          </p:sp>
        </mc:Fallback>
      </mc:AlternateContent>
      <p:sp>
        <p:nvSpPr>
          <p:cNvPr id="50" name="吹き出し: 角を丸めた四角形 49">
            <a:extLst>
              <a:ext uri="{FF2B5EF4-FFF2-40B4-BE49-F238E27FC236}">
                <a16:creationId xmlns:a16="http://schemas.microsoft.com/office/drawing/2014/main" id="{51529571-BE58-44E0-8DC1-4BA3CC86A5B0}"/>
              </a:ext>
            </a:extLst>
          </p:cNvPr>
          <p:cNvSpPr/>
          <p:nvPr/>
        </p:nvSpPr>
        <p:spPr>
          <a:xfrm>
            <a:off x="4334087" y="4815804"/>
            <a:ext cx="2069778" cy="636999"/>
          </a:xfrm>
          <a:prstGeom prst="wedgeRoundRectCallout">
            <a:avLst>
              <a:gd name="adj1" fmla="val -43956"/>
              <a:gd name="adj2" fmla="val 78592"/>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徐々に可能領域側へ移動</a:t>
            </a:r>
          </a:p>
        </p:txBody>
      </p:sp>
      <p:sp>
        <p:nvSpPr>
          <p:cNvPr id="51" name="吹き出し: 角を丸めた四角形 50">
            <a:extLst>
              <a:ext uri="{FF2B5EF4-FFF2-40B4-BE49-F238E27FC236}">
                <a16:creationId xmlns:a16="http://schemas.microsoft.com/office/drawing/2014/main" id="{73FAC6B6-87F3-4B2D-A745-5C47002A1897}"/>
              </a:ext>
            </a:extLst>
          </p:cNvPr>
          <p:cNvSpPr/>
          <p:nvPr/>
        </p:nvSpPr>
        <p:spPr>
          <a:xfrm>
            <a:off x="7538957" y="2173416"/>
            <a:ext cx="3560873" cy="625429"/>
          </a:xfrm>
          <a:prstGeom prst="wedgeRoundRectCallout">
            <a:avLst>
              <a:gd name="adj1" fmla="val -35956"/>
              <a:gd name="adj2" fmla="val 369476"/>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第二段階でパレートフロンティア全体へ移動し、目標部位側に調整</a:t>
            </a:r>
          </a:p>
        </p:txBody>
      </p:sp>
      <p:sp>
        <p:nvSpPr>
          <p:cNvPr id="6" name="星: 5 pt 5">
            <a:extLst>
              <a:ext uri="{FF2B5EF4-FFF2-40B4-BE49-F238E27FC236}">
                <a16:creationId xmlns:a16="http://schemas.microsoft.com/office/drawing/2014/main" id="{B72D5883-4AE8-26B3-C8BC-6980CB7747D8}"/>
              </a:ext>
            </a:extLst>
          </p:cNvPr>
          <p:cNvSpPr/>
          <p:nvPr/>
        </p:nvSpPr>
        <p:spPr>
          <a:xfrm>
            <a:off x="7846240" y="5323733"/>
            <a:ext cx="207544" cy="244543"/>
          </a:xfrm>
          <a:prstGeom prst="star5">
            <a:avLst/>
          </a:prstGeom>
          <a:solidFill>
            <a:schemeClr val="accent3">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14" name="吹き出し: 角を丸めた四角形 13">
                <a:extLst>
                  <a:ext uri="{FF2B5EF4-FFF2-40B4-BE49-F238E27FC236}">
                    <a16:creationId xmlns:a16="http://schemas.microsoft.com/office/drawing/2014/main" id="{54B58BFF-75B4-FF90-2AD3-D5E100333228}"/>
                  </a:ext>
                </a:extLst>
              </p:cNvPr>
              <p:cNvSpPr/>
              <p:nvPr/>
            </p:nvSpPr>
            <p:spPr>
              <a:xfrm>
                <a:off x="5943132" y="5675628"/>
                <a:ext cx="1844193" cy="565718"/>
              </a:xfrm>
              <a:prstGeom prst="wedgeRoundRectCallout">
                <a:avLst>
                  <a:gd name="adj1" fmla="val 55853"/>
                  <a:gd name="adj2" fmla="val -73591"/>
                  <a:gd name="adj3" fmla="val 1666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kumimoji="1" lang="en-US" altLang="ja-JP" sz="1400" b="0" i="1" smtClean="0">
                        <a:solidFill>
                          <a:schemeClr val="tx1"/>
                        </a:solidFill>
                        <a:latin typeface="Cambria Math" panose="02040503050406030204" pitchFamily="18" charset="0"/>
                      </a:rPr>
                      <m:t>(338883, 53)</m:t>
                    </m:r>
                  </m:oMath>
                </a14:m>
                <a:r>
                  <a:rPr kumimoji="1" lang="ja-JP" altLang="en-US" sz="1400" dirty="0">
                    <a:solidFill>
                      <a:schemeClr val="tx1"/>
                    </a:solidFill>
                  </a:rPr>
                  <a:t>の</a:t>
                </a:r>
                <a:endParaRPr kumimoji="1" lang="en-US" altLang="ja-JP" sz="1400" dirty="0">
                  <a:solidFill>
                    <a:schemeClr val="tx1"/>
                  </a:solidFill>
                </a:endParaRPr>
              </a:p>
              <a:p>
                <a:pPr algn="ctr"/>
                <a:r>
                  <a:rPr kumimoji="1" lang="ja-JP" altLang="en-US" sz="1400" dirty="0">
                    <a:solidFill>
                      <a:schemeClr val="tx1"/>
                    </a:solidFill>
                  </a:rPr>
                  <a:t>違反解を確認している</a:t>
                </a:r>
              </a:p>
            </p:txBody>
          </p:sp>
        </mc:Choice>
        <mc:Fallback xmlns="">
          <p:sp>
            <p:nvSpPr>
              <p:cNvPr id="14" name="吹き出し: 角を丸めた四角形 13">
                <a:extLst>
                  <a:ext uri="{FF2B5EF4-FFF2-40B4-BE49-F238E27FC236}">
                    <a16:creationId xmlns:a16="http://schemas.microsoft.com/office/drawing/2014/main" id="{54B58BFF-75B4-FF90-2AD3-D5E100333228}"/>
                  </a:ext>
                </a:extLst>
              </p:cNvPr>
              <p:cNvSpPr>
                <a:spLocks noRot="1" noChangeAspect="1" noMove="1" noResize="1" noEditPoints="1" noAdjustHandles="1" noChangeArrowheads="1" noChangeShapeType="1" noTextEdit="1"/>
              </p:cNvSpPr>
              <p:nvPr/>
            </p:nvSpPr>
            <p:spPr>
              <a:xfrm>
                <a:off x="5943132" y="5675628"/>
                <a:ext cx="1844193" cy="565718"/>
              </a:xfrm>
              <a:prstGeom prst="wedgeRoundRectCallout">
                <a:avLst>
                  <a:gd name="adj1" fmla="val 55853"/>
                  <a:gd name="adj2" fmla="val -73591"/>
                  <a:gd name="adj3" fmla="val 16667"/>
                </a:avLst>
              </a:prstGeom>
              <a:blipFill>
                <a:blip r:embed="rId16"/>
                <a:stretch>
                  <a:fillRect b="-5217"/>
                </a:stretch>
              </a:blipFill>
              <a:ln>
                <a:noFill/>
              </a:ln>
            </p:spPr>
            <p:txBody>
              <a:bodyPr/>
              <a:lstStyle/>
              <a:p>
                <a:r>
                  <a:rPr lang="ja-JP" altLang="en-US">
                    <a:noFill/>
                  </a:rPr>
                  <a:t> </a:t>
                </a:r>
              </a:p>
            </p:txBody>
          </p:sp>
        </mc:Fallback>
      </mc:AlternateContent>
      <p:sp>
        <p:nvSpPr>
          <p:cNvPr id="35" name="テキスト ボックス 34">
            <a:extLst>
              <a:ext uri="{FF2B5EF4-FFF2-40B4-BE49-F238E27FC236}">
                <a16:creationId xmlns:a16="http://schemas.microsoft.com/office/drawing/2014/main" id="{01B9CF89-7837-43A8-BFA0-90769C037ABA}"/>
              </a:ext>
            </a:extLst>
          </p:cNvPr>
          <p:cNvSpPr txBox="1"/>
          <p:nvPr/>
        </p:nvSpPr>
        <p:spPr>
          <a:xfrm>
            <a:off x="571984" y="-20412"/>
            <a:ext cx="7953787"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検証２</a:t>
            </a:r>
          </a:p>
        </p:txBody>
      </p:sp>
      <p:sp>
        <p:nvSpPr>
          <p:cNvPr id="45" name="星: 5 pt 44">
            <a:extLst>
              <a:ext uri="{FF2B5EF4-FFF2-40B4-BE49-F238E27FC236}">
                <a16:creationId xmlns:a16="http://schemas.microsoft.com/office/drawing/2014/main" id="{FC322FCD-BFA8-4BDD-B0DF-AD00746D58CE}"/>
              </a:ext>
            </a:extLst>
          </p:cNvPr>
          <p:cNvSpPr/>
          <p:nvPr/>
        </p:nvSpPr>
        <p:spPr>
          <a:xfrm>
            <a:off x="8837852" y="5417593"/>
            <a:ext cx="207544" cy="244543"/>
          </a:xfrm>
          <a:prstGeom prst="star5">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49" name="吹き出し: 角を丸めた四角形 48">
                <a:extLst>
                  <a:ext uri="{FF2B5EF4-FFF2-40B4-BE49-F238E27FC236}">
                    <a16:creationId xmlns:a16="http://schemas.microsoft.com/office/drawing/2014/main" id="{7499F7BD-081B-48D6-BA44-1E9D4118FF3D}"/>
                  </a:ext>
                </a:extLst>
              </p:cNvPr>
              <p:cNvSpPr/>
              <p:nvPr/>
            </p:nvSpPr>
            <p:spPr>
              <a:xfrm>
                <a:off x="9613440" y="5822952"/>
                <a:ext cx="1844193" cy="565718"/>
              </a:xfrm>
              <a:prstGeom prst="wedgeRoundRectCallout">
                <a:avLst>
                  <a:gd name="adj1" fmla="val -69709"/>
                  <a:gd name="adj2" fmla="val -83147"/>
                  <a:gd name="adj3" fmla="val 16667"/>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kumimoji="1" lang="en-US" altLang="ja-JP" sz="1400" b="0" i="1" smtClean="0">
                        <a:solidFill>
                          <a:schemeClr val="tx1"/>
                        </a:solidFill>
                        <a:latin typeface="Cambria Math" panose="02040503050406030204" pitchFamily="18" charset="0"/>
                      </a:rPr>
                      <m:t>𝑓</m:t>
                    </m:r>
                    <m:r>
                      <a:rPr kumimoji="1" lang="en-US" altLang="ja-JP" sz="1400" b="0" i="1" smtClean="0">
                        <a:solidFill>
                          <a:schemeClr val="tx1"/>
                        </a:solidFill>
                        <a:latin typeface="Cambria Math" panose="02040503050406030204" pitchFamily="18" charset="0"/>
                      </a:rPr>
                      <m:t>=</m:t>
                    </m:r>
                    <m:r>
                      <m:rPr>
                        <m:nor/>
                      </m:rPr>
                      <a:rPr kumimoji="1" lang="en-US" altLang="ja-JP" sz="1400" dirty="0" smtClean="0">
                        <a:solidFill>
                          <a:schemeClr val="tx1"/>
                        </a:solidFill>
                      </a:rPr>
                      <m:t>417,428</m:t>
                    </m:r>
                  </m:oMath>
                </a14:m>
                <a:r>
                  <a:rPr kumimoji="1" lang="ja-JP" altLang="en-US" sz="1400" dirty="0">
                    <a:solidFill>
                      <a:schemeClr val="tx1"/>
                    </a:solidFill>
                  </a:rPr>
                  <a:t>の</a:t>
                </a:r>
                <a:endParaRPr kumimoji="1" lang="en-US" altLang="ja-JP" sz="1400" dirty="0">
                  <a:solidFill>
                    <a:schemeClr val="tx1"/>
                  </a:solidFill>
                </a:endParaRPr>
              </a:p>
              <a:p>
                <a:pPr algn="ctr"/>
                <a:r>
                  <a:rPr kumimoji="1" lang="ja-JP" altLang="en-US" sz="1400" dirty="0">
                    <a:solidFill>
                      <a:schemeClr val="tx1"/>
                    </a:solidFill>
                  </a:rPr>
                  <a:t>可能解を確認している</a:t>
                </a:r>
              </a:p>
            </p:txBody>
          </p:sp>
        </mc:Choice>
        <mc:Fallback xmlns="">
          <p:sp>
            <p:nvSpPr>
              <p:cNvPr id="49" name="吹き出し: 角を丸めた四角形 48">
                <a:extLst>
                  <a:ext uri="{FF2B5EF4-FFF2-40B4-BE49-F238E27FC236}">
                    <a16:creationId xmlns:a16="http://schemas.microsoft.com/office/drawing/2014/main" id="{7499F7BD-081B-48D6-BA44-1E9D4118FF3D}"/>
                  </a:ext>
                </a:extLst>
              </p:cNvPr>
              <p:cNvSpPr>
                <a:spLocks noRot="1" noChangeAspect="1" noMove="1" noResize="1" noEditPoints="1" noAdjustHandles="1" noChangeArrowheads="1" noChangeShapeType="1" noTextEdit="1"/>
              </p:cNvSpPr>
              <p:nvPr/>
            </p:nvSpPr>
            <p:spPr>
              <a:xfrm>
                <a:off x="9613440" y="5822952"/>
                <a:ext cx="1844193" cy="565718"/>
              </a:xfrm>
              <a:prstGeom prst="wedgeRoundRectCallout">
                <a:avLst>
                  <a:gd name="adj1" fmla="val -69709"/>
                  <a:gd name="adj2" fmla="val -83147"/>
                  <a:gd name="adj3" fmla="val 16667"/>
                </a:avLst>
              </a:prstGeom>
              <a:blipFill>
                <a:blip r:embed="rId17"/>
                <a:stretch>
                  <a:fillRect b="-5645"/>
                </a:stretch>
              </a:blipFill>
              <a:ln>
                <a:noFill/>
              </a:ln>
            </p:spPr>
            <p:txBody>
              <a:bodyPr/>
              <a:lstStyle/>
              <a:p>
                <a:r>
                  <a:rPr lang="ja-JP" altLang="en-US">
                    <a:noFill/>
                  </a:rPr>
                  <a:t> </a:t>
                </a:r>
              </a:p>
            </p:txBody>
          </p:sp>
        </mc:Fallback>
      </mc:AlternateContent>
    </p:spTree>
    <p:extLst>
      <p:ext uri="{BB962C8B-B14F-4D97-AF65-F5344CB8AC3E}">
        <p14:creationId xmlns:p14="http://schemas.microsoft.com/office/powerpoint/2010/main" val="966932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31</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考察：切替条件と初期個体の影響</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MOEA/D</a:t>
            </a:r>
            <a:r>
              <a:rPr lang="ja-JP" altLang="en-US" sz="2800" dirty="0"/>
              <a:t>はトレードオフ領域へ収束するように個体群を更新する。</a:t>
            </a:r>
          </a:p>
          <a:p>
            <a:pPr lvl="1">
              <a:defRPr/>
            </a:pPr>
            <a:r>
              <a:rPr lang="en-US" altLang="ja-JP" sz="2400" dirty="0"/>
              <a:t>MOEA/D</a:t>
            </a:r>
            <a:r>
              <a:rPr lang="ja-JP" altLang="en-US" sz="2400" dirty="0"/>
              <a:t>での個体群が目標部位を近似するまで探索しないと、最良解は改善しない</a:t>
            </a:r>
            <a:endParaRPr lang="en-US" altLang="ja-JP" sz="2400" dirty="0"/>
          </a:p>
        </p:txBody>
      </p:sp>
      <p:pic>
        <p:nvPicPr>
          <p:cNvPr id="13" name="図 12" descr="ダイアグラム&#10;&#10;自動的に生成された説明">
            <a:extLst>
              <a:ext uri="{FF2B5EF4-FFF2-40B4-BE49-F238E27FC236}">
                <a16:creationId xmlns:a16="http://schemas.microsoft.com/office/drawing/2014/main" id="{827329AA-1249-4EB3-A614-3634BBD405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843" y="2715711"/>
            <a:ext cx="4004482" cy="3425154"/>
          </a:xfrm>
          <a:prstGeom prst="rect">
            <a:avLst/>
          </a:prstGeom>
        </p:spPr>
      </p:pic>
      <p:sp>
        <p:nvSpPr>
          <p:cNvPr id="14" name="楕円 13">
            <a:extLst>
              <a:ext uri="{FF2B5EF4-FFF2-40B4-BE49-F238E27FC236}">
                <a16:creationId xmlns:a16="http://schemas.microsoft.com/office/drawing/2014/main" id="{06AF7F7E-0562-47D6-8F77-D9326A48E6D3}"/>
              </a:ext>
            </a:extLst>
          </p:cNvPr>
          <p:cNvSpPr/>
          <p:nvPr/>
        </p:nvSpPr>
        <p:spPr>
          <a:xfrm>
            <a:off x="3814369" y="2983846"/>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楕円 14">
            <a:extLst>
              <a:ext uri="{FF2B5EF4-FFF2-40B4-BE49-F238E27FC236}">
                <a16:creationId xmlns:a16="http://schemas.microsoft.com/office/drawing/2014/main" id="{6C592C33-B4E1-4559-A804-01C0FAF806D1}"/>
              </a:ext>
            </a:extLst>
          </p:cNvPr>
          <p:cNvSpPr/>
          <p:nvPr/>
        </p:nvSpPr>
        <p:spPr>
          <a:xfrm>
            <a:off x="3097002" y="327648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楕円 15">
            <a:extLst>
              <a:ext uri="{FF2B5EF4-FFF2-40B4-BE49-F238E27FC236}">
                <a16:creationId xmlns:a16="http://schemas.microsoft.com/office/drawing/2014/main" id="{7D8B84E7-9713-46F4-9F31-CE3C7520F8FD}"/>
              </a:ext>
            </a:extLst>
          </p:cNvPr>
          <p:cNvSpPr/>
          <p:nvPr/>
        </p:nvSpPr>
        <p:spPr>
          <a:xfrm>
            <a:off x="4298976" y="322248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楕円 18">
            <a:extLst>
              <a:ext uri="{FF2B5EF4-FFF2-40B4-BE49-F238E27FC236}">
                <a16:creationId xmlns:a16="http://schemas.microsoft.com/office/drawing/2014/main" id="{607D8331-D88D-4D6E-8DE3-49C447B57A95}"/>
              </a:ext>
            </a:extLst>
          </p:cNvPr>
          <p:cNvSpPr/>
          <p:nvPr/>
        </p:nvSpPr>
        <p:spPr>
          <a:xfrm>
            <a:off x="4491090" y="3575025"/>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楕円 20">
            <a:extLst>
              <a:ext uri="{FF2B5EF4-FFF2-40B4-BE49-F238E27FC236}">
                <a16:creationId xmlns:a16="http://schemas.microsoft.com/office/drawing/2014/main" id="{32CDE47B-FC44-41DE-883C-1E265738EF87}"/>
              </a:ext>
            </a:extLst>
          </p:cNvPr>
          <p:cNvSpPr/>
          <p:nvPr/>
        </p:nvSpPr>
        <p:spPr>
          <a:xfrm>
            <a:off x="3706369" y="3559125"/>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2" name="図 21" descr="ダイアグラム&#10;&#10;自動的に生成された説明">
            <a:extLst>
              <a:ext uri="{FF2B5EF4-FFF2-40B4-BE49-F238E27FC236}">
                <a16:creationId xmlns:a16="http://schemas.microsoft.com/office/drawing/2014/main" id="{94D1BE99-CD51-43A8-BC3C-5242D3122D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0197" y="2715711"/>
            <a:ext cx="4004482" cy="3425154"/>
          </a:xfrm>
          <a:prstGeom prst="rect">
            <a:avLst/>
          </a:prstGeom>
        </p:spPr>
      </p:pic>
      <p:sp>
        <p:nvSpPr>
          <p:cNvPr id="26" name="楕円 25">
            <a:extLst>
              <a:ext uri="{FF2B5EF4-FFF2-40B4-BE49-F238E27FC236}">
                <a16:creationId xmlns:a16="http://schemas.microsoft.com/office/drawing/2014/main" id="{601AD9B6-4A79-49AD-A46F-2CED868CECC3}"/>
              </a:ext>
            </a:extLst>
          </p:cNvPr>
          <p:cNvSpPr/>
          <p:nvPr/>
        </p:nvSpPr>
        <p:spPr>
          <a:xfrm>
            <a:off x="8834044" y="5088871"/>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楕円 26">
            <a:extLst>
              <a:ext uri="{FF2B5EF4-FFF2-40B4-BE49-F238E27FC236}">
                <a16:creationId xmlns:a16="http://schemas.microsoft.com/office/drawing/2014/main" id="{9B9BD576-3858-4855-82A0-C0CCE66E26AA}"/>
              </a:ext>
            </a:extLst>
          </p:cNvPr>
          <p:cNvSpPr/>
          <p:nvPr/>
        </p:nvSpPr>
        <p:spPr>
          <a:xfrm>
            <a:off x="8116677" y="538150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楕円 27">
            <a:extLst>
              <a:ext uri="{FF2B5EF4-FFF2-40B4-BE49-F238E27FC236}">
                <a16:creationId xmlns:a16="http://schemas.microsoft.com/office/drawing/2014/main" id="{88D58107-FDDD-48B0-A5B0-6383A586DDF3}"/>
              </a:ext>
            </a:extLst>
          </p:cNvPr>
          <p:cNvSpPr/>
          <p:nvPr/>
        </p:nvSpPr>
        <p:spPr>
          <a:xfrm>
            <a:off x="9318651" y="532750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楕円 28">
            <a:extLst>
              <a:ext uri="{FF2B5EF4-FFF2-40B4-BE49-F238E27FC236}">
                <a16:creationId xmlns:a16="http://schemas.microsoft.com/office/drawing/2014/main" id="{8106E5B4-EA14-4816-9135-37B469B5A7FB}"/>
              </a:ext>
            </a:extLst>
          </p:cNvPr>
          <p:cNvSpPr/>
          <p:nvPr/>
        </p:nvSpPr>
        <p:spPr>
          <a:xfrm>
            <a:off x="9520290" y="5743575"/>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楕円 29">
            <a:extLst>
              <a:ext uri="{FF2B5EF4-FFF2-40B4-BE49-F238E27FC236}">
                <a16:creationId xmlns:a16="http://schemas.microsoft.com/office/drawing/2014/main" id="{72AAC919-9218-4C4F-9314-4E5CC0157465}"/>
              </a:ext>
            </a:extLst>
          </p:cNvPr>
          <p:cNvSpPr/>
          <p:nvPr/>
        </p:nvSpPr>
        <p:spPr>
          <a:xfrm>
            <a:off x="8726044" y="5626050"/>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CAA423C1-EB5A-40FE-8B26-B2587AADCCBF}"/>
                  </a:ext>
                </a:extLst>
              </p:cNvPr>
              <p:cNvSpPr txBox="1"/>
              <p:nvPr/>
            </p:nvSpPr>
            <p:spPr>
              <a:xfrm>
                <a:off x="314809" y="2176463"/>
                <a:ext cx="5132736" cy="369332"/>
              </a:xfrm>
              <a:prstGeom prst="rect">
                <a:avLst/>
              </a:prstGeom>
              <a:noFill/>
            </p:spPr>
            <p:txBody>
              <a:bodyPr wrap="square" rtlCol="0">
                <a:spAutoFit/>
              </a:bodyPr>
              <a:lstStyle/>
              <a:p>
                <a:pPr algn="ctr"/>
                <a:r>
                  <a:rPr lang="ja-JP" altLang="en-US" dirty="0"/>
                  <a:t>個体群の</a:t>
                </a:r>
                <a14:m>
                  <m:oMath xmlns:m="http://schemas.openxmlformats.org/officeDocument/2006/math">
                    <m:r>
                      <a:rPr kumimoji="1" lang="en-US" altLang="ja-JP" sz="1800" b="0" i="1" smtClean="0">
                        <a:latin typeface="Cambria Math" panose="02040503050406030204" pitchFamily="18" charset="0"/>
                      </a:rPr>
                      <m:t>𝑣</m:t>
                    </m:r>
                  </m:oMath>
                </a14:m>
                <a:r>
                  <a:rPr lang="ja-JP" altLang="en-US" dirty="0"/>
                  <a:t>は小さいが、</a:t>
                </a:r>
                <a14:m>
                  <m:oMath xmlns:m="http://schemas.openxmlformats.org/officeDocument/2006/math">
                    <m:r>
                      <a:rPr kumimoji="1" lang="en-US" altLang="ja-JP" b="0" i="1" smtClean="0">
                        <a:latin typeface="Cambria Math" panose="02040503050406030204" pitchFamily="18" charset="0"/>
                      </a:rPr>
                      <m:t>𝑓</m:t>
                    </m:r>
                  </m:oMath>
                </a14:m>
                <a:r>
                  <a:rPr lang="ja-JP" altLang="en-US" dirty="0"/>
                  <a:t>がまだ悪い</a:t>
                </a:r>
              </a:p>
            </p:txBody>
          </p:sp>
        </mc:Choice>
        <mc:Fallback xmlns="">
          <p:sp>
            <p:nvSpPr>
              <p:cNvPr id="31" name="テキスト ボックス 30">
                <a:extLst>
                  <a:ext uri="{FF2B5EF4-FFF2-40B4-BE49-F238E27FC236}">
                    <a16:creationId xmlns:a16="http://schemas.microsoft.com/office/drawing/2014/main" id="{CAA423C1-EB5A-40FE-8B26-B2587AADCCBF}"/>
                  </a:ext>
                </a:extLst>
              </p:cNvPr>
              <p:cNvSpPr txBox="1">
                <a:spLocks noRot="1" noChangeAspect="1" noMove="1" noResize="1" noEditPoints="1" noAdjustHandles="1" noChangeArrowheads="1" noChangeShapeType="1" noTextEdit="1"/>
              </p:cNvSpPr>
              <p:nvPr/>
            </p:nvSpPr>
            <p:spPr>
              <a:xfrm>
                <a:off x="314809" y="2176463"/>
                <a:ext cx="5132736" cy="369332"/>
              </a:xfrm>
              <a:prstGeom prst="rect">
                <a:avLst/>
              </a:prstGeom>
              <a:blipFill>
                <a:blip r:embed="rId3"/>
                <a:stretch>
                  <a:fillRect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410F6473-09B2-4E77-9181-392AE45C5C14}"/>
                  </a:ext>
                </a:extLst>
              </p:cNvPr>
              <p:cNvSpPr txBox="1"/>
              <p:nvPr/>
            </p:nvSpPr>
            <p:spPr>
              <a:xfrm>
                <a:off x="6503542" y="2176463"/>
                <a:ext cx="5630217" cy="369332"/>
              </a:xfrm>
              <a:prstGeom prst="rect">
                <a:avLst/>
              </a:prstGeom>
              <a:noFill/>
            </p:spPr>
            <p:txBody>
              <a:bodyPr wrap="square" rtlCol="0">
                <a:spAutoFit/>
              </a:bodyPr>
              <a:lstStyle/>
              <a:p>
                <a:pPr algn="ctr"/>
                <a14:m>
                  <m:oMath xmlns:m="http://schemas.openxmlformats.org/officeDocument/2006/math">
                    <m:r>
                      <a:rPr kumimoji="1" lang="en-US" altLang="ja-JP" sz="1800" b="0" i="1" smtClean="0">
                        <a:latin typeface="Cambria Math" panose="02040503050406030204" pitchFamily="18" charset="0"/>
                      </a:rPr>
                      <m:t>𝑣</m:t>
                    </m:r>
                  </m:oMath>
                </a14:m>
                <a:r>
                  <a:rPr lang="ja-JP" altLang="en-US" dirty="0"/>
                  <a:t>が悪化してもパレートフロンティアに近づくなら、すぐ更新する</a:t>
                </a:r>
              </a:p>
            </p:txBody>
          </p:sp>
        </mc:Choice>
        <mc:Fallback xmlns="">
          <p:sp>
            <p:nvSpPr>
              <p:cNvPr id="32" name="テキスト ボックス 31">
                <a:extLst>
                  <a:ext uri="{FF2B5EF4-FFF2-40B4-BE49-F238E27FC236}">
                    <a16:creationId xmlns:a16="http://schemas.microsoft.com/office/drawing/2014/main" id="{410F6473-09B2-4E77-9181-392AE45C5C14}"/>
                  </a:ext>
                </a:extLst>
              </p:cNvPr>
              <p:cNvSpPr txBox="1">
                <a:spLocks noRot="1" noChangeAspect="1" noMove="1" noResize="1" noEditPoints="1" noAdjustHandles="1" noChangeArrowheads="1" noChangeShapeType="1" noTextEdit="1"/>
              </p:cNvSpPr>
              <p:nvPr/>
            </p:nvSpPr>
            <p:spPr>
              <a:xfrm>
                <a:off x="6503542" y="2176463"/>
                <a:ext cx="5630217" cy="369332"/>
              </a:xfrm>
              <a:prstGeom prst="rect">
                <a:avLst/>
              </a:prstGeom>
              <a:blipFill>
                <a:blip r:embed="rId4"/>
                <a:stretch>
                  <a:fillRect t="-8197" r="-217" b="-24590"/>
                </a:stretch>
              </a:blipFill>
            </p:spPr>
            <p:txBody>
              <a:bodyPr/>
              <a:lstStyle/>
              <a:p>
                <a:r>
                  <a:rPr lang="ja-JP" altLang="en-US">
                    <a:noFill/>
                  </a:rPr>
                  <a:t> </a:t>
                </a:r>
              </a:p>
            </p:txBody>
          </p:sp>
        </mc:Fallback>
      </mc:AlternateContent>
      <p:sp>
        <p:nvSpPr>
          <p:cNvPr id="33" name="二等辺三角形 32">
            <a:extLst>
              <a:ext uri="{FF2B5EF4-FFF2-40B4-BE49-F238E27FC236}">
                <a16:creationId xmlns:a16="http://schemas.microsoft.com/office/drawing/2014/main" id="{0AED2095-ABC5-491E-9219-FD0C9188BCCD}"/>
              </a:ext>
            </a:extLst>
          </p:cNvPr>
          <p:cNvSpPr/>
          <p:nvPr/>
        </p:nvSpPr>
        <p:spPr>
          <a:xfrm rot="5400000">
            <a:off x="5694236" y="4293385"/>
            <a:ext cx="920933" cy="26980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テキスト ボックス 33">
            <a:extLst>
              <a:ext uri="{FF2B5EF4-FFF2-40B4-BE49-F238E27FC236}">
                <a16:creationId xmlns:a16="http://schemas.microsoft.com/office/drawing/2014/main" id="{7B1AAB57-578E-435B-9690-ACEEFEC9D41D}"/>
              </a:ext>
            </a:extLst>
          </p:cNvPr>
          <p:cNvSpPr txBox="1"/>
          <p:nvPr/>
        </p:nvSpPr>
        <p:spPr>
          <a:xfrm>
            <a:off x="5007609" y="3470475"/>
            <a:ext cx="2176781" cy="369332"/>
          </a:xfrm>
          <a:prstGeom prst="rect">
            <a:avLst/>
          </a:prstGeom>
          <a:noFill/>
        </p:spPr>
        <p:txBody>
          <a:bodyPr wrap="square" rtlCol="0">
            <a:spAutoFit/>
          </a:bodyPr>
          <a:lstStyle/>
          <a:p>
            <a:pPr algn="ctr"/>
            <a:r>
              <a:rPr lang="ja-JP" altLang="en-US" dirty="0"/>
              <a:t>このまま切り替えると</a:t>
            </a:r>
          </a:p>
        </p:txBody>
      </p:sp>
      <p:sp>
        <p:nvSpPr>
          <p:cNvPr id="35" name="吹き出し: 角を丸めた四角形 34">
            <a:extLst>
              <a:ext uri="{FF2B5EF4-FFF2-40B4-BE49-F238E27FC236}">
                <a16:creationId xmlns:a16="http://schemas.microsoft.com/office/drawing/2014/main" id="{397626B4-CC67-4F19-95FE-A5F6392B2458}"/>
              </a:ext>
            </a:extLst>
          </p:cNvPr>
          <p:cNvSpPr/>
          <p:nvPr/>
        </p:nvSpPr>
        <p:spPr>
          <a:xfrm>
            <a:off x="3591679" y="4284552"/>
            <a:ext cx="2428121" cy="464342"/>
          </a:xfrm>
          <a:prstGeom prst="wedgeRoundRectCallout">
            <a:avLst>
              <a:gd name="adj1" fmla="val -35718"/>
              <a:gd name="adj2" fmla="val -155255"/>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r>
              <a:rPr kumimoji="1" lang="ja-JP" altLang="en-US" dirty="0"/>
              <a:t>つだけ可能解を得た</a:t>
            </a:r>
          </a:p>
        </p:txBody>
      </p:sp>
      <p:sp>
        <p:nvSpPr>
          <p:cNvPr id="36" name="テキスト ボックス 35">
            <a:extLst>
              <a:ext uri="{FF2B5EF4-FFF2-40B4-BE49-F238E27FC236}">
                <a16:creationId xmlns:a16="http://schemas.microsoft.com/office/drawing/2014/main" id="{C0579BF3-A62A-4F9F-8256-113A64141B8B}"/>
              </a:ext>
            </a:extLst>
          </p:cNvPr>
          <p:cNvSpPr txBox="1"/>
          <p:nvPr/>
        </p:nvSpPr>
        <p:spPr>
          <a:xfrm>
            <a:off x="2144616" y="2735208"/>
            <a:ext cx="1615753" cy="338554"/>
          </a:xfrm>
          <a:prstGeom prst="rect">
            <a:avLst/>
          </a:prstGeom>
          <a:noFill/>
        </p:spPr>
        <p:txBody>
          <a:bodyPr wrap="square" rtlCol="0">
            <a:spAutoFit/>
          </a:bodyPr>
          <a:lstStyle/>
          <a:p>
            <a:pPr algn="ctr"/>
            <a:r>
              <a:rPr lang="en-US" altLang="ja-JP" sz="1600" dirty="0"/>
              <a:t>p-best</a:t>
            </a:r>
            <a:r>
              <a:rPr lang="ja-JP" altLang="en-US" sz="1600" dirty="0"/>
              <a:t>集合</a:t>
            </a:r>
          </a:p>
        </p:txBody>
      </p:sp>
      <p:sp>
        <p:nvSpPr>
          <p:cNvPr id="39" name="テキスト ボックス 38">
            <a:extLst>
              <a:ext uri="{FF2B5EF4-FFF2-40B4-BE49-F238E27FC236}">
                <a16:creationId xmlns:a16="http://schemas.microsoft.com/office/drawing/2014/main" id="{A338CEFE-0400-4F9D-9617-D3D11540D562}"/>
              </a:ext>
            </a:extLst>
          </p:cNvPr>
          <p:cNvSpPr txBox="1"/>
          <p:nvPr/>
        </p:nvSpPr>
        <p:spPr>
          <a:xfrm>
            <a:off x="7503082" y="4957995"/>
            <a:ext cx="1103581" cy="338554"/>
          </a:xfrm>
          <a:prstGeom prst="rect">
            <a:avLst/>
          </a:prstGeom>
          <a:noFill/>
        </p:spPr>
        <p:txBody>
          <a:bodyPr wrap="square" rtlCol="0">
            <a:spAutoFit/>
          </a:bodyPr>
          <a:lstStyle/>
          <a:p>
            <a:pPr algn="ctr"/>
            <a:r>
              <a:rPr lang="ja-JP" altLang="en-US" sz="1600" dirty="0"/>
              <a:t>個体群</a:t>
            </a:r>
          </a:p>
        </p:txBody>
      </p:sp>
      <p:sp>
        <p:nvSpPr>
          <p:cNvPr id="4" name="正方形/長方形 3">
            <a:extLst>
              <a:ext uri="{FF2B5EF4-FFF2-40B4-BE49-F238E27FC236}">
                <a16:creationId xmlns:a16="http://schemas.microsoft.com/office/drawing/2014/main" id="{2B9B3B22-6E51-4B54-86E4-41A0B2A0D977}"/>
              </a:ext>
            </a:extLst>
          </p:cNvPr>
          <p:cNvSpPr/>
          <p:nvPr/>
        </p:nvSpPr>
        <p:spPr>
          <a:xfrm>
            <a:off x="3619195" y="3484413"/>
            <a:ext cx="258849" cy="24454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正方形/長方形 39">
            <a:extLst>
              <a:ext uri="{FF2B5EF4-FFF2-40B4-BE49-F238E27FC236}">
                <a16:creationId xmlns:a16="http://schemas.microsoft.com/office/drawing/2014/main" id="{DB34B95C-115A-4C97-8ADE-C4E3B2BC5240}"/>
              </a:ext>
            </a:extLst>
          </p:cNvPr>
          <p:cNvSpPr/>
          <p:nvPr/>
        </p:nvSpPr>
        <p:spPr>
          <a:xfrm>
            <a:off x="9991420" y="3481328"/>
            <a:ext cx="258849" cy="24454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テキスト ボックス 40">
            <a:extLst>
              <a:ext uri="{FF2B5EF4-FFF2-40B4-BE49-F238E27FC236}">
                <a16:creationId xmlns:a16="http://schemas.microsoft.com/office/drawing/2014/main" id="{9D616C78-5C4E-4C91-A38A-22BDC8A1F2D3}"/>
              </a:ext>
            </a:extLst>
          </p:cNvPr>
          <p:cNvSpPr txBox="1"/>
          <p:nvPr/>
        </p:nvSpPr>
        <p:spPr>
          <a:xfrm>
            <a:off x="2886380" y="3730618"/>
            <a:ext cx="1103581" cy="338554"/>
          </a:xfrm>
          <a:prstGeom prst="rect">
            <a:avLst/>
          </a:prstGeom>
          <a:noFill/>
        </p:spPr>
        <p:txBody>
          <a:bodyPr wrap="square" rtlCol="0">
            <a:spAutoFit/>
          </a:bodyPr>
          <a:lstStyle/>
          <a:p>
            <a:pPr algn="ctr"/>
            <a:r>
              <a:rPr lang="ja-JP" altLang="en-US" sz="1600" dirty="0">
                <a:solidFill>
                  <a:schemeClr val="accent4"/>
                </a:solidFill>
              </a:rPr>
              <a:t>最良解</a:t>
            </a:r>
          </a:p>
        </p:txBody>
      </p:sp>
      <p:sp>
        <p:nvSpPr>
          <p:cNvPr id="42" name="テキスト ボックス 41">
            <a:extLst>
              <a:ext uri="{FF2B5EF4-FFF2-40B4-BE49-F238E27FC236}">
                <a16:creationId xmlns:a16="http://schemas.microsoft.com/office/drawing/2014/main" id="{DB7892CA-5374-4EE4-83CA-6EAB87383145}"/>
              </a:ext>
            </a:extLst>
          </p:cNvPr>
          <p:cNvSpPr txBox="1"/>
          <p:nvPr/>
        </p:nvSpPr>
        <p:spPr>
          <a:xfrm>
            <a:off x="9318650" y="3730618"/>
            <a:ext cx="1103581" cy="338554"/>
          </a:xfrm>
          <a:prstGeom prst="rect">
            <a:avLst/>
          </a:prstGeom>
          <a:noFill/>
        </p:spPr>
        <p:txBody>
          <a:bodyPr wrap="square" rtlCol="0">
            <a:spAutoFit/>
          </a:bodyPr>
          <a:lstStyle/>
          <a:p>
            <a:pPr algn="ctr"/>
            <a:r>
              <a:rPr lang="ja-JP" altLang="en-US" sz="1600" dirty="0">
                <a:solidFill>
                  <a:schemeClr val="accent4"/>
                </a:solidFill>
              </a:rPr>
              <a:t>最良解</a:t>
            </a:r>
          </a:p>
        </p:txBody>
      </p:sp>
      <p:sp>
        <p:nvSpPr>
          <p:cNvPr id="43" name="吹き出し: 角を丸めた四角形 42">
            <a:extLst>
              <a:ext uri="{FF2B5EF4-FFF2-40B4-BE49-F238E27FC236}">
                <a16:creationId xmlns:a16="http://schemas.microsoft.com/office/drawing/2014/main" id="{BF42C0FE-3687-4302-B2A6-02DC98A712E7}"/>
              </a:ext>
            </a:extLst>
          </p:cNvPr>
          <p:cNvSpPr/>
          <p:nvPr/>
        </p:nvSpPr>
        <p:spPr>
          <a:xfrm>
            <a:off x="10250269" y="3858919"/>
            <a:ext cx="1203691" cy="369332"/>
          </a:xfrm>
          <a:prstGeom prst="wedgeRoundRectCallout">
            <a:avLst>
              <a:gd name="adj1" fmla="val -39675"/>
              <a:gd name="adj2" fmla="val -106254"/>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停滞する</a:t>
            </a:r>
          </a:p>
        </p:txBody>
      </p:sp>
      <p:sp>
        <p:nvSpPr>
          <p:cNvPr id="37" name="テキスト ボックス 36">
            <a:extLst>
              <a:ext uri="{FF2B5EF4-FFF2-40B4-BE49-F238E27FC236}">
                <a16:creationId xmlns:a16="http://schemas.microsoft.com/office/drawing/2014/main" id="{ECAFCB27-4A08-47F7-B34B-89507FDDBF13}"/>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Tree>
    <p:extLst>
      <p:ext uri="{BB962C8B-B14F-4D97-AF65-F5344CB8AC3E}">
        <p14:creationId xmlns:p14="http://schemas.microsoft.com/office/powerpoint/2010/main" val="24622498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CEEC6048-0741-45C4-B3C5-1D64C93ED8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205" y="2520063"/>
            <a:ext cx="3548330" cy="367200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32</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考察：パレートフロンティアの広さの影響</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31807"/>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500" dirty="0"/>
              <a:t>トレードオフ領域への収束を優先すると、可能解の探索効率が低下することがある。</a:t>
            </a:r>
            <a:endParaRPr lang="en-US" altLang="ja-JP" sz="2500" dirty="0"/>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5663319C-6735-495D-A649-0102E689DB09}"/>
                  </a:ext>
                </a:extLst>
              </p:cNvPr>
              <p:cNvSpPr txBox="1"/>
              <p:nvPr/>
            </p:nvSpPr>
            <p:spPr>
              <a:xfrm>
                <a:off x="175447" y="4455243"/>
                <a:ext cx="1877869" cy="338554"/>
              </a:xfrm>
              <a:prstGeom prst="rect">
                <a:avLst/>
              </a:prstGeom>
              <a:noFill/>
            </p:spPr>
            <p:txBody>
              <a:bodyPr wrap="square" rtlCol="0">
                <a:spAutoFit/>
              </a:bodyPr>
              <a:lstStyle/>
              <a:p>
                <a:pPr algn="ctr"/>
                <a:r>
                  <a:rPr lang="ja-JP" altLang="en-US" sz="1600" dirty="0"/>
                  <a:t>赤：</a:t>
                </a:r>
                <a14:m>
                  <m:oMath xmlns:m="http://schemas.openxmlformats.org/officeDocument/2006/math">
                    <m:r>
                      <a:rPr kumimoji="1" lang="en-US" altLang="ja-JP" sz="1600" b="0" i="1" smtClean="0">
                        <a:latin typeface="Cambria Math" panose="02040503050406030204" pitchFamily="18" charset="0"/>
                      </a:rPr>
                      <m:t>𝑓</m:t>
                    </m:r>
                  </m:oMath>
                </a14:m>
                <a:r>
                  <a:rPr lang="ja-JP" altLang="en-US" sz="1600" dirty="0"/>
                  <a:t>が小さい領域</a:t>
                </a:r>
              </a:p>
            </p:txBody>
          </p:sp>
        </mc:Choice>
        <mc:Fallback xmlns="">
          <p:sp>
            <p:nvSpPr>
              <p:cNvPr id="37" name="テキスト ボックス 36">
                <a:extLst>
                  <a:ext uri="{FF2B5EF4-FFF2-40B4-BE49-F238E27FC236}">
                    <a16:creationId xmlns:a16="http://schemas.microsoft.com/office/drawing/2014/main" id="{5663319C-6735-495D-A649-0102E689DB09}"/>
                  </a:ext>
                </a:extLst>
              </p:cNvPr>
              <p:cNvSpPr txBox="1">
                <a:spLocks noRot="1" noChangeAspect="1" noMove="1" noResize="1" noEditPoints="1" noAdjustHandles="1" noChangeArrowheads="1" noChangeShapeType="1" noTextEdit="1"/>
              </p:cNvSpPr>
              <p:nvPr/>
            </p:nvSpPr>
            <p:spPr>
              <a:xfrm>
                <a:off x="175447" y="4455243"/>
                <a:ext cx="1877869" cy="338554"/>
              </a:xfrm>
              <a:prstGeom prst="rect">
                <a:avLst/>
              </a:prstGeom>
              <a:blipFill>
                <a:blip r:embed="rId3"/>
                <a:stretch>
                  <a:fillRect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0109DCCB-EB46-41D0-9425-3EC019EB2FE0}"/>
                  </a:ext>
                </a:extLst>
              </p:cNvPr>
              <p:cNvSpPr txBox="1"/>
              <p:nvPr/>
            </p:nvSpPr>
            <p:spPr>
              <a:xfrm>
                <a:off x="2177745" y="3403606"/>
                <a:ext cx="1877869" cy="339324"/>
              </a:xfrm>
              <a:prstGeom prst="rect">
                <a:avLst/>
              </a:prstGeom>
              <a:noFill/>
            </p:spPr>
            <p:txBody>
              <a:bodyPr wrap="square" rtlCol="0">
                <a:spAutoFit/>
              </a:bodyPr>
              <a:lstStyle/>
              <a:p>
                <a:pPr algn="ctr"/>
                <a:r>
                  <a:rPr lang="ja-JP" altLang="en-US" sz="1600" dirty="0"/>
                  <a:t>白：</a:t>
                </a:r>
                <a14:m>
                  <m:oMath xmlns:m="http://schemas.openxmlformats.org/officeDocument/2006/math">
                    <m:r>
                      <a:rPr kumimoji="1" lang="ja-JP" altLang="en-US" sz="1600" b="0" i="1" smtClean="0">
                        <a:latin typeface="Cambria Math" panose="02040503050406030204" pitchFamily="18" charset="0"/>
                      </a:rPr>
                      <m:t>実行</m:t>
                    </m:r>
                  </m:oMath>
                </a14:m>
                <a:r>
                  <a:rPr lang="ja-JP" altLang="en-US" sz="1600" dirty="0"/>
                  <a:t>可能領域</a:t>
                </a:r>
              </a:p>
            </p:txBody>
          </p:sp>
        </mc:Choice>
        <mc:Fallback xmlns="">
          <p:sp>
            <p:nvSpPr>
              <p:cNvPr id="38" name="テキスト ボックス 37">
                <a:extLst>
                  <a:ext uri="{FF2B5EF4-FFF2-40B4-BE49-F238E27FC236}">
                    <a16:creationId xmlns:a16="http://schemas.microsoft.com/office/drawing/2014/main" id="{0109DCCB-EB46-41D0-9425-3EC019EB2FE0}"/>
                  </a:ext>
                </a:extLst>
              </p:cNvPr>
              <p:cNvSpPr txBox="1">
                <a:spLocks noRot="1" noChangeAspect="1" noMove="1" noResize="1" noEditPoints="1" noAdjustHandles="1" noChangeArrowheads="1" noChangeShapeType="1" noTextEdit="1"/>
              </p:cNvSpPr>
              <p:nvPr/>
            </p:nvSpPr>
            <p:spPr>
              <a:xfrm>
                <a:off x="2177745" y="3403606"/>
                <a:ext cx="1877869" cy="339324"/>
              </a:xfrm>
              <a:prstGeom prst="rect">
                <a:avLst/>
              </a:prstGeom>
              <a:blipFill>
                <a:blip r:embed="rId4"/>
                <a:stretch>
                  <a:fillRect t="-5357" b="-21429"/>
                </a:stretch>
              </a:blipFill>
            </p:spPr>
            <p:txBody>
              <a:bodyPr/>
              <a:lstStyle/>
              <a:p>
                <a:r>
                  <a:rPr lang="ja-JP" altLang="en-US">
                    <a:noFill/>
                  </a:rPr>
                  <a:t> </a:t>
                </a:r>
              </a:p>
            </p:txBody>
          </p:sp>
        </mc:Fallback>
      </mc:AlternateContent>
      <p:sp>
        <p:nvSpPr>
          <p:cNvPr id="45" name="テキスト ボックス 44">
            <a:extLst>
              <a:ext uri="{FF2B5EF4-FFF2-40B4-BE49-F238E27FC236}">
                <a16:creationId xmlns:a16="http://schemas.microsoft.com/office/drawing/2014/main" id="{77166B7F-5E8D-4963-B3C5-826414207EB0}"/>
              </a:ext>
            </a:extLst>
          </p:cNvPr>
          <p:cNvSpPr txBox="1"/>
          <p:nvPr/>
        </p:nvSpPr>
        <p:spPr>
          <a:xfrm>
            <a:off x="2241076" y="4720205"/>
            <a:ext cx="1877869" cy="338554"/>
          </a:xfrm>
          <a:prstGeom prst="rect">
            <a:avLst/>
          </a:prstGeom>
          <a:noFill/>
        </p:spPr>
        <p:txBody>
          <a:bodyPr wrap="square" rtlCol="0">
            <a:spAutoFit/>
          </a:bodyPr>
          <a:lstStyle/>
          <a:p>
            <a:pPr algn="ctr"/>
            <a:r>
              <a:rPr lang="ja-JP" altLang="en-US" sz="1600" dirty="0"/>
              <a:t>パレートフロンティア</a:t>
            </a:r>
          </a:p>
        </p:txBody>
      </p:sp>
      <p:sp>
        <p:nvSpPr>
          <p:cNvPr id="48" name="テキスト ボックス 47">
            <a:extLst>
              <a:ext uri="{FF2B5EF4-FFF2-40B4-BE49-F238E27FC236}">
                <a16:creationId xmlns:a16="http://schemas.microsoft.com/office/drawing/2014/main" id="{6E61D0C8-3008-447C-BD7D-C752D83AFA36}"/>
              </a:ext>
            </a:extLst>
          </p:cNvPr>
          <p:cNvSpPr txBox="1"/>
          <p:nvPr/>
        </p:nvSpPr>
        <p:spPr>
          <a:xfrm>
            <a:off x="451205" y="2728072"/>
            <a:ext cx="1472332" cy="338554"/>
          </a:xfrm>
          <a:prstGeom prst="rect">
            <a:avLst/>
          </a:prstGeom>
          <a:noFill/>
        </p:spPr>
        <p:txBody>
          <a:bodyPr wrap="square" rtlCol="0">
            <a:spAutoFit/>
          </a:bodyPr>
          <a:lstStyle/>
          <a:p>
            <a:pPr algn="ctr"/>
            <a:r>
              <a:rPr lang="ja-JP" altLang="en-US" sz="1600" dirty="0"/>
              <a:t>灰：</a:t>
            </a:r>
            <a:r>
              <a:rPr lang="ja-JP" altLang="en-US" sz="1400" dirty="0"/>
              <a:t>違反領域</a:t>
            </a:r>
            <a:endParaRPr lang="ja-JP" altLang="en-US" sz="1600" dirty="0"/>
          </a:p>
        </p:txBody>
      </p:sp>
      <p:cxnSp>
        <p:nvCxnSpPr>
          <p:cNvPr id="39" name="直線コネクタ 38">
            <a:extLst>
              <a:ext uri="{FF2B5EF4-FFF2-40B4-BE49-F238E27FC236}">
                <a16:creationId xmlns:a16="http://schemas.microsoft.com/office/drawing/2014/main" id="{4071DFDD-B1B0-4F27-8818-4034981002F0}"/>
              </a:ext>
            </a:extLst>
          </p:cNvPr>
          <p:cNvCxnSpPr>
            <a:cxnSpLocks/>
          </p:cNvCxnSpPr>
          <p:nvPr/>
        </p:nvCxnSpPr>
        <p:spPr>
          <a:xfrm>
            <a:off x="436813" y="2444778"/>
            <a:ext cx="5454981"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3C75EDD3-8684-4E50-A206-A2DECD791C78}"/>
              </a:ext>
            </a:extLst>
          </p:cNvPr>
          <p:cNvSpPr txBox="1"/>
          <p:nvPr/>
        </p:nvSpPr>
        <p:spPr>
          <a:xfrm>
            <a:off x="1541280" y="1711704"/>
            <a:ext cx="3246045" cy="369332"/>
          </a:xfrm>
          <a:prstGeom prst="rect">
            <a:avLst/>
          </a:prstGeom>
          <a:noFill/>
        </p:spPr>
        <p:txBody>
          <a:bodyPr wrap="square" rtlCol="0">
            <a:spAutoFit/>
          </a:bodyPr>
          <a:lstStyle/>
          <a:p>
            <a:pPr algn="ctr"/>
            <a:r>
              <a:rPr lang="ja-JP" altLang="en-US" dirty="0"/>
              <a:t>パレートフロンティアが狭い例</a:t>
            </a:r>
          </a:p>
        </p:txBody>
      </p:sp>
      <p:sp>
        <p:nvSpPr>
          <p:cNvPr id="26" name="テキスト ボックス 25">
            <a:extLst>
              <a:ext uri="{FF2B5EF4-FFF2-40B4-BE49-F238E27FC236}">
                <a16:creationId xmlns:a16="http://schemas.microsoft.com/office/drawing/2014/main" id="{3E6B955F-204D-423A-91FE-9120615C9993}"/>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pic>
        <p:nvPicPr>
          <p:cNvPr id="27" name="図 26" descr="グラフ, 折れ線グラフ&#10;&#10;自動的に生成された説明">
            <a:extLst>
              <a:ext uri="{FF2B5EF4-FFF2-40B4-BE49-F238E27FC236}">
                <a16:creationId xmlns:a16="http://schemas.microsoft.com/office/drawing/2014/main" id="{F7F5763E-3A64-464B-91FC-D8455AC9E63E}"/>
              </a:ext>
            </a:extLst>
          </p:cNvPr>
          <p:cNvPicPr>
            <a:picLocks noChangeAspect="1"/>
          </p:cNvPicPr>
          <p:nvPr/>
        </p:nvPicPr>
        <p:blipFill rotWithShape="1">
          <a:blip r:embed="rId5">
            <a:extLst>
              <a:ext uri="{28A0092B-C50C-407E-A947-70E740481C1C}">
                <a14:useLocalDpi xmlns:a14="http://schemas.microsoft.com/office/drawing/2010/main" val="0"/>
              </a:ext>
            </a:extLst>
          </a:blip>
          <a:srcRect t="5342"/>
          <a:stretch/>
        </p:blipFill>
        <p:spPr>
          <a:xfrm>
            <a:off x="6111319" y="2552700"/>
            <a:ext cx="3799371" cy="3673719"/>
          </a:xfrm>
          <a:prstGeom prst="rect">
            <a:avLst/>
          </a:prstGeom>
        </p:spPr>
      </p:pic>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9B2C45CC-4D43-42F5-8B6F-0CBA465B4440}"/>
                  </a:ext>
                </a:extLst>
              </p:cNvPr>
              <p:cNvSpPr txBox="1"/>
              <p:nvPr/>
            </p:nvSpPr>
            <p:spPr>
              <a:xfrm>
                <a:off x="5841737" y="5008307"/>
                <a:ext cx="1877869" cy="338554"/>
              </a:xfrm>
              <a:prstGeom prst="rect">
                <a:avLst/>
              </a:prstGeom>
              <a:noFill/>
            </p:spPr>
            <p:txBody>
              <a:bodyPr wrap="square" rtlCol="0">
                <a:spAutoFit/>
              </a:bodyPr>
              <a:lstStyle/>
              <a:p>
                <a:pPr algn="ctr"/>
                <a:r>
                  <a:rPr lang="ja-JP" altLang="en-US" sz="1600" dirty="0"/>
                  <a:t>赤：</a:t>
                </a:r>
                <a14:m>
                  <m:oMath xmlns:m="http://schemas.openxmlformats.org/officeDocument/2006/math">
                    <m:r>
                      <a:rPr kumimoji="1" lang="en-US" altLang="ja-JP" sz="1600" b="0" i="1" smtClean="0">
                        <a:latin typeface="Cambria Math" panose="02040503050406030204" pitchFamily="18" charset="0"/>
                      </a:rPr>
                      <m:t>𝑓</m:t>
                    </m:r>
                  </m:oMath>
                </a14:m>
                <a:r>
                  <a:rPr lang="ja-JP" altLang="en-US" sz="1600" dirty="0"/>
                  <a:t>が小さい領域</a:t>
                </a:r>
              </a:p>
            </p:txBody>
          </p:sp>
        </mc:Choice>
        <mc:Fallback xmlns="">
          <p:sp>
            <p:nvSpPr>
              <p:cNvPr id="28" name="テキスト ボックス 27">
                <a:extLst>
                  <a:ext uri="{FF2B5EF4-FFF2-40B4-BE49-F238E27FC236}">
                    <a16:creationId xmlns:a16="http://schemas.microsoft.com/office/drawing/2014/main" id="{9B2C45CC-4D43-42F5-8B6F-0CBA465B4440}"/>
                  </a:ext>
                </a:extLst>
              </p:cNvPr>
              <p:cNvSpPr txBox="1">
                <a:spLocks noRot="1" noChangeAspect="1" noMove="1" noResize="1" noEditPoints="1" noAdjustHandles="1" noChangeArrowheads="1" noChangeShapeType="1" noTextEdit="1"/>
              </p:cNvSpPr>
              <p:nvPr/>
            </p:nvSpPr>
            <p:spPr>
              <a:xfrm>
                <a:off x="5841737" y="5008307"/>
                <a:ext cx="1877869" cy="338554"/>
              </a:xfrm>
              <a:prstGeom prst="rect">
                <a:avLst/>
              </a:prstGeom>
              <a:blipFill>
                <a:blip r:embed="rId6"/>
                <a:stretch>
                  <a:fillRect t="-5455" b="-23636"/>
                </a:stretch>
              </a:blipFill>
            </p:spPr>
            <p:txBody>
              <a:bodyPr/>
              <a:lstStyle/>
              <a:p>
                <a:r>
                  <a:rPr lang="ja-JP" altLang="en-US">
                    <a:noFill/>
                  </a:rPr>
                  <a:t> </a:t>
                </a:r>
              </a:p>
            </p:txBody>
          </p:sp>
        </mc:Fallback>
      </mc:AlternateContent>
      <p:sp>
        <p:nvSpPr>
          <p:cNvPr id="29" name="テキスト ボックス 28">
            <a:extLst>
              <a:ext uri="{FF2B5EF4-FFF2-40B4-BE49-F238E27FC236}">
                <a16:creationId xmlns:a16="http://schemas.microsoft.com/office/drawing/2014/main" id="{6733C15A-1820-496F-9C4A-3E8207800447}"/>
              </a:ext>
            </a:extLst>
          </p:cNvPr>
          <p:cNvSpPr txBox="1"/>
          <p:nvPr/>
        </p:nvSpPr>
        <p:spPr>
          <a:xfrm>
            <a:off x="7899503" y="5386404"/>
            <a:ext cx="1877869" cy="338554"/>
          </a:xfrm>
          <a:prstGeom prst="rect">
            <a:avLst/>
          </a:prstGeom>
          <a:noFill/>
        </p:spPr>
        <p:txBody>
          <a:bodyPr wrap="square" rtlCol="0">
            <a:spAutoFit/>
          </a:bodyPr>
          <a:lstStyle/>
          <a:p>
            <a:pPr algn="ctr"/>
            <a:r>
              <a:rPr lang="ja-JP" altLang="en-US" sz="1600" dirty="0"/>
              <a:t>パレートフロンティア</a:t>
            </a:r>
          </a:p>
        </p:txBody>
      </p:sp>
      <p:cxnSp>
        <p:nvCxnSpPr>
          <p:cNvPr id="34" name="直線コネクタ 33">
            <a:extLst>
              <a:ext uri="{FF2B5EF4-FFF2-40B4-BE49-F238E27FC236}">
                <a16:creationId xmlns:a16="http://schemas.microsoft.com/office/drawing/2014/main" id="{55A77819-498A-42E1-9DC0-653F7BEE8A13}"/>
              </a:ext>
            </a:extLst>
          </p:cNvPr>
          <p:cNvCxnSpPr>
            <a:cxnSpLocks/>
          </p:cNvCxnSpPr>
          <p:nvPr/>
        </p:nvCxnSpPr>
        <p:spPr>
          <a:xfrm>
            <a:off x="6268945" y="2444778"/>
            <a:ext cx="5454981"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DA9C948D-802A-4944-AF9C-0488B749D712}"/>
              </a:ext>
            </a:extLst>
          </p:cNvPr>
          <p:cNvSpPr txBox="1"/>
          <p:nvPr/>
        </p:nvSpPr>
        <p:spPr>
          <a:xfrm>
            <a:off x="7373413" y="1711704"/>
            <a:ext cx="3246045" cy="369332"/>
          </a:xfrm>
          <a:prstGeom prst="rect">
            <a:avLst/>
          </a:prstGeom>
          <a:noFill/>
        </p:spPr>
        <p:txBody>
          <a:bodyPr wrap="square" rtlCol="0">
            <a:spAutoFit/>
          </a:bodyPr>
          <a:lstStyle/>
          <a:p>
            <a:pPr algn="ctr"/>
            <a:r>
              <a:rPr lang="ja-JP" altLang="en-US" dirty="0"/>
              <a:t>パレートフロンティアが広い例</a:t>
            </a:r>
          </a:p>
        </p:txBody>
      </p:sp>
      <p:cxnSp>
        <p:nvCxnSpPr>
          <p:cNvPr id="5" name="直線コネクタ 4">
            <a:extLst>
              <a:ext uri="{FF2B5EF4-FFF2-40B4-BE49-F238E27FC236}">
                <a16:creationId xmlns:a16="http://schemas.microsoft.com/office/drawing/2014/main" id="{BF2E3A2C-CC49-4B3C-AE5F-B952032A91B1}"/>
              </a:ext>
            </a:extLst>
          </p:cNvPr>
          <p:cNvCxnSpPr>
            <a:cxnSpLocks/>
          </p:cNvCxnSpPr>
          <p:nvPr/>
        </p:nvCxnSpPr>
        <p:spPr>
          <a:xfrm>
            <a:off x="2320248" y="4219575"/>
            <a:ext cx="264331" cy="500630"/>
          </a:xfrm>
          <a:prstGeom prst="line">
            <a:avLst/>
          </a:prstGeom>
          <a:ln w="1905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54AFDE8F-0426-4D3A-AB8F-84A277009A0D}"/>
              </a:ext>
            </a:extLst>
          </p:cNvPr>
          <p:cNvCxnSpPr>
            <a:cxnSpLocks/>
          </p:cNvCxnSpPr>
          <p:nvPr/>
        </p:nvCxnSpPr>
        <p:spPr>
          <a:xfrm>
            <a:off x="7597825" y="4675963"/>
            <a:ext cx="650825" cy="699843"/>
          </a:xfrm>
          <a:prstGeom prst="line">
            <a:avLst/>
          </a:prstGeom>
          <a:ln w="1905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テキスト ボックス 52">
            <a:extLst>
              <a:ext uri="{FF2B5EF4-FFF2-40B4-BE49-F238E27FC236}">
                <a16:creationId xmlns:a16="http://schemas.microsoft.com/office/drawing/2014/main" id="{390B4E52-AF99-49F1-91A1-A2F54A61E95E}"/>
              </a:ext>
            </a:extLst>
          </p:cNvPr>
          <p:cNvSpPr txBox="1"/>
          <p:nvPr/>
        </p:nvSpPr>
        <p:spPr>
          <a:xfrm>
            <a:off x="3959571" y="2824317"/>
            <a:ext cx="1932223" cy="338554"/>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600" b="1" dirty="0"/>
              <a:t>問題分割</a:t>
            </a:r>
          </a:p>
        </p:txBody>
      </p:sp>
      <p:sp>
        <p:nvSpPr>
          <p:cNvPr id="54" name="テキスト ボックス 53">
            <a:extLst>
              <a:ext uri="{FF2B5EF4-FFF2-40B4-BE49-F238E27FC236}">
                <a16:creationId xmlns:a16="http://schemas.microsoft.com/office/drawing/2014/main" id="{88CF3047-DAB6-4AA3-9A53-A2609D33605D}"/>
              </a:ext>
            </a:extLst>
          </p:cNvPr>
          <p:cNvSpPr txBox="1"/>
          <p:nvPr/>
        </p:nvSpPr>
        <p:spPr>
          <a:xfrm>
            <a:off x="3959571" y="4617168"/>
            <a:ext cx="1987079" cy="338554"/>
          </a:xfrm>
          <a:prstGeom prst="rect">
            <a:avLst/>
          </a:prstGeom>
          <a:noFill/>
        </p:spPr>
        <p:txBody>
          <a:bodyPr wrap="square" rtlCol="0">
            <a:spAutoFit/>
          </a:bodyPr>
          <a:lstStyle/>
          <a:p>
            <a:pPr marL="285750" indent="-285750">
              <a:buFont typeface="Wingdings" panose="05000000000000000000" pitchFamily="2" charset="2"/>
              <a:buChar char="Ø"/>
            </a:pPr>
            <a:r>
              <a:rPr lang="en-US" altLang="ja-JP" sz="1600" b="1" dirty="0"/>
              <a:t>Feasibility Rule</a:t>
            </a:r>
            <a:endParaRPr lang="ja-JP" altLang="en-US" sz="1600" b="1" dirty="0"/>
          </a:p>
        </p:txBody>
      </p:sp>
      <p:sp>
        <p:nvSpPr>
          <p:cNvPr id="55" name="テキスト ボックス 54">
            <a:extLst>
              <a:ext uri="{FF2B5EF4-FFF2-40B4-BE49-F238E27FC236}">
                <a16:creationId xmlns:a16="http://schemas.microsoft.com/office/drawing/2014/main" id="{1FD87AB5-6D65-4EF7-B95E-B488E2D2F495}"/>
              </a:ext>
            </a:extLst>
          </p:cNvPr>
          <p:cNvSpPr txBox="1"/>
          <p:nvPr/>
        </p:nvSpPr>
        <p:spPr>
          <a:xfrm>
            <a:off x="4077129" y="3196894"/>
            <a:ext cx="2060111" cy="1077218"/>
          </a:xfrm>
          <a:prstGeom prst="rect">
            <a:avLst/>
          </a:prstGeom>
          <a:noFill/>
        </p:spPr>
        <p:txBody>
          <a:bodyPr wrap="square" rtlCol="0">
            <a:spAutoFit/>
          </a:bodyPr>
          <a:lstStyle/>
          <a:p>
            <a:r>
              <a:rPr kumimoji="1" lang="ja-JP" altLang="en-US" sz="1600" dirty="0"/>
              <a:t>トレードオフ領域に高速に収束した後、重み調整によって可能領域側に選択圧を高められる</a:t>
            </a:r>
          </a:p>
        </p:txBody>
      </p:sp>
      <p:sp>
        <p:nvSpPr>
          <p:cNvPr id="56" name="テキスト ボックス 55">
            <a:extLst>
              <a:ext uri="{FF2B5EF4-FFF2-40B4-BE49-F238E27FC236}">
                <a16:creationId xmlns:a16="http://schemas.microsoft.com/office/drawing/2014/main" id="{99864990-682D-4F4E-B231-9D128F3F2605}"/>
              </a:ext>
            </a:extLst>
          </p:cNvPr>
          <p:cNvSpPr txBox="1"/>
          <p:nvPr/>
        </p:nvSpPr>
        <p:spPr>
          <a:xfrm>
            <a:off x="4071749" y="5055645"/>
            <a:ext cx="1922099" cy="584775"/>
          </a:xfrm>
          <a:prstGeom prst="rect">
            <a:avLst/>
          </a:prstGeom>
          <a:noFill/>
        </p:spPr>
        <p:txBody>
          <a:bodyPr wrap="square" rtlCol="0">
            <a:spAutoFit/>
          </a:bodyPr>
          <a:lstStyle/>
          <a:p>
            <a:r>
              <a:rPr kumimoji="1" lang="ja-JP" altLang="en-US" sz="1600" dirty="0"/>
              <a:t>徐々に可能領域に近づく</a:t>
            </a:r>
          </a:p>
        </p:txBody>
      </p:sp>
      <p:sp>
        <p:nvSpPr>
          <p:cNvPr id="57" name="テキスト ボックス 56">
            <a:extLst>
              <a:ext uri="{FF2B5EF4-FFF2-40B4-BE49-F238E27FC236}">
                <a16:creationId xmlns:a16="http://schemas.microsoft.com/office/drawing/2014/main" id="{F581FF08-3FC1-43D8-9894-A8E323F95A47}"/>
              </a:ext>
            </a:extLst>
          </p:cNvPr>
          <p:cNvSpPr txBox="1"/>
          <p:nvPr/>
        </p:nvSpPr>
        <p:spPr>
          <a:xfrm>
            <a:off x="6268945" y="2773749"/>
            <a:ext cx="1472332" cy="338554"/>
          </a:xfrm>
          <a:prstGeom prst="rect">
            <a:avLst/>
          </a:prstGeom>
          <a:noFill/>
        </p:spPr>
        <p:txBody>
          <a:bodyPr wrap="square" rtlCol="0">
            <a:spAutoFit/>
          </a:bodyPr>
          <a:lstStyle/>
          <a:p>
            <a:pPr algn="ctr"/>
            <a:r>
              <a:rPr lang="ja-JP" altLang="en-US" sz="1600" dirty="0"/>
              <a:t>灰：</a:t>
            </a:r>
            <a:r>
              <a:rPr lang="ja-JP" altLang="en-US" sz="1400" dirty="0"/>
              <a:t>違反領域</a:t>
            </a:r>
            <a:endParaRPr lang="ja-JP" altLang="en-US" sz="1600" dirty="0"/>
          </a:p>
        </p:txBody>
      </p:sp>
      <p:sp>
        <p:nvSpPr>
          <p:cNvPr id="58" name="テキスト ボックス 57">
            <a:extLst>
              <a:ext uri="{FF2B5EF4-FFF2-40B4-BE49-F238E27FC236}">
                <a16:creationId xmlns:a16="http://schemas.microsoft.com/office/drawing/2014/main" id="{03962D2C-0430-43F0-8A8B-4B359BFF7E62}"/>
              </a:ext>
            </a:extLst>
          </p:cNvPr>
          <p:cNvSpPr txBox="1"/>
          <p:nvPr/>
        </p:nvSpPr>
        <p:spPr>
          <a:xfrm>
            <a:off x="9743354" y="2824317"/>
            <a:ext cx="1932223" cy="338554"/>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600" b="1" dirty="0"/>
              <a:t>問題分割</a:t>
            </a:r>
          </a:p>
        </p:txBody>
      </p:sp>
      <p:sp>
        <p:nvSpPr>
          <p:cNvPr id="59" name="テキスト ボックス 58">
            <a:extLst>
              <a:ext uri="{FF2B5EF4-FFF2-40B4-BE49-F238E27FC236}">
                <a16:creationId xmlns:a16="http://schemas.microsoft.com/office/drawing/2014/main" id="{010C8A29-B850-4051-B5C1-AA6930911BE0}"/>
              </a:ext>
            </a:extLst>
          </p:cNvPr>
          <p:cNvSpPr txBox="1"/>
          <p:nvPr/>
        </p:nvSpPr>
        <p:spPr>
          <a:xfrm>
            <a:off x="9743354" y="4617168"/>
            <a:ext cx="1987079" cy="338554"/>
          </a:xfrm>
          <a:prstGeom prst="rect">
            <a:avLst/>
          </a:prstGeom>
          <a:noFill/>
        </p:spPr>
        <p:txBody>
          <a:bodyPr wrap="square" rtlCol="0">
            <a:spAutoFit/>
          </a:bodyPr>
          <a:lstStyle/>
          <a:p>
            <a:pPr marL="285750" indent="-285750">
              <a:buFont typeface="Wingdings" panose="05000000000000000000" pitchFamily="2" charset="2"/>
              <a:buChar char="Ø"/>
            </a:pPr>
            <a:r>
              <a:rPr lang="en-US" altLang="ja-JP" sz="1600" b="1" dirty="0"/>
              <a:t>Feasibility Rule</a:t>
            </a:r>
            <a:endParaRPr lang="ja-JP" altLang="en-US" sz="1600" b="1" dirty="0"/>
          </a:p>
        </p:txBody>
      </p:sp>
      <p:sp>
        <p:nvSpPr>
          <p:cNvPr id="62" name="テキスト ボックス 61">
            <a:extLst>
              <a:ext uri="{FF2B5EF4-FFF2-40B4-BE49-F238E27FC236}">
                <a16:creationId xmlns:a16="http://schemas.microsoft.com/office/drawing/2014/main" id="{12AAAA7A-4B02-4FE5-808B-BA4314DC6B10}"/>
              </a:ext>
            </a:extLst>
          </p:cNvPr>
          <p:cNvSpPr txBox="1"/>
          <p:nvPr/>
        </p:nvSpPr>
        <p:spPr>
          <a:xfrm>
            <a:off x="9860912" y="3196894"/>
            <a:ext cx="2060111" cy="1077218"/>
          </a:xfrm>
          <a:prstGeom prst="rect">
            <a:avLst/>
          </a:prstGeom>
          <a:noFill/>
        </p:spPr>
        <p:txBody>
          <a:bodyPr wrap="square" rtlCol="0">
            <a:spAutoFit/>
          </a:bodyPr>
          <a:lstStyle/>
          <a:p>
            <a:r>
              <a:rPr kumimoji="1" lang="ja-JP" altLang="en-US" sz="1600" dirty="0"/>
              <a:t>選択圧の偏りを調整できるが、基本的にトレードオフ領域への選択圧が優先される</a:t>
            </a:r>
          </a:p>
        </p:txBody>
      </p:sp>
      <p:sp>
        <p:nvSpPr>
          <p:cNvPr id="67" name="テキスト ボックス 66">
            <a:extLst>
              <a:ext uri="{FF2B5EF4-FFF2-40B4-BE49-F238E27FC236}">
                <a16:creationId xmlns:a16="http://schemas.microsoft.com/office/drawing/2014/main" id="{E404FD19-95D7-45EA-9742-7AAA9B160B6F}"/>
              </a:ext>
            </a:extLst>
          </p:cNvPr>
          <p:cNvSpPr txBox="1"/>
          <p:nvPr/>
        </p:nvSpPr>
        <p:spPr>
          <a:xfrm>
            <a:off x="9855532" y="5055645"/>
            <a:ext cx="1922099" cy="584775"/>
          </a:xfrm>
          <a:prstGeom prst="rect">
            <a:avLst/>
          </a:prstGeom>
          <a:noFill/>
        </p:spPr>
        <p:txBody>
          <a:bodyPr wrap="square" rtlCol="0">
            <a:spAutoFit/>
          </a:bodyPr>
          <a:lstStyle/>
          <a:p>
            <a:r>
              <a:rPr kumimoji="1" lang="ja-JP" altLang="en-US" sz="1600" dirty="0"/>
              <a:t>結果的に可能解が最適解に近い</a:t>
            </a:r>
          </a:p>
        </p:txBody>
      </p:sp>
      <p:sp>
        <p:nvSpPr>
          <p:cNvPr id="68" name="テキスト ボックス 67">
            <a:extLst>
              <a:ext uri="{FF2B5EF4-FFF2-40B4-BE49-F238E27FC236}">
                <a16:creationId xmlns:a16="http://schemas.microsoft.com/office/drawing/2014/main" id="{B7B8B73D-73C2-4F76-9F06-D55925B4C54A}"/>
              </a:ext>
            </a:extLst>
          </p:cNvPr>
          <p:cNvSpPr txBox="1"/>
          <p:nvPr/>
        </p:nvSpPr>
        <p:spPr>
          <a:xfrm>
            <a:off x="1484130" y="2064339"/>
            <a:ext cx="3449820" cy="369332"/>
          </a:xfrm>
          <a:prstGeom prst="rect">
            <a:avLst/>
          </a:prstGeom>
          <a:noFill/>
        </p:spPr>
        <p:txBody>
          <a:bodyPr wrap="square" rtlCol="0">
            <a:spAutoFit/>
          </a:bodyPr>
          <a:lstStyle/>
          <a:p>
            <a:pPr algn="ctr"/>
            <a:r>
              <a:rPr lang="ja-JP" altLang="en-US" dirty="0"/>
              <a:t>（投稿論文のベンチマーク問題）</a:t>
            </a:r>
          </a:p>
        </p:txBody>
      </p:sp>
      <p:sp>
        <p:nvSpPr>
          <p:cNvPr id="69" name="テキスト ボックス 68">
            <a:extLst>
              <a:ext uri="{FF2B5EF4-FFF2-40B4-BE49-F238E27FC236}">
                <a16:creationId xmlns:a16="http://schemas.microsoft.com/office/drawing/2014/main" id="{4CF1E882-3E5E-4849-BC81-630625BEB36C}"/>
              </a:ext>
            </a:extLst>
          </p:cNvPr>
          <p:cNvSpPr txBox="1"/>
          <p:nvPr/>
        </p:nvSpPr>
        <p:spPr>
          <a:xfrm>
            <a:off x="7169610" y="2083445"/>
            <a:ext cx="3653651" cy="369332"/>
          </a:xfrm>
          <a:prstGeom prst="rect">
            <a:avLst/>
          </a:prstGeom>
          <a:noFill/>
        </p:spPr>
        <p:txBody>
          <a:bodyPr wrap="square" rtlCol="0">
            <a:spAutoFit/>
          </a:bodyPr>
          <a:lstStyle/>
          <a:p>
            <a:pPr algn="ctr"/>
            <a:r>
              <a:rPr lang="ja-JP" altLang="en-US" dirty="0"/>
              <a:t>（</a:t>
            </a:r>
            <a:r>
              <a:rPr lang="ja-JP" altLang="en-US" sz="1800" dirty="0"/>
              <a:t>目的関数が線形、多数制約など</a:t>
            </a:r>
            <a:r>
              <a:rPr lang="ja-JP" altLang="en-US" dirty="0"/>
              <a:t>）</a:t>
            </a:r>
          </a:p>
        </p:txBody>
      </p:sp>
      <p:sp>
        <p:nvSpPr>
          <p:cNvPr id="31" name="四角形: 角を丸くする 30">
            <a:extLst>
              <a:ext uri="{FF2B5EF4-FFF2-40B4-BE49-F238E27FC236}">
                <a16:creationId xmlns:a16="http://schemas.microsoft.com/office/drawing/2014/main" id="{EEA7378C-6970-4D2A-A2F8-52D673297110}"/>
              </a:ext>
            </a:extLst>
          </p:cNvPr>
          <p:cNvSpPr/>
          <p:nvPr/>
        </p:nvSpPr>
        <p:spPr>
          <a:xfrm rot="2699388">
            <a:off x="8004599" y="2906501"/>
            <a:ext cx="934416" cy="184343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四角形: 角を丸くする 31">
            <a:extLst>
              <a:ext uri="{FF2B5EF4-FFF2-40B4-BE49-F238E27FC236}">
                <a16:creationId xmlns:a16="http://schemas.microsoft.com/office/drawing/2014/main" id="{DFB4E78B-417D-4594-9539-6A22BC31949F}"/>
              </a:ext>
            </a:extLst>
          </p:cNvPr>
          <p:cNvSpPr/>
          <p:nvPr/>
        </p:nvSpPr>
        <p:spPr>
          <a:xfrm rot="5400000">
            <a:off x="8959624" y="2542009"/>
            <a:ext cx="705051" cy="802033"/>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6" name="直線コネクタ 35">
            <a:extLst>
              <a:ext uri="{FF2B5EF4-FFF2-40B4-BE49-F238E27FC236}">
                <a16:creationId xmlns:a16="http://schemas.microsoft.com/office/drawing/2014/main" id="{DC48C472-BE7D-4F32-AED4-9F66C6377731}"/>
              </a:ext>
            </a:extLst>
          </p:cNvPr>
          <p:cNvCxnSpPr>
            <a:cxnSpLocks/>
          </p:cNvCxnSpPr>
          <p:nvPr/>
        </p:nvCxnSpPr>
        <p:spPr>
          <a:xfrm flipV="1">
            <a:off x="9162663" y="3753393"/>
            <a:ext cx="646804" cy="74823"/>
          </a:xfrm>
          <a:prstGeom prst="line">
            <a:avLst/>
          </a:prstGeom>
          <a:ln w="1905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02A488BA-492F-4D3D-A152-CC29253101E5}"/>
              </a:ext>
            </a:extLst>
          </p:cNvPr>
          <p:cNvCxnSpPr>
            <a:cxnSpLocks/>
          </p:cNvCxnSpPr>
          <p:nvPr/>
        </p:nvCxnSpPr>
        <p:spPr>
          <a:xfrm>
            <a:off x="9486065" y="3295551"/>
            <a:ext cx="323402" cy="1321617"/>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7712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33</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対象問題の性質と課題の対応関係</a:t>
            </a:r>
            <a:endParaRPr lang="en-US"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7061871"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endParaRPr kumimoji="1" lang="en-US" altLang="ja-JP" sz="1600" b="1" dirty="0">
              <a:solidFill>
                <a:schemeClr val="bg1"/>
              </a:solidFill>
            </a:endParaRPr>
          </a:p>
        </p:txBody>
      </p:sp>
      <p:graphicFrame>
        <p:nvGraphicFramePr>
          <p:cNvPr id="22" name="表 21">
            <a:extLst>
              <a:ext uri="{FF2B5EF4-FFF2-40B4-BE49-F238E27FC236}">
                <a16:creationId xmlns:a16="http://schemas.microsoft.com/office/drawing/2014/main" id="{9005C04A-3A27-4619-A6B2-065EC3F3662D}"/>
              </a:ext>
            </a:extLst>
          </p:cNvPr>
          <p:cNvGraphicFramePr>
            <a:graphicFrameLocks noGrp="1"/>
          </p:cNvGraphicFramePr>
          <p:nvPr/>
        </p:nvGraphicFramePr>
        <p:xfrm>
          <a:off x="324909" y="1522676"/>
          <a:ext cx="11400124" cy="370840"/>
        </p:xfrm>
        <a:graphic>
          <a:graphicData uri="http://schemas.openxmlformats.org/drawingml/2006/table">
            <a:tbl>
              <a:tblPr firstRow="1" bandRow="1">
                <a:tableStyleId>{5C22544A-7EE6-4342-B048-85BDC9FD1C3A}</a:tableStyleId>
              </a:tblPr>
              <a:tblGrid>
                <a:gridCol w="3161241">
                  <a:extLst>
                    <a:ext uri="{9D8B030D-6E8A-4147-A177-3AD203B41FA5}">
                      <a16:colId xmlns:a16="http://schemas.microsoft.com/office/drawing/2014/main" val="12712099"/>
                    </a:ext>
                  </a:extLst>
                </a:gridCol>
                <a:gridCol w="4673620">
                  <a:extLst>
                    <a:ext uri="{9D8B030D-6E8A-4147-A177-3AD203B41FA5}">
                      <a16:colId xmlns:a16="http://schemas.microsoft.com/office/drawing/2014/main" val="1864188297"/>
                    </a:ext>
                  </a:extLst>
                </a:gridCol>
                <a:gridCol w="3565263">
                  <a:extLst>
                    <a:ext uri="{9D8B030D-6E8A-4147-A177-3AD203B41FA5}">
                      <a16:colId xmlns:a16="http://schemas.microsoft.com/office/drawing/2014/main" val="273772138"/>
                    </a:ext>
                  </a:extLst>
                </a:gridCol>
              </a:tblGrid>
              <a:tr h="370840">
                <a:tc>
                  <a:txBody>
                    <a:bodyPr/>
                    <a:lstStyle/>
                    <a:p>
                      <a:pPr algn="ctr"/>
                      <a:r>
                        <a:rPr kumimoji="1" lang="ja-JP" altLang="en-US" dirty="0"/>
                        <a:t>複雑な条件</a:t>
                      </a:r>
                    </a:p>
                  </a:txBody>
                  <a:tcPr>
                    <a:lnB w="12700" cap="flat" cmpd="sng" algn="ctr">
                      <a:solidFill>
                        <a:schemeClr val="tx1"/>
                      </a:solidFill>
                      <a:prstDash val="solid"/>
                      <a:round/>
                      <a:headEnd type="none" w="med" len="med"/>
                      <a:tailEnd type="none" w="med" len="med"/>
                    </a:lnB>
                  </a:tcPr>
                </a:tc>
                <a:tc>
                  <a:txBody>
                    <a:bodyPr/>
                    <a:lstStyle/>
                    <a:p>
                      <a:pPr algn="ctr"/>
                      <a:r>
                        <a:rPr kumimoji="1" lang="ja-JP" altLang="en-US" dirty="0"/>
                        <a:t>問題を生じさせる要因</a:t>
                      </a:r>
                    </a:p>
                  </a:txBody>
                  <a:tcPr>
                    <a:lnB w="12700" cap="flat" cmpd="sng" algn="ctr">
                      <a:solidFill>
                        <a:schemeClr val="tx1"/>
                      </a:solidFill>
                      <a:prstDash val="solid"/>
                      <a:round/>
                      <a:headEnd type="none" w="med" len="med"/>
                      <a:tailEnd type="none" w="med" len="med"/>
                    </a:lnB>
                  </a:tcPr>
                </a:tc>
                <a:tc>
                  <a:txBody>
                    <a:bodyPr/>
                    <a:lstStyle/>
                    <a:p>
                      <a:pPr algn="ctr"/>
                      <a:r>
                        <a:rPr kumimoji="1" lang="ja-JP" altLang="en-US" sz="1800" dirty="0"/>
                        <a:t>表面的に発生する問題</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bl>
          </a:graphicData>
        </a:graphic>
      </p:graphicFrame>
      <p:sp>
        <p:nvSpPr>
          <p:cNvPr id="23" name="正方形/長方形 22">
            <a:extLst>
              <a:ext uri="{FF2B5EF4-FFF2-40B4-BE49-F238E27FC236}">
                <a16:creationId xmlns:a16="http://schemas.microsoft.com/office/drawing/2014/main" id="{5819AF7F-80B6-4A9A-B0CB-74D2CFDE5CE1}"/>
              </a:ext>
            </a:extLst>
          </p:cNvPr>
          <p:cNvSpPr/>
          <p:nvPr/>
        </p:nvSpPr>
        <p:spPr>
          <a:xfrm>
            <a:off x="1202040" y="3013319"/>
            <a:ext cx="1375764"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非連結性</a:t>
            </a:r>
            <a:endParaRPr kumimoji="1" lang="ja-JP" altLang="en-US" dirty="0"/>
          </a:p>
        </p:txBody>
      </p:sp>
      <p:sp>
        <p:nvSpPr>
          <p:cNvPr id="26" name="正方形/長方形 25">
            <a:extLst>
              <a:ext uri="{FF2B5EF4-FFF2-40B4-BE49-F238E27FC236}">
                <a16:creationId xmlns:a16="http://schemas.microsoft.com/office/drawing/2014/main" id="{30B05D03-9762-41AA-90B7-9F3C6069DB38}"/>
              </a:ext>
            </a:extLst>
          </p:cNvPr>
          <p:cNvSpPr/>
          <p:nvPr/>
        </p:nvSpPr>
        <p:spPr>
          <a:xfrm>
            <a:off x="1202040" y="3891661"/>
            <a:ext cx="1375764"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高次元</a:t>
            </a:r>
            <a:endParaRPr kumimoji="1" lang="ja-JP" altLang="en-US" dirty="0"/>
          </a:p>
        </p:txBody>
      </p:sp>
      <p:sp>
        <p:nvSpPr>
          <p:cNvPr id="27" name="正方形/長方形 26">
            <a:extLst>
              <a:ext uri="{FF2B5EF4-FFF2-40B4-BE49-F238E27FC236}">
                <a16:creationId xmlns:a16="http://schemas.microsoft.com/office/drawing/2014/main" id="{B9432440-4B1E-434A-99F5-2F7FA4FEC2C7}"/>
              </a:ext>
            </a:extLst>
          </p:cNvPr>
          <p:cNvSpPr/>
          <p:nvPr/>
        </p:nvSpPr>
        <p:spPr>
          <a:xfrm>
            <a:off x="1202040" y="5432569"/>
            <a:ext cx="1375764" cy="333154"/>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混合整数</a:t>
            </a:r>
            <a:endParaRPr kumimoji="1" lang="ja-JP" altLang="en-US" dirty="0"/>
          </a:p>
        </p:txBody>
      </p:sp>
      <p:sp>
        <p:nvSpPr>
          <p:cNvPr id="28" name="正方形/長方形 27">
            <a:extLst>
              <a:ext uri="{FF2B5EF4-FFF2-40B4-BE49-F238E27FC236}">
                <a16:creationId xmlns:a16="http://schemas.microsoft.com/office/drawing/2014/main" id="{B5B9DBCE-1465-4BC9-B672-D01BF082BE0A}"/>
              </a:ext>
            </a:extLst>
          </p:cNvPr>
          <p:cNvSpPr/>
          <p:nvPr/>
        </p:nvSpPr>
        <p:spPr>
          <a:xfrm>
            <a:off x="1202040" y="4701785"/>
            <a:ext cx="1375764"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多数制約</a:t>
            </a:r>
            <a:endParaRPr kumimoji="1" lang="ja-JP" altLang="en-US" dirty="0"/>
          </a:p>
        </p:txBody>
      </p:sp>
      <p:sp>
        <p:nvSpPr>
          <p:cNvPr id="29" name="正方形/長方形 28">
            <a:extLst>
              <a:ext uri="{FF2B5EF4-FFF2-40B4-BE49-F238E27FC236}">
                <a16:creationId xmlns:a16="http://schemas.microsoft.com/office/drawing/2014/main" id="{028A0776-58D3-42EB-8B82-A574EFC60D94}"/>
              </a:ext>
            </a:extLst>
          </p:cNvPr>
          <p:cNvSpPr/>
          <p:nvPr/>
        </p:nvSpPr>
        <p:spPr>
          <a:xfrm>
            <a:off x="4420852" y="3503660"/>
            <a:ext cx="2864927"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制約起因の局所解発生</a:t>
            </a:r>
          </a:p>
        </p:txBody>
      </p:sp>
      <p:sp>
        <p:nvSpPr>
          <p:cNvPr id="30" name="正方形/長方形 29">
            <a:extLst>
              <a:ext uri="{FF2B5EF4-FFF2-40B4-BE49-F238E27FC236}">
                <a16:creationId xmlns:a16="http://schemas.microsoft.com/office/drawing/2014/main" id="{931CEDD8-029C-4C22-B3D8-257174A050A4}"/>
              </a:ext>
            </a:extLst>
          </p:cNvPr>
          <p:cNvSpPr/>
          <p:nvPr/>
        </p:nvSpPr>
        <p:spPr>
          <a:xfrm>
            <a:off x="4420850" y="4644136"/>
            <a:ext cx="2864929"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実行可能領域が狭い</a:t>
            </a:r>
          </a:p>
        </p:txBody>
      </p:sp>
      <p:sp>
        <p:nvSpPr>
          <p:cNvPr id="32" name="テキスト ボックス 31">
            <a:extLst>
              <a:ext uri="{FF2B5EF4-FFF2-40B4-BE49-F238E27FC236}">
                <a16:creationId xmlns:a16="http://schemas.microsoft.com/office/drawing/2014/main" id="{C9BA0BE4-C6E9-4A4B-BBC8-E26D25B0331F}"/>
              </a:ext>
            </a:extLst>
          </p:cNvPr>
          <p:cNvSpPr txBox="1"/>
          <p:nvPr/>
        </p:nvSpPr>
        <p:spPr>
          <a:xfrm>
            <a:off x="747534" y="5775271"/>
            <a:ext cx="2334304" cy="307777"/>
          </a:xfrm>
          <a:prstGeom prst="rect">
            <a:avLst/>
          </a:prstGeom>
          <a:noFill/>
        </p:spPr>
        <p:txBody>
          <a:bodyPr wrap="square" rtlCol="0">
            <a:spAutoFit/>
          </a:bodyPr>
          <a:lstStyle/>
          <a:p>
            <a:r>
              <a:rPr kumimoji="1" lang="ja-JP" altLang="en-US" sz="1400" dirty="0"/>
              <a:t>⇒離散部を特別に扱えば良い</a:t>
            </a:r>
          </a:p>
        </p:txBody>
      </p:sp>
      <p:sp>
        <p:nvSpPr>
          <p:cNvPr id="33" name="正方形/長方形 32">
            <a:extLst>
              <a:ext uri="{FF2B5EF4-FFF2-40B4-BE49-F238E27FC236}">
                <a16:creationId xmlns:a16="http://schemas.microsoft.com/office/drawing/2014/main" id="{6341EAF1-A16C-4664-92BA-A2F95E31885E}"/>
              </a:ext>
            </a:extLst>
          </p:cNvPr>
          <p:cNvSpPr/>
          <p:nvPr/>
        </p:nvSpPr>
        <p:spPr>
          <a:xfrm>
            <a:off x="9086052" y="5135775"/>
            <a:ext cx="1922295"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計算時間の増加</a:t>
            </a:r>
            <a:endParaRPr kumimoji="1" lang="ja-JP" altLang="en-US" dirty="0"/>
          </a:p>
        </p:txBody>
      </p:sp>
      <p:sp>
        <p:nvSpPr>
          <p:cNvPr id="34" name="正方形/長方形 33">
            <a:extLst>
              <a:ext uri="{FF2B5EF4-FFF2-40B4-BE49-F238E27FC236}">
                <a16:creationId xmlns:a16="http://schemas.microsoft.com/office/drawing/2014/main" id="{225F3B45-C1AE-4FF7-BA0D-E851DB4D7BD3}"/>
              </a:ext>
            </a:extLst>
          </p:cNvPr>
          <p:cNvSpPr/>
          <p:nvPr/>
        </p:nvSpPr>
        <p:spPr>
          <a:xfrm>
            <a:off x="9086053" y="3111903"/>
            <a:ext cx="1922294" cy="356207"/>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探索効率の低下</a:t>
            </a:r>
          </a:p>
        </p:txBody>
      </p:sp>
      <p:sp>
        <p:nvSpPr>
          <p:cNvPr id="36" name="テキスト ボックス 35">
            <a:extLst>
              <a:ext uri="{FF2B5EF4-FFF2-40B4-BE49-F238E27FC236}">
                <a16:creationId xmlns:a16="http://schemas.microsoft.com/office/drawing/2014/main" id="{BACE321A-3E1D-4860-A92D-5AB0E44F706A}"/>
              </a:ext>
            </a:extLst>
          </p:cNvPr>
          <p:cNvSpPr txBox="1"/>
          <p:nvPr/>
        </p:nvSpPr>
        <p:spPr>
          <a:xfrm>
            <a:off x="4445834" y="3835417"/>
            <a:ext cx="2920026" cy="307777"/>
          </a:xfrm>
          <a:prstGeom prst="rect">
            <a:avLst/>
          </a:prstGeom>
          <a:noFill/>
        </p:spPr>
        <p:txBody>
          <a:bodyPr wrap="square" rtlCol="0">
            <a:spAutoFit/>
          </a:bodyPr>
          <a:lstStyle/>
          <a:p>
            <a:r>
              <a:rPr kumimoji="1" lang="ja-JP" altLang="en-US" sz="1400" dirty="0"/>
              <a:t>⇒より良い可能解獲得に影響</a:t>
            </a:r>
            <a:endParaRPr lang="en-US" altLang="ja-JP" sz="1400" dirty="0"/>
          </a:p>
        </p:txBody>
      </p:sp>
      <p:cxnSp>
        <p:nvCxnSpPr>
          <p:cNvPr id="37" name="直線矢印コネクタ 36">
            <a:extLst>
              <a:ext uri="{FF2B5EF4-FFF2-40B4-BE49-F238E27FC236}">
                <a16:creationId xmlns:a16="http://schemas.microsoft.com/office/drawing/2014/main" id="{D2875113-868D-4480-91B5-4DE9B93668A1}"/>
              </a:ext>
            </a:extLst>
          </p:cNvPr>
          <p:cNvCxnSpPr>
            <a:cxnSpLocks/>
            <a:stCxn id="34" idx="2"/>
            <a:endCxn id="33" idx="0"/>
          </p:cNvCxnSpPr>
          <p:nvPr/>
        </p:nvCxnSpPr>
        <p:spPr>
          <a:xfrm>
            <a:off x="10047200" y="3468110"/>
            <a:ext cx="0" cy="1667665"/>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FDF72232-6BD3-45AC-9F42-B045846892DF}"/>
              </a:ext>
            </a:extLst>
          </p:cNvPr>
          <p:cNvSpPr txBox="1"/>
          <p:nvPr/>
        </p:nvSpPr>
        <p:spPr>
          <a:xfrm>
            <a:off x="9007808" y="3476709"/>
            <a:ext cx="2078781" cy="307777"/>
          </a:xfrm>
          <a:prstGeom prst="rect">
            <a:avLst/>
          </a:prstGeom>
          <a:noFill/>
        </p:spPr>
        <p:txBody>
          <a:bodyPr wrap="square" rtlCol="0">
            <a:spAutoFit/>
          </a:bodyPr>
          <a:lstStyle/>
          <a:p>
            <a:pPr algn="ctr"/>
            <a:r>
              <a:rPr kumimoji="1" lang="ja-JP" altLang="en-US" sz="1400" dirty="0">
                <a:solidFill>
                  <a:srgbClr val="FF0000"/>
                </a:solidFill>
              </a:rPr>
              <a:t>実行可能解の獲得が困難</a:t>
            </a:r>
          </a:p>
        </p:txBody>
      </p:sp>
      <p:sp>
        <p:nvSpPr>
          <p:cNvPr id="39" name="正方形/長方形 38">
            <a:extLst>
              <a:ext uri="{FF2B5EF4-FFF2-40B4-BE49-F238E27FC236}">
                <a16:creationId xmlns:a16="http://schemas.microsoft.com/office/drawing/2014/main" id="{4A8EC1D8-53F2-4048-A9EA-7010E768DE89}"/>
              </a:ext>
            </a:extLst>
          </p:cNvPr>
          <p:cNvSpPr/>
          <p:nvPr/>
        </p:nvSpPr>
        <p:spPr>
          <a:xfrm>
            <a:off x="4420851" y="5772843"/>
            <a:ext cx="2864942" cy="39147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アルゴリズムの計算量が多い</a:t>
            </a:r>
            <a:endParaRPr kumimoji="1" lang="ja-JP" altLang="en-US" dirty="0"/>
          </a:p>
        </p:txBody>
      </p:sp>
      <p:cxnSp>
        <p:nvCxnSpPr>
          <p:cNvPr id="41" name="直線矢印コネクタ 40">
            <a:extLst>
              <a:ext uri="{FF2B5EF4-FFF2-40B4-BE49-F238E27FC236}">
                <a16:creationId xmlns:a16="http://schemas.microsoft.com/office/drawing/2014/main" id="{F65553FA-0895-453B-8961-642858E1B1CE}"/>
              </a:ext>
            </a:extLst>
          </p:cNvPr>
          <p:cNvCxnSpPr>
            <a:cxnSpLocks/>
            <a:stCxn id="39" idx="3"/>
            <a:endCxn id="33" idx="1"/>
          </p:cNvCxnSpPr>
          <p:nvPr/>
        </p:nvCxnSpPr>
        <p:spPr>
          <a:xfrm flipV="1">
            <a:off x="7285793" y="5302352"/>
            <a:ext cx="1800259" cy="6662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FCAF3730-78BF-4575-9685-1646F21A98D3}"/>
              </a:ext>
            </a:extLst>
          </p:cNvPr>
          <p:cNvCxnSpPr>
            <a:cxnSpLocks/>
            <a:stCxn id="29" idx="3"/>
            <a:endCxn id="34" idx="1"/>
          </p:cNvCxnSpPr>
          <p:nvPr/>
        </p:nvCxnSpPr>
        <p:spPr>
          <a:xfrm flipV="1">
            <a:off x="7285779" y="3290007"/>
            <a:ext cx="1800274" cy="38023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60618BB1-EA0C-4B8D-BD71-A5BE32A32E9E}"/>
              </a:ext>
            </a:extLst>
          </p:cNvPr>
          <p:cNvCxnSpPr>
            <a:cxnSpLocks/>
            <a:stCxn id="30" idx="3"/>
            <a:endCxn id="34" idx="1"/>
          </p:cNvCxnSpPr>
          <p:nvPr/>
        </p:nvCxnSpPr>
        <p:spPr>
          <a:xfrm flipV="1">
            <a:off x="7285779" y="3290007"/>
            <a:ext cx="1800274" cy="15207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5B74F8F3-92DF-4ACA-BF96-07A3C7D54269}"/>
              </a:ext>
            </a:extLst>
          </p:cNvPr>
          <p:cNvCxnSpPr>
            <a:cxnSpLocks/>
            <a:stCxn id="28" idx="3"/>
            <a:endCxn id="39" idx="1"/>
          </p:cNvCxnSpPr>
          <p:nvPr/>
        </p:nvCxnSpPr>
        <p:spPr>
          <a:xfrm>
            <a:off x="2577804" y="4868362"/>
            <a:ext cx="1843047" cy="11002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DF3CFC53-3B4D-4E0F-AEE5-476CC39FB4C2}"/>
              </a:ext>
            </a:extLst>
          </p:cNvPr>
          <p:cNvCxnSpPr>
            <a:cxnSpLocks/>
            <a:stCxn id="28" idx="3"/>
            <a:endCxn id="30" idx="1"/>
          </p:cNvCxnSpPr>
          <p:nvPr/>
        </p:nvCxnSpPr>
        <p:spPr>
          <a:xfrm flipV="1">
            <a:off x="2577804" y="4810713"/>
            <a:ext cx="1843046" cy="576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FDED81BE-0D4D-4517-AF55-F6B7255C7392}"/>
              </a:ext>
            </a:extLst>
          </p:cNvPr>
          <p:cNvSpPr txBox="1"/>
          <p:nvPr/>
        </p:nvSpPr>
        <p:spPr>
          <a:xfrm>
            <a:off x="4375965" y="3213365"/>
            <a:ext cx="755266" cy="307777"/>
          </a:xfrm>
          <a:prstGeom prst="rect">
            <a:avLst/>
          </a:prstGeom>
          <a:noFill/>
        </p:spPr>
        <p:txBody>
          <a:bodyPr wrap="square" rtlCol="0">
            <a:spAutoFit/>
          </a:bodyPr>
          <a:lstStyle/>
          <a:p>
            <a:r>
              <a:rPr kumimoji="1" lang="ja-JP" altLang="en-US" sz="1400" dirty="0"/>
              <a:t>要因②</a:t>
            </a:r>
          </a:p>
        </p:txBody>
      </p:sp>
      <p:sp>
        <p:nvSpPr>
          <p:cNvPr id="53" name="テキスト ボックス 52">
            <a:extLst>
              <a:ext uri="{FF2B5EF4-FFF2-40B4-BE49-F238E27FC236}">
                <a16:creationId xmlns:a16="http://schemas.microsoft.com/office/drawing/2014/main" id="{302466CF-B0E1-4DB2-BAE0-D4FD27AEE003}"/>
              </a:ext>
            </a:extLst>
          </p:cNvPr>
          <p:cNvSpPr txBox="1"/>
          <p:nvPr/>
        </p:nvSpPr>
        <p:spPr>
          <a:xfrm>
            <a:off x="4375965" y="4356524"/>
            <a:ext cx="755266" cy="307777"/>
          </a:xfrm>
          <a:prstGeom prst="rect">
            <a:avLst/>
          </a:prstGeom>
          <a:noFill/>
        </p:spPr>
        <p:txBody>
          <a:bodyPr wrap="square" rtlCol="0">
            <a:spAutoFit/>
          </a:bodyPr>
          <a:lstStyle/>
          <a:p>
            <a:r>
              <a:rPr kumimoji="1" lang="ja-JP" altLang="en-US" sz="1400" dirty="0"/>
              <a:t>要因③</a:t>
            </a:r>
          </a:p>
        </p:txBody>
      </p:sp>
      <p:sp>
        <p:nvSpPr>
          <p:cNvPr id="55" name="テキスト ボックス 54">
            <a:extLst>
              <a:ext uri="{FF2B5EF4-FFF2-40B4-BE49-F238E27FC236}">
                <a16:creationId xmlns:a16="http://schemas.microsoft.com/office/drawing/2014/main" id="{613D8D9B-6CB8-4DCC-8E2F-4E6E21CA8C9F}"/>
              </a:ext>
            </a:extLst>
          </p:cNvPr>
          <p:cNvSpPr txBox="1"/>
          <p:nvPr/>
        </p:nvSpPr>
        <p:spPr>
          <a:xfrm>
            <a:off x="4375965" y="5504336"/>
            <a:ext cx="755266" cy="307777"/>
          </a:xfrm>
          <a:prstGeom prst="rect">
            <a:avLst/>
          </a:prstGeom>
          <a:noFill/>
        </p:spPr>
        <p:txBody>
          <a:bodyPr wrap="square" rtlCol="0">
            <a:spAutoFit/>
          </a:bodyPr>
          <a:lstStyle/>
          <a:p>
            <a:r>
              <a:rPr kumimoji="1" lang="ja-JP" altLang="en-US" sz="1400" dirty="0"/>
              <a:t>要因④</a:t>
            </a:r>
          </a:p>
        </p:txBody>
      </p:sp>
      <p:sp>
        <p:nvSpPr>
          <p:cNvPr id="56" name="テキスト ボックス 55">
            <a:extLst>
              <a:ext uri="{FF2B5EF4-FFF2-40B4-BE49-F238E27FC236}">
                <a16:creationId xmlns:a16="http://schemas.microsoft.com/office/drawing/2014/main" id="{7039488D-DBA3-4859-8B91-FE8DDECEBC7B}"/>
              </a:ext>
            </a:extLst>
          </p:cNvPr>
          <p:cNvSpPr txBox="1"/>
          <p:nvPr/>
        </p:nvSpPr>
        <p:spPr>
          <a:xfrm>
            <a:off x="9307307" y="5950389"/>
            <a:ext cx="2727952" cy="338554"/>
          </a:xfrm>
          <a:prstGeom prst="rect">
            <a:avLst/>
          </a:prstGeom>
          <a:noFill/>
        </p:spPr>
        <p:txBody>
          <a:bodyPr wrap="square" rtlCol="0">
            <a:spAutoFit/>
          </a:bodyPr>
          <a:lstStyle/>
          <a:p>
            <a:r>
              <a:rPr kumimoji="1" lang="en-US" altLang="ja-JP" sz="1600" dirty="0"/>
              <a:t>※</a:t>
            </a:r>
            <a:r>
              <a:rPr kumimoji="1" lang="ja-JP" altLang="en-US" sz="1600" dirty="0"/>
              <a:t>影響が比較的弱い線は除外</a:t>
            </a:r>
          </a:p>
        </p:txBody>
      </p:sp>
      <p:sp>
        <p:nvSpPr>
          <p:cNvPr id="60" name="テキスト ボックス 59">
            <a:extLst>
              <a:ext uri="{FF2B5EF4-FFF2-40B4-BE49-F238E27FC236}">
                <a16:creationId xmlns:a16="http://schemas.microsoft.com/office/drawing/2014/main" id="{54E61869-48BE-486E-9BD5-5AA4550F5763}"/>
              </a:ext>
            </a:extLst>
          </p:cNvPr>
          <p:cNvSpPr txBox="1"/>
          <p:nvPr/>
        </p:nvSpPr>
        <p:spPr>
          <a:xfrm>
            <a:off x="8869088" y="4179042"/>
            <a:ext cx="2366713" cy="307777"/>
          </a:xfrm>
          <a:prstGeom prst="rect">
            <a:avLst/>
          </a:prstGeom>
          <a:noFill/>
        </p:spPr>
        <p:txBody>
          <a:bodyPr wrap="square" rtlCol="0">
            <a:spAutoFit/>
          </a:bodyPr>
          <a:lstStyle/>
          <a:p>
            <a:pPr algn="ctr"/>
            <a:r>
              <a:rPr kumimoji="1" lang="ja-JP" altLang="en-US" sz="1400" dirty="0"/>
              <a:t>探索時間・探索点数を増やす</a:t>
            </a:r>
          </a:p>
        </p:txBody>
      </p:sp>
      <p:sp>
        <p:nvSpPr>
          <p:cNvPr id="67" name="テキスト ボックス 66">
            <a:extLst>
              <a:ext uri="{FF2B5EF4-FFF2-40B4-BE49-F238E27FC236}">
                <a16:creationId xmlns:a16="http://schemas.microsoft.com/office/drawing/2014/main" id="{021B0CD6-9A55-4998-99DD-D727541F17D9}"/>
              </a:ext>
            </a:extLst>
          </p:cNvPr>
          <p:cNvSpPr txBox="1"/>
          <p:nvPr/>
        </p:nvSpPr>
        <p:spPr>
          <a:xfrm>
            <a:off x="690880" y="3369134"/>
            <a:ext cx="2509700" cy="307777"/>
          </a:xfrm>
          <a:prstGeom prst="rect">
            <a:avLst/>
          </a:prstGeom>
          <a:noFill/>
        </p:spPr>
        <p:txBody>
          <a:bodyPr wrap="square" rtlCol="0">
            <a:spAutoFit/>
          </a:bodyPr>
          <a:lstStyle/>
          <a:p>
            <a:r>
              <a:rPr kumimoji="1" lang="ja-JP" altLang="en-US" sz="1400" dirty="0"/>
              <a:t>⇒ただし、可能集合同士は近い</a:t>
            </a:r>
          </a:p>
        </p:txBody>
      </p:sp>
      <p:sp>
        <p:nvSpPr>
          <p:cNvPr id="68" name="正方形/長方形 67">
            <a:extLst>
              <a:ext uri="{FF2B5EF4-FFF2-40B4-BE49-F238E27FC236}">
                <a16:creationId xmlns:a16="http://schemas.microsoft.com/office/drawing/2014/main" id="{6F1EC151-22B6-4E4B-A24C-2F58BE28A1EB}"/>
              </a:ext>
            </a:extLst>
          </p:cNvPr>
          <p:cNvSpPr/>
          <p:nvPr/>
        </p:nvSpPr>
        <p:spPr>
          <a:xfrm>
            <a:off x="824057" y="2167323"/>
            <a:ext cx="2131730" cy="41971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線形の目的関数</a:t>
            </a:r>
            <a:endParaRPr kumimoji="1" lang="ja-JP" altLang="en-US" dirty="0"/>
          </a:p>
        </p:txBody>
      </p:sp>
      <p:cxnSp>
        <p:nvCxnSpPr>
          <p:cNvPr id="69" name="直線矢印コネクタ 68">
            <a:extLst>
              <a:ext uri="{FF2B5EF4-FFF2-40B4-BE49-F238E27FC236}">
                <a16:creationId xmlns:a16="http://schemas.microsoft.com/office/drawing/2014/main" id="{FCD74129-3AE7-40DF-BF34-3A1B7B8652A7}"/>
              </a:ext>
            </a:extLst>
          </p:cNvPr>
          <p:cNvCxnSpPr>
            <a:cxnSpLocks/>
            <a:stCxn id="23" idx="3"/>
            <a:endCxn id="29" idx="1"/>
          </p:cNvCxnSpPr>
          <p:nvPr/>
        </p:nvCxnSpPr>
        <p:spPr>
          <a:xfrm>
            <a:off x="2577804" y="3179896"/>
            <a:ext cx="1843048" cy="4903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25D6CD48-8A5C-41BC-85E1-B0447883A4AA}"/>
              </a:ext>
            </a:extLst>
          </p:cNvPr>
          <p:cNvCxnSpPr>
            <a:cxnSpLocks/>
          </p:cNvCxnSpPr>
          <p:nvPr/>
        </p:nvCxnSpPr>
        <p:spPr>
          <a:xfrm>
            <a:off x="2577796" y="4058238"/>
            <a:ext cx="1843047" cy="19103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正方形/長方形 82">
            <a:extLst>
              <a:ext uri="{FF2B5EF4-FFF2-40B4-BE49-F238E27FC236}">
                <a16:creationId xmlns:a16="http://schemas.microsoft.com/office/drawing/2014/main" id="{03793D79-940C-4B89-ABFA-CEAEBFB53068}"/>
              </a:ext>
            </a:extLst>
          </p:cNvPr>
          <p:cNvSpPr/>
          <p:nvPr/>
        </p:nvSpPr>
        <p:spPr>
          <a:xfrm>
            <a:off x="4420852" y="2246688"/>
            <a:ext cx="2864927"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パレートフロンティアが広い</a:t>
            </a:r>
          </a:p>
        </p:txBody>
      </p:sp>
      <p:sp>
        <p:nvSpPr>
          <p:cNvPr id="84" name="テキスト ボックス 83">
            <a:extLst>
              <a:ext uri="{FF2B5EF4-FFF2-40B4-BE49-F238E27FC236}">
                <a16:creationId xmlns:a16="http://schemas.microsoft.com/office/drawing/2014/main" id="{9A2C1CCF-B084-42E4-A49D-D7F05781CF99}"/>
              </a:ext>
            </a:extLst>
          </p:cNvPr>
          <p:cNvSpPr txBox="1"/>
          <p:nvPr/>
        </p:nvSpPr>
        <p:spPr>
          <a:xfrm>
            <a:off x="4375965" y="1936641"/>
            <a:ext cx="755266" cy="307777"/>
          </a:xfrm>
          <a:prstGeom prst="rect">
            <a:avLst/>
          </a:prstGeom>
          <a:noFill/>
        </p:spPr>
        <p:txBody>
          <a:bodyPr wrap="square" rtlCol="0">
            <a:spAutoFit/>
          </a:bodyPr>
          <a:lstStyle/>
          <a:p>
            <a:r>
              <a:rPr kumimoji="1" lang="ja-JP" altLang="en-US" sz="1400" dirty="0"/>
              <a:t>要因①</a:t>
            </a:r>
          </a:p>
        </p:txBody>
      </p:sp>
      <p:cxnSp>
        <p:nvCxnSpPr>
          <p:cNvPr id="85" name="直線矢印コネクタ 84">
            <a:extLst>
              <a:ext uri="{FF2B5EF4-FFF2-40B4-BE49-F238E27FC236}">
                <a16:creationId xmlns:a16="http://schemas.microsoft.com/office/drawing/2014/main" id="{08140D25-D353-4B28-A09B-ABD70D9E3DBC}"/>
              </a:ext>
            </a:extLst>
          </p:cNvPr>
          <p:cNvCxnSpPr>
            <a:cxnSpLocks/>
            <a:stCxn id="68" idx="3"/>
            <a:endCxn id="83" idx="1"/>
          </p:cNvCxnSpPr>
          <p:nvPr/>
        </p:nvCxnSpPr>
        <p:spPr>
          <a:xfrm>
            <a:off x="2955787" y="2377178"/>
            <a:ext cx="1465065" cy="360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D8FA01DB-1B63-41CE-8C5E-253A5851217C}"/>
              </a:ext>
            </a:extLst>
          </p:cNvPr>
          <p:cNvCxnSpPr>
            <a:cxnSpLocks/>
            <a:stCxn id="83" idx="3"/>
            <a:endCxn id="34" idx="1"/>
          </p:cNvCxnSpPr>
          <p:nvPr/>
        </p:nvCxnSpPr>
        <p:spPr>
          <a:xfrm>
            <a:off x="7285779" y="2413265"/>
            <a:ext cx="1800274" cy="8767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テキスト ボックス 90">
            <a:extLst>
              <a:ext uri="{FF2B5EF4-FFF2-40B4-BE49-F238E27FC236}">
                <a16:creationId xmlns:a16="http://schemas.microsoft.com/office/drawing/2014/main" id="{99D7A7EF-5523-4DFA-9157-9E823F21DC80}"/>
              </a:ext>
            </a:extLst>
          </p:cNvPr>
          <p:cNvSpPr txBox="1"/>
          <p:nvPr/>
        </p:nvSpPr>
        <p:spPr>
          <a:xfrm>
            <a:off x="7955769" y="2239364"/>
            <a:ext cx="1800274" cy="523220"/>
          </a:xfrm>
          <a:prstGeom prst="rect">
            <a:avLst/>
          </a:prstGeom>
          <a:noFill/>
        </p:spPr>
        <p:txBody>
          <a:bodyPr wrap="square" rtlCol="0">
            <a:spAutoFit/>
          </a:bodyPr>
          <a:lstStyle/>
          <a:p>
            <a:pPr algn="ctr"/>
            <a:r>
              <a:rPr kumimoji="1" lang="ja-JP" altLang="en-US" sz="1400" dirty="0"/>
              <a:t>特に多目的最適化の制約対処法では顕著</a:t>
            </a:r>
          </a:p>
        </p:txBody>
      </p:sp>
      <p:cxnSp>
        <p:nvCxnSpPr>
          <p:cNvPr id="92" name="直線矢印コネクタ 91">
            <a:extLst>
              <a:ext uri="{FF2B5EF4-FFF2-40B4-BE49-F238E27FC236}">
                <a16:creationId xmlns:a16="http://schemas.microsoft.com/office/drawing/2014/main" id="{3983D477-0F82-4E3B-9562-379137CD4646}"/>
              </a:ext>
            </a:extLst>
          </p:cNvPr>
          <p:cNvCxnSpPr>
            <a:cxnSpLocks/>
            <a:stCxn id="28" idx="3"/>
            <a:endCxn id="83" idx="1"/>
          </p:cNvCxnSpPr>
          <p:nvPr/>
        </p:nvCxnSpPr>
        <p:spPr>
          <a:xfrm flipV="1">
            <a:off x="2577804" y="2413265"/>
            <a:ext cx="1843048" cy="24550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テキスト ボックス 96">
            <a:extLst>
              <a:ext uri="{FF2B5EF4-FFF2-40B4-BE49-F238E27FC236}">
                <a16:creationId xmlns:a16="http://schemas.microsoft.com/office/drawing/2014/main" id="{27F5D6B9-9FBC-4565-90F7-88393A55066E}"/>
              </a:ext>
            </a:extLst>
          </p:cNvPr>
          <p:cNvSpPr txBox="1"/>
          <p:nvPr/>
        </p:nvSpPr>
        <p:spPr>
          <a:xfrm>
            <a:off x="4395083" y="4978054"/>
            <a:ext cx="2864929" cy="307777"/>
          </a:xfrm>
          <a:prstGeom prst="rect">
            <a:avLst/>
          </a:prstGeom>
          <a:noFill/>
        </p:spPr>
        <p:txBody>
          <a:bodyPr wrap="square" rtlCol="0">
            <a:spAutoFit/>
          </a:bodyPr>
          <a:lstStyle/>
          <a:p>
            <a:r>
              <a:rPr kumimoji="1" lang="ja-JP" altLang="en-US" sz="1400" dirty="0"/>
              <a:t>⇒基本的に違反量削減優先で対応</a:t>
            </a:r>
            <a:endParaRPr lang="en-US" altLang="ja-JP" sz="1400" dirty="0"/>
          </a:p>
        </p:txBody>
      </p:sp>
      <p:cxnSp>
        <p:nvCxnSpPr>
          <p:cNvPr id="98" name="直線矢印コネクタ 97">
            <a:extLst>
              <a:ext uri="{FF2B5EF4-FFF2-40B4-BE49-F238E27FC236}">
                <a16:creationId xmlns:a16="http://schemas.microsoft.com/office/drawing/2014/main" id="{3A5FC1D3-13E6-47CF-8750-21C97694CEB5}"/>
              </a:ext>
            </a:extLst>
          </p:cNvPr>
          <p:cNvCxnSpPr>
            <a:cxnSpLocks/>
            <a:stCxn id="26" idx="3"/>
            <a:endCxn id="30" idx="1"/>
          </p:cNvCxnSpPr>
          <p:nvPr/>
        </p:nvCxnSpPr>
        <p:spPr>
          <a:xfrm>
            <a:off x="2577804" y="4058238"/>
            <a:ext cx="1843046" cy="7524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テキスト ボックス 102">
            <a:extLst>
              <a:ext uri="{FF2B5EF4-FFF2-40B4-BE49-F238E27FC236}">
                <a16:creationId xmlns:a16="http://schemas.microsoft.com/office/drawing/2014/main" id="{E248800C-F935-49CB-92F1-3C57588947DF}"/>
              </a:ext>
            </a:extLst>
          </p:cNvPr>
          <p:cNvSpPr txBox="1"/>
          <p:nvPr/>
        </p:nvSpPr>
        <p:spPr>
          <a:xfrm>
            <a:off x="4299832" y="2561318"/>
            <a:ext cx="3212029" cy="523220"/>
          </a:xfrm>
          <a:prstGeom prst="rect">
            <a:avLst/>
          </a:prstGeom>
          <a:noFill/>
        </p:spPr>
        <p:txBody>
          <a:bodyPr wrap="square" rtlCol="0">
            <a:spAutoFit/>
          </a:bodyPr>
          <a:lstStyle/>
          <a:p>
            <a:r>
              <a:rPr kumimoji="1" lang="ja-JP" altLang="en-US" sz="1400" dirty="0"/>
              <a:t>⇒実行可能な最適解と無制約の最適解が離れる</a:t>
            </a:r>
          </a:p>
        </p:txBody>
      </p:sp>
      <p:sp>
        <p:nvSpPr>
          <p:cNvPr id="104" name="テキスト プレースホルダー 2">
            <a:extLst>
              <a:ext uri="{FF2B5EF4-FFF2-40B4-BE49-F238E27FC236}">
                <a16:creationId xmlns:a16="http://schemas.microsoft.com/office/drawing/2014/main" id="{539BD9AC-C9FE-443D-AEB8-9AE95B29677E}"/>
              </a:ext>
            </a:extLst>
          </p:cNvPr>
          <p:cNvSpPr txBox="1">
            <a:spLocks/>
          </p:cNvSpPr>
          <p:nvPr/>
        </p:nvSpPr>
        <p:spPr>
          <a:xfrm>
            <a:off x="408178" y="931587"/>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「可能解獲得効率と局所解回避の両立」と「計算量」が課題</a:t>
            </a:r>
            <a:endParaRPr lang="en-US" altLang="ja-JP" sz="2400" dirty="0"/>
          </a:p>
        </p:txBody>
      </p:sp>
    </p:spTree>
    <p:extLst>
      <p:ext uri="{BB962C8B-B14F-4D97-AF65-F5344CB8AC3E}">
        <p14:creationId xmlns:p14="http://schemas.microsoft.com/office/powerpoint/2010/main" val="27182977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34</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901759"/>
            <a:ext cx="11341887" cy="689974"/>
          </a:xfrm>
        </p:spPr>
        <p:txBody>
          <a:bodyPr/>
          <a:lstStyle/>
          <a:p>
            <a:r>
              <a:rPr lang="ja-JP" altLang="en-US" sz="2800" dirty="0"/>
              <a:t>想定している問題とアルゴリズムの関係を明らかにした。</a:t>
            </a:r>
            <a:endParaRPr lang="en-US" altLang="ja-JP" sz="2800" dirty="0"/>
          </a:p>
        </p:txBody>
      </p:sp>
      <p:sp>
        <p:nvSpPr>
          <p:cNvPr id="4" name="テキスト ボックス 3">
            <a:extLst>
              <a:ext uri="{FF2B5EF4-FFF2-40B4-BE49-F238E27FC236}">
                <a16:creationId xmlns:a16="http://schemas.microsoft.com/office/drawing/2014/main" id="{46B462AF-137A-554E-6899-25567458CFF6}"/>
              </a:ext>
            </a:extLst>
          </p:cNvPr>
          <p:cNvSpPr txBox="1"/>
          <p:nvPr/>
        </p:nvSpPr>
        <p:spPr>
          <a:xfrm>
            <a:off x="6918828" y="2506870"/>
            <a:ext cx="3950462" cy="338554"/>
          </a:xfrm>
          <a:prstGeom prst="rect">
            <a:avLst/>
          </a:prstGeom>
          <a:noFill/>
        </p:spPr>
        <p:txBody>
          <a:bodyPr wrap="square" rtlCol="0">
            <a:spAutoFit/>
          </a:bodyPr>
          <a:lstStyle/>
          <a:p>
            <a:pPr algn="ctr"/>
            <a:r>
              <a:rPr kumimoji="1" lang="ja-JP" altLang="en-US" sz="1600" b="1" dirty="0">
                <a:solidFill>
                  <a:schemeClr val="accent1"/>
                </a:solidFill>
              </a:rPr>
              <a:t>制約を満たす解を効率良く獲得できた</a:t>
            </a:r>
            <a:endParaRPr kumimoji="1" lang="en-US" altLang="ja-JP" sz="1600" b="1" dirty="0">
              <a:solidFill>
                <a:schemeClr val="accent1"/>
              </a:solidFill>
            </a:endParaRPr>
          </a:p>
        </p:txBody>
      </p:sp>
      <p:sp>
        <p:nvSpPr>
          <p:cNvPr id="5" name="テキスト ボックス 4">
            <a:extLst>
              <a:ext uri="{FF2B5EF4-FFF2-40B4-BE49-F238E27FC236}">
                <a16:creationId xmlns:a16="http://schemas.microsoft.com/office/drawing/2014/main" id="{56BF655B-1BB0-23D5-4BC9-FCCB26201630}"/>
              </a:ext>
            </a:extLst>
          </p:cNvPr>
          <p:cNvSpPr txBox="1"/>
          <p:nvPr/>
        </p:nvSpPr>
        <p:spPr>
          <a:xfrm>
            <a:off x="7184322" y="1969440"/>
            <a:ext cx="3419475" cy="369332"/>
          </a:xfrm>
          <a:prstGeom prst="rect">
            <a:avLst/>
          </a:prstGeom>
          <a:noFill/>
        </p:spPr>
        <p:txBody>
          <a:bodyPr wrap="square" rtlCol="0">
            <a:spAutoFit/>
          </a:bodyPr>
          <a:lstStyle/>
          <a:p>
            <a:pPr algn="ctr"/>
            <a:r>
              <a:rPr kumimoji="1" lang="ja-JP" altLang="en-US" dirty="0"/>
              <a:t>違反量減少優先アプローチ</a:t>
            </a:r>
          </a:p>
        </p:txBody>
      </p:sp>
      <p:cxnSp>
        <p:nvCxnSpPr>
          <p:cNvPr id="6" name="直線コネクタ 5">
            <a:extLst>
              <a:ext uri="{FF2B5EF4-FFF2-40B4-BE49-F238E27FC236}">
                <a16:creationId xmlns:a16="http://schemas.microsoft.com/office/drawing/2014/main" id="{0A0901A1-0CA7-A207-C280-B88F8C4BC5BC}"/>
              </a:ext>
            </a:extLst>
          </p:cNvPr>
          <p:cNvCxnSpPr>
            <a:cxnSpLocks/>
          </p:cNvCxnSpPr>
          <p:nvPr/>
        </p:nvCxnSpPr>
        <p:spPr>
          <a:xfrm flipH="1">
            <a:off x="6604274" y="2390742"/>
            <a:ext cx="457957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AFB89019-EBED-91E4-A4B7-C8C3EF79DBE2}"/>
              </a:ext>
            </a:extLst>
          </p:cNvPr>
          <p:cNvSpPr txBox="1"/>
          <p:nvPr/>
        </p:nvSpPr>
        <p:spPr>
          <a:xfrm>
            <a:off x="1650999" y="1961876"/>
            <a:ext cx="3257733" cy="369332"/>
          </a:xfrm>
          <a:prstGeom prst="rect">
            <a:avLst/>
          </a:prstGeom>
          <a:noFill/>
        </p:spPr>
        <p:txBody>
          <a:bodyPr wrap="square" rtlCol="0">
            <a:spAutoFit/>
          </a:bodyPr>
          <a:lstStyle/>
          <a:p>
            <a:pPr algn="ctr"/>
            <a:r>
              <a:rPr kumimoji="1" lang="ja-JP" altLang="en-US" dirty="0"/>
              <a:t>多目的アプローチ（問題分割）</a:t>
            </a:r>
          </a:p>
        </p:txBody>
      </p:sp>
      <p:cxnSp>
        <p:nvCxnSpPr>
          <p:cNvPr id="8" name="直線コネクタ 7">
            <a:extLst>
              <a:ext uri="{FF2B5EF4-FFF2-40B4-BE49-F238E27FC236}">
                <a16:creationId xmlns:a16="http://schemas.microsoft.com/office/drawing/2014/main" id="{49043AFD-DE0A-3C40-CC26-B2114B646CCF}"/>
              </a:ext>
            </a:extLst>
          </p:cNvPr>
          <p:cNvCxnSpPr>
            <a:cxnSpLocks/>
          </p:cNvCxnSpPr>
          <p:nvPr/>
        </p:nvCxnSpPr>
        <p:spPr>
          <a:xfrm flipH="1">
            <a:off x="1198243" y="2390742"/>
            <a:ext cx="4163245"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06EA7A03-5080-B4DF-7658-E2810DDC6F01}"/>
                  </a:ext>
                </a:extLst>
              </p:cNvPr>
              <p:cNvSpPr txBox="1"/>
              <p:nvPr/>
            </p:nvSpPr>
            <p:spPr>
              <a:xfrm>
                <a:off x="1138183" y="2883291"/>
                <a:ext cx="4283365" cy="338554"/>
              </a:xfrm>
              <a:prstGeom prst="rect">
                <a:avLst/>
              </a:prstGeom>
              <a:noFill/>
            </p:spPr>
            <p:txBody>
              <a:bodyPr wrap="square" rtlCol="0">
                <a:spAutoFit/>
              </a:bodyPr>
              <a:lstStyle/>
              <a:p>
                <a:pPr algn="ctr"/>
                <a14:m>
                  <m:oMath xmlns:m="http://schemas.openxmlformats.org/officeDocument/2006/math">
                    <m:r>
                      <a:rPr kumimoji="1" lang="en-US" altLang="ja-JP" sz="1600" b="0" i="1" smtClean="0">
                        <a:solidFill>
                          <a:schemeClr val="accent1"/>
                        </a:solidFill>
                        <a:latin typeface="Cambria Math" panose="02040503050406030204" pitchFamily="18" charset="0"/>
                      </a:rPr>
                      <m:t>(</m:t>
                    </m:r>
                    <m:r>
                      <a:rPr kumimoji="1" lang="en-US" altLang="ja-JP" sz="1600" b="0" i="1" smtClean="0">
                        <a:solidFill>
                          <a:schemeClr val="accent1"/>
                        </a:solidFill>
                        <a:latin typeface="Cambria Math" panose="02040503050406030204" pitchFamily="18" charset="0"/>
                      </a:rPr>
                      <m:t>𝑓</m:t>
                    </m:r>
                    <m:r>
                      <a:rPr kumimoji="1" lang="en-US" altLang="ja-JP" sz="1600" b="0" i="1" smtClean="0">
                        <a:solidFill>
                          <a:schemeClr val="accent1"/>
                        </a:solidFill>
                        <a:latin typeface="Cambria Math" panose="02040503050406030204" pitchFamily="18" charset="0"/>
                      </a:rPr>
                      <m:t>,</m:t>
                    </m:r>
                    <m:r>
                      <a:rPr kumimoji="1" lang="en-US" altLang="ja-JP" sz="1600" b="0" i="1" smtClean="0">
                        <a:solidFill>
                          <a:schemeClr val="accent1"/>
                        </a:solidFill>
                        <a:latin typeface="Cambria Math" panose="02040503050406030204" pitchFamily="18" charset="0"/>
                      </a:rPr>
                      <m:t>𝑣</m:t>
                    </m:r>
                    <m:r>
                      <a:rPr kumimoji="1" lang="en-US" altLang="ja-JP" sz="1600" b="0" i="1" smtClean="0">
                        <a:solidFill>
                          <a:schemeClr val="accent1"/>
                        </a:solidFill>
                        <a:latin typeface="Cambria Math" panose="02040503050406030204" pitchFamily="18" charset="0"/>
                      </a:rPr>
                      <m:t>)</m:t>
                    </m:r>
                  </m:oMath>
                </a14:m>
                <a:r>
                  <a:rPr kumimoji="1" lang="ja-JP" altLang="en-US" sz="1600" b="1" dirty="0">
                    <a:solidFill>
                      <a:schemeClr val="accent1"/>
                    </a:solidFill>
                  </a:rPr>
                  <a:t>のパレートフロンティアに近い解を獲得できる</a:t>
                </a:r>
                <a:endParaRPr kumimoji="1" lang="en-US" altLang="ja-JP" sz="1600" b="1" dirty="0">
                  <a:solidFill>
                    <a:schemeClr val="accent1"/>
                  </a:solidFill>
                </a:endParaRPr>
              </a:p>
            </p:txBody>
          </p:sp>
        </mc:Choice>
        <mc:Fallback xmlns="">
          <p:sp>
            <p:nvSpPr>
              <p:cNvPr id="9" name="テキスト ボックス 8">
                <a:extLst>
                  <a:ext uri="{FF2B5EF4-FFF2-40B4-BE49-F238E27FC236}">
                    <a16:creationId xmlns:a16="http://schemas.microsoft.com/office/drawing/2014/main" id="{06EA7A03-5080-B4DF-7658-E2810DDC6F01}"/>
                  </a:ext>
                </a:extLst>
              </p:cNvPr>
              <p:cNvSpPr txBox="1">
                <a:spLocks noRot="1" noChangeAspect="1" noMove="1" noResize="1" noEditPoints="1" noAdjustHandles="1" noChangeArrowheads="1" noChangeShapeType="1" noTextEdit="1"/>
              </p:cNvSpPr>
              <p:nvPr/>
            </p:nvSpPr>
            <p:spPr>
              <a:xfrm>
                <a:off x="1138183" y="2883291"/>
                <a:ext cx="4283365" cy="338554"/>
              </a:xfrm>
              <a:prstGeom prst="rect">
                <a:avLst/>
              </a:prstGeom>
              <a:blipFill>
                <a:blip r:embed="rId2"/>
                <a:stretch>
                  <a:fillRect t="-5357" r="-142" b="-21429"/>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4F6CAC0D-E911-64E9-1409-B8BA7946958E}"/>
              </a:ext>
            </a:extLst>
          </p:cNvPr>
          <p:cNvSpPr txBox="1"/>
          <p:nvPr/>
        </p:nvSpPr>
        <p:spPr>
          <a:xfrm>
            <a:off x="1251438" y="2506870"/>
            <a:ext cx="4056854" cy="338554"/>
          </a:xfrm>
          <a:prstGeom prst="rect">
            <a:avLst/>
          </a:prstGeom>
          <a:noFill/>
        </p:spPr>
        <p:txBody>
          <a:bodyPr wrap="square" rtlCol="0">
            <a:spAutoFit/>
          </a:bodyPr>
          <a:lstStyle/>
          <a:p>
            <a:pPr algn="ctr"/>
            <a:r>
              <a:rPr kumimoji="1" lang="ja-JP" altLang="en-US" sz="1600" b="1" dirty="0">
                <a:solidFill>
                  <a:schemeClr val="accent4"/>
                </a:solidFill>
              </a:rPr>
              <a:t>可能解獲得という点では優位でないことがある</a:t>
            </a:r>
            <a:endParaRPr kumimoji="1" lang="en-US" altLang="ja-JP" sz="1600" b="1" dirty="0">
              <a:solidFill>
                <a:schemeClr val="accent4"/>
              </a:solidFill>
            </a:endParaRPr>
          </a:p>
        </p:txBody>
      </p:sp>
      <p:sp>
        <p:nvSpPr>
          <p:cNvPr id="13" name="テキスト ボックス 12">
            <a:extLst>
              <a:ext uri="{FF2B5EF4-FFF2-40B4-BE49-F238E27FC236}">
                <a16:creationId xmlns:a16="http://schemas.microsoft.com/office/drawing/2014/main" id="{2596C10A-5427-7F02-3AC7-6866DB0B2A49}"/>
              </a:ext>
            </a:extLst>
          </p:cNvPr>
          <p:cNvSpPr txBox="1"/>
          <p:nvPr/>
        </p:nvSpPr>
        <p:spPr>
          <a:xfrm>
            <a:off x="6885643" y="2896545"/>
            <a:ext cx="4016832" cy="338554"/>
          </a:xfrm>
          <a:prstGeom prst="rect">
            <a:avLst/>
          </a:prstGeom>
          <a:noFill/>
        </p:spPr>
        <p:txBody>
          <a:bodyPr wrap="square" rtlCol="0">
            <a:spAutoFit/>
          </a:bodyPr>
          <a:lstStyle/>
          <a:p>
            <a:pPr algn="ctr"/>
            <a:r>
              <a:rPr kumimoji="1" lang="ja-JP" altLang="en-US" sz="1600" b="1" dirty="0">
                <a:solidFill>
                  <a:schemeClr val="accent4"/>
                </a:solidFill>
              </a:rPr>
              <a:t>可能解獲得後、局所解に停滞しやすい</a:t>
            </a:r>
            <a:endParaRPr kumimoji="1" lang="en-US" altLang="ja-JP" sz="1600" b="1" dirty="0">
              <a:solidFill>
                <a:schemeClr val="accent4"/>
              </a:solidFill>
            </a:endParaRPr>
          </a:p>
        </p:txBody>
      </p:sp>
      <p:sp>
        <p:nvSpPr>
          <p:cNvPr id="15" name="テキスト ボックス 14">
            <a:extLst>
              <a:ext uri="{FF2B5EF4-FFF2-40B4-BE49-F238E27FC236}">
                <a16:creationId xmlns:a16="http://schemas.microsoft.com/office/drawing/2014/main" id="{65A794E5-B039-B7FB-FE0F-79F3202B644E}"/>
              </a:ext>
            </a:extLst>
          </p:cNvPr>
          <p:cNvSpPr txBox="1"/>
          <p:nvPr/>
        </p:nvSpPr>
        <p:spPr>
          <a:xfrm>
            <a:off x="285434" y="1449922"/>
            <a:ext cx="11754166" cy="400110"/>
          </a:xfrm>
          <a:prstGeom prst="rect">
            <a:avLst/>
          </a:prstGeom>
          <a:noFill/>
        </p:spPr>
        <p:txBody>
          <a:bodyPr wrap="square" rtlCol="0">
            <a:spAutoFit/>
          </a:bodyPr>
          <a:lstStyle/>
          <a:p>
            <a:pPr algn="ctr"/>
            <a:r>
              <a:rPr kumimoji="1" lang="ja-JP" altLang="en-US" sz="2000" dirty="0"/>
              <a:t>想定：パレートフロンティアが広い</a:t>
            </a:r>
            <a:r>
              <a:rPr kumimoji="1" lang="ja-JP" altLang="en-US" dirty="0"/>
              <a:t>（多数制約、目的関数が線形）</a:t>
            </a:r>
            <a:r>
              <a:rPr kumimoji="1" lang="ja-JP" altLang="en-US" sz="2000" dirty="0"/>
              <a:t>、実行可能領域が非連結</a:t>
            </a:r>
            <a:r>
              <a:rPr kumimoji="1" lang="ja-JP" altLang="en-US" dirty="0"/>
              <a:t>（可能集合同士は近い）</a:t>
            </a:r>
            <a:endParaRPr kumimoji="1" lang="ja-JP" altLang="en-US" sz="2000" dirty="0"/>
          </a:p>
        </p:txBody>
      </p:sp>
      <p:sp>
        <p:nvSpPr>
          <p:cNvPr id="16" name="二等辺三角形 15">
            <a:extLst>
              <a:ext uri="{FF2B5EF4-FFF2-40B4-BE49-F238E27FC236}">
                <a16:creationId xmlns:a16="http://schemas.microsoft.com/office/drawing/2014/main" id="{13431BEB-2CDF-41DF-0346-F30F4F292135}"/>
              </a:ext>
            </a:extLst>
          </p:cNvPr>
          <p:cNvSpPr/>
          <p:nvPr/>
        </p:nvSpPr>
        <p:spPr>
          <a:xfrm rot="10800000">
            <a:off x="5567798" y="3365569"/>
            <a:ext cx="920933" cy="26980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テキスト プレースホルダー 5">
            <a:extLst>
              <a:ext uri="{FF2B5EF4-FFF2-40B4-BE49-F238E27FC236}">
                <a16:creationId xmlns:a16="http://schemas.microsoft.com/office/drawing/2014/main" id="{5F66CDB5-DE42-EB0D-86CF-13229A5CA829}"/>
              </a:ext>
            </a:extLst>
          </p:cNvPr>
          <p:cNvSpPr txBox="1">
            <a:spLocks/>
          </p:cNvSpPr>
          <p:nvPr/>
        </p:nvSpPr>
        <p:spPr>
          <a:xfrm>
            <a:off x="575293" y="3729132"/>
            <a:ext cx="11341887" cy="1936048"/>
          </a:xfrm>
          <a:prstGeom prst="rect">
            <a:avLst/>
          </a:prstGeom>
        </p:spPr>
        <p:txBody>
          <a:bodyPr vert="horz" lIns="91440" tIns="45720" rIns="91440" bIns="45720" rtlCol="0">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800" dirty="0"/>
              <a:t>よって、より最適な可能解を獲得するには、可能解獲得を優先し、目的関数値を改善する方法（二段階アプローチ）が期待される。</a:t>
            </a:r>
            <a:endParaRPr lang="en-US" altLang="ja-JP" sz="2800" dirty="0"/>
          </a:p>
          <a:p>
            <a:r>
              <a:rPr lang="ja-JP" altLang="en-US" sz="2800" dirty="0"/>
              <a:t>しかし、そのまま二段階目に移行しても、しばらくの間解を改善できない。</a:t>
            </a:r>
            <a:endParaRPr lang="en-US" altLang="ja-JP" sz="2800" dirty="0"/>
          </a:p>
          <a:p>
            <a:pPr lvl="1"/>
            <a:r>
              <a:rPr lang="ja-JP" altLang="en-US" sz="2400" dirty="0"/>
              <a:t>パレートフロンティアへ広がる方向が優先され、目標部位をすぐに近似できない</a:t>
            </a:r>
            <a:endParaRPr lang="en-US" altLang="ja-JP" sz="2400" dirty="0"/>
          </a:p>
          <a:p>
            <a:pPr lvl="1"/>
            <a:r>
              <a:rPr lang="ja-JP" altLang="en-US" sz="2400" dirty="0"/>
              <a:t>切替条件、初期個体、スケール差の対策など、二段階目に適合する上での課題がある</a:t>
            </a:r>
            <a:endParaRPr lang="en-US" altLang="ja-JP" sz="2400" dirty="0"/>
          </a:p>
        </p:txBody>
      </p:sp>
      <p:sp>
        <p:nvSpPr>
          <p:cNvPr id="18" name="テキスト ボックス 17">
            <a:extLst>
              <a:ext uri="{FF2B5EF4-FFF2-40B4-BE49-F238E27FC236}">
                <a16:creationId xmlns:a16="http://schemas.microsoft.com/office/drawing/2014/main" id="{1F5B842D-CFB3-41C2-9E6D-EA19A5D74C57}"/>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a:t>
            </a:r>
          </a:p>
        </p:txBody>
      </p:sp>
      <p:sp>
        <p:nvSpPr>
          <p:cNvPr id="20" name="タイトル 1">
            <a:extLst>
              <a:ext uri="{FF2B5EF4-FFF2-40B4-BE49-F238E27FC236}">
                <a16:creationId xmlns:a16="http://schemas.microsoft.com/office/drawing/2014/main" id="{D73BD743-A3B9-40E2-8498-58E291D594E3}"/>
              </a:ext>
            </a:extLst>
          </p:cNvPr>
          <p:cNvSpPr>
            <a:spLocks noGrp="1"/>
          </p:cNvSpPr>
          <p:nvPr>
            <p:ph type="title"/>
          </p:nvPr>
        </p:nvSpPr>
        <p:spPr>
          <a:xfrm>
            <a:off x="517055" y="241034"/>
            <a:ext cx="11400125" cy="518094"/>
          </a:xfrm>
        </p:spPr>
        <p:txBody>
          <a:bodyPr/>
          <a:lstStyle/>
          <a:p>
            <a:r>
              <a:rPr lang="ja-JP" altLang="en-US" dirty="0"/>
              <a:t>まとめ</a:t>
            </a:r>
            <a:endParaRPr lang="en-US" dirty="0"/>
          </a:p>
        </p:txBody>
      </p:sp>
    </p:spTree>
    <p:extLst>
      <p:ext uri="{BB962C8B-B14F-4D97-AF65-F5344CB8AC3E}">
        <p14:creationId xmlns:p14="http://schemas.microsoft.com/office/powerpoint/2010/main" val="32955410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学生の研究体制</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35</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408177" y="1078309"/>
            <a:ext cx="11364723" cy="110291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下期は最大</a:t>
            </a:r>
            <a:r>
              <a:rPr lang="en-US" altLang="ja-JP" sz="2800" dirty="0"/>
              <a:t>3</a:t>
            </a:r>
            <a:r>
              <a:rPr lang="ja-JP" altLang="en-US" sz="2800" dirty="0"/>
              <a:t>名体制で進めていただく。</a:t>
            </a:r>
            <a:endParaRPr lang="en-US" altLang="ja-JP" sz="2800" dirty="0"/>
          </a:p>
          <a:p>
            <a:pPr lvl="1">
              <a:defRPr/>
            </a:pPr>
            <a:r>
              <a:rPr lang="ja-JP" altLang="en-US" sz="2400" dirty="0"/>
              <a:t>学生の状況に伴って随時相談し、流動的に対応する</a:t>
            </a:r>
            <a:endParaRPr lang="en-US" altLang="ja-JP" dirty="0"/>
          </a:p>
        </p:txBody>
      </p:sp>
      <p:cxnSp>
        <p:nvCxnSpPr>
          <p:cNvPr id="10" name="直線コネクタ 9">
            <a:extLst>
              <a:ext uri="{FF2B5EF4-FFF2-40B4-BE49-F238E27FC236}">
                <a16:creationId xmlns:a16="http://schemas.microsoft.com/office/drawing/2014/main" id="{6AAB49B4-341C-4992-8802-3F1FB8CF3EDC}"/>
              </a:ext>
            </a:extLst>
          </p:cNvPr>
          <p:cNvCxnSpPr>
            <a:cxnSpLocks/>
          </p:cNvCxnSpPr>
          <p:nvPr/>
        </p:nvCxnSpPr>
        <p:spPr>
          <a:xfrm>
            <a:off x="2971837" y="2436867"/>
            <a:ext cx="0" cy="3291784"/>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73FBF112-3AF5-4131-8300-9ECF92151D5C}"/>
              </a:ext>
            </a:extLst>
          </p:cNvPr>
          <p:cNvSpPr txBox="1"/>
          <p:nvPr/>
        </p:nvSpPr>
        <p:spPr>
          <a:xfrm>
            <a:off x="9557518" y="2436867"/>
            <a:ext cx="697627" cy="400110"/>
          </a:xfrm>
          <a:prstGeom prst="rect">
            <a:avLst/>
          </a:prstGeom>
          <a:noFill/>
        </p:spPr>
        <p:txBody>
          <a:bodyPr wrap="none" rtlCol="0">
            <a:spAutoFit/>
          </a:bodyPr>
          <a:lstStyle/>
          <a:p>
            <a:r>
              <a:rPr kumimoji="1" lang="ja-JP" altLang="en-US" sz="2000" b="1" dirty="0"/>
              <a:t>担当</a:t>
            </a:r>
          </a:p>
        </p:txBody>
      </p:sp>
      <p:sp>
        <p:nvSpPr>
          <p:cNvPr id="13" name="テキスト ボックス 12">
            <a:extLst>
              <a:ext uri="{FF2B5EF4-FFF2-40B4-BE49-F238E27FC236}">
                <a16:creationId xmlns:a16="http://schemas.microsoft.com/office/drawing/2014/main" id="{8B9B0057-4549-4782-82CA-533243FAD4ED}"/>
              </a:ext>
            </a:extLst>
          </p:cNvPr>
          <p:cNvSpPr txBox="1"/>
          <p:nvPr/>
        </p:nvSpPr>
        <p:spPr>
          <a:xfrm>
            <a:off x="5169257" y="2428834"/>
            <a:ext cx="697627" cy="400110"/>
          </a:xfrm>
          <a:prstGeom prst="rect">
            <a:avLst/>
          </a:prstGeom>
          <a:noFill/>
        </p:spPr>
        <p:txBody>
          <a:bodyPr wrap="none" rtlCol="0">
            <a:spAutoFit/>
          </a:bodyPr>
          <a:lstStyle/>
          <a:p>
            <a:r>
              <a:rPr kumimoji="1" lang="ja-JP" altLang="en-US" sz="2000" b="1" dirty="0"/>
              <a:t>状況</a:t>
            </a:r>
          </a:p>
        </p:txBody>
      </p:sp>
      <p:cxnSp>
        <p:nvCxnSpPr>
          <p:cNvPr id="16" name="直線コネクタ 15">
            <a:extLst>
              <a:ext uri="{FF2B5EF4-FFF2-40B4-BE49-F238E27FC236}">
                <a16:creationId xmlns:a16="http://schemas.microsoft.com/office/drawing/2014/main" id="{C33B81BC-C855-47CB-BE29-7F967020CE1B}"/>
              </a:ext>
            </a:extLst>
          </p:cNvPr>
          <p:cNvCxnSpPr>
            <a:cxnSpLocks/>
          </p:cNvCxnSpPr>
          <p:nvPr/>
        </p:nvCxnSpPr>
        <p:spPr>
          <a:xfrm flipH="1" flipV="1">
            <a:off x="551613" y="2908991"/>
            <a:ext cx="11030317" cy="7612"/>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F3CC3692-7733-40DB-BA69-D78BA91B65CD}"/>
              </a:ext>
            </a:extLst>
          </p:cNvPr>
          <p:cNvSpPr txBox="1"/>
          <p:nvPr/>
        </p:nvSpPr>
        <p:spPr>
          <a:xfrm>
            <a:off x="3731363" y="3311227"/>
            <a:ext cx="3573414" cy="369332"/>
          </a:xfrm>
          <a:prstGeom prst="rect">
            <a:avLst/>
          </a:prstGeom>
          <a:noFill/>
        </p:spPr>
        <p:txBody>
          <a:bodyPr wrap="none" rtlCol="0">
            <a:spAutoFit/>
          </a:bodyPr>
          <a:lstStyle/>
          <a:p>
            <a:r>
              <a:rPr kumimoji="1" lang="ja-JP" altLang="en-US" dirty="0">
                <a:solidFill>
                  <a:schemeClr val="bg1">
                    <a:lumMod val="50000"/>
                  </a:schemeClr>
                </a:solidFill>
              </a:rPr>
              <a:t>博士課程では、多目的テーマを予定</a:t>
            </a:r>
          </a:p>
        </p:txBody>
      </p:sp>
      <p:sp>
        <p:nvSpPr>
          <p:cNvPr id="28" name="テキスト ボックス 27">
            <a:extLst>
              <a:ext uri="{FF2B5EF4-FFF2-40B4-BE49-F238E27FC236}">
                <a16:creationId xmlns:a16="http://schemas.microsoft.com/office/drawing/2014/main" id="{79A085FF-F4DA-402A-B930-78FC72FC22B9}"/>
              </a:ext>
            </a:extLst>
          </p:cNvPr>
          <p:cNvSpPr txBox="1"/>
          <p:nvPr/>
        </p:nvSpPr>
        <p:spPr>
          <a:xfrm>
            <a:off x="8601415" y="4535782"/>
            <a:ext cx="2609825" cy="369332"/>
          </a:xfrm>
          <a:prstGeom prst="rect">
            <a:avLst/>
          </a:prstGeom>
          <a:noFill/>
        </p:spPr>
        <p:txBody>
          <a:bodyPr wrap="square" rtlCol="0">
            <a:spAutoFit/>
          </a:bodyPr>
          <a:lstStyle/>
          <a:p>
            <a:pPr algn="ctr"/>
            <a:r>
              <a:rPr kumimoji="1" lang="ja-JP" altLang="en-US" dirty="0"/>
              <a:t>近傍生成法の開発・検証</a:t>
            </a:r>
          </a:p>
        </p:txBody>
      </p:sp>
      <p:sp>
        <p:nvSpPr>
          <p:cNvPr id="29" name="テキスト ボックス 28">
            <a:extLst>
              <a:ext uri="{FF2B5EF4-FFF2-40B4-BE49-F238E27FC236}">
                <a16:creationId xmlns:a16="http://schemas.microsoft.com/office/drawing/2014/main" id="{667BC34E-DE05-498A-9E2B-258BC68B17AA}"/>
              </a:ext>
            </a:extLst>
          </p:cNvPr>
          <p:cNvSpPr txBox="1"/>
          <p:nvPr/>
        </p:nvSpPr>
        <p:spPr>
          <a:xfrm>
            <a:off x="3502183" y="4535782"/>
            <a:ext cx="4031774" cy="369332"/>
          </a:xfrm>
          <a:prstGeom prst="rect">
            <a:avLst/>
          </a:prstGeom>
          <a:noFill/>
        </p:spPr>
        <p:txBody>
          <a:bodyPr wrap="square" rtlCol="0">
            <a:spAutoFit/>
          </a:bodyPr>
          <a:lstStyle/>
          <a:p>
            <a:pPr algn="ctr"/>
            <a:r>
              <a:rPr kumimoji="1" lang="ja-JP" altLang="en-US" dirty="0"/>
              <a:t>修士課程では、本テーマを継続予定</a:t>
            </a:r>
            <a:endParaRPr kumimoji="1" lang="en-US" altLang="ja-JP" dirty="0"/>
          </a:p>
        </p:txBody>
      </p:sp>
      <p:cxnSp>
        <p:nvCxnSpPr>
          <p:cNvPr id="30" name="直線コネクタ 29">
            <a:extLst>
              <a:ext uri="{FF2B5EF4-FFF2-40B4-BE49-F238E27FC236}">
                <a16:creationId xmlns:a16="http://schemas.microsoft.com/office/drawing/2014/main" id="{69F7D3EC-A30E-4D8B-9DFB-917DA55FB692}"/>
              </a:ext>
            </a:extLst>
          </p:cNvPr>
          <p:cNvCxnSpPr>
            <a:cxnSpLocks/>
          </p:cNvCxnSpPr>
          <p:nvPr/>
        </p:nvCxnSpPr>
        <p:spPr>
          <a:xfrm>
            <a:off x="8028650" y="2445628"/>
            <a:ext cx="0" cy="3291784"/>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3896AE91-2FC7-4F87-8D34-BEFE4391D68C}"/>
              </a:ext>
            </a:extLst>
          </p:cNvPr>
          <p:cNvSpPr txBox="1"/>
          <p:nvPr/>
        </p:nvSpPr>
        <p:spPr>
          <a:xfrm>
            <a:off x="772752" y="3311227"/>
            <a:ext cx="1842171" cy="400110"/>
          </a:xfrm>
          <a:prstGeom prst="rect">
            <a:avLst/>
          </a:prstGeom>
          <a:noFill/>
        </p:spPr>
        <p:txBody>
          <a:bodyPr wrap="none" rtlCol="0">
            <a:spAutoFit/>
          </a:bodyPr>
          <a:lstStyle/>
          <a:p>
            <a:pPr algn="ctr"/>
            <a:r>
              <a:rPr kumimoji="1" lang="ja-JP" altLang="en-US" sz="2000" dirty="0">
                <a:solidFill>
                  <a:schemeClr val="bg1">
                    <a:lumMod val="50000"/>
                  </a:schemeClr>
                </a:solidFill>
              </a:rPr>
              <a:t>安田さん</a:t>
            </a:r>
            <a:r>
              <a:rPr kumimoji="1" lang="ja-JP" altLang="en-US" dirty="0">
                <a:solidFill>
                  <a:schemeClr val="bg1">
                    <a:lumMod val="50000"/>
                  </a:schemeClr>
                </a:solidFill>
              </a:rPr>
              <a:t>（</a:t>
            </a:r>
            <a:r>
              <a:rPr kumimoji="1" lang="en-US" altLang="ja-JP" dirty="0">
                <a:solidFill>
                  <a:schemeClr val="bg1">
                    <a:lumMod val="50000"/>
                  </a:schemeClr>
                </a:solidFill>
              </a:rPr>
              <a:t>D1</a:t>
            </a:r>
            <a:r>
              <a:rPr kumimoji="1" lang="ja-JP" altLang="en-US" dirty="0">
                <a:solidFill>
                  <a:schemeClr val="bg1">
                    <a:lumMod val="50000"/>
                  </a:schemeClr>
                </a:solidFill>
              </a:rPr>
              <a:t>）</a:t>
            </a:r>
            <a:endParaRPr kumimoji="1" lang="ja-JP" altLang="en-US" sz="2000" dirty="0">
              <a:solidFill>
                <a:schemeClr val="bg1">
                  <a:lumMod val="50000"/>
                </a:schemeClr>
              </a:solidFill>
            </a:endParaRPr>
          </a:p>
        </p:txBody>
      </p:sp>
      <p:sp>
        <p:nvSpPr>
          <p:cNvPr id="17" name="テキスト ボックス 16">
            <a:extLst>
              <a:ext uri="{FF2B5EF4-FFF2-40B4-BE49-F238E27FC236}">
                <a16:creationId xmlns:a16="http://schemas.microsoft.com/office/drawing/2014/main" id="{4578FA29-9645-4FFF-8653-278E802CA808}"/>
              </a:ext>
            </a:extLst>
          </p:cNvPr>
          <p:cNvSpPr txBox="1"/>
          <p:nvPr/>
        </p:nvSpPr>
        <p:spPr>
          <a:xfrm>
            <a:off x="759928" y="4520393"/>
            <a:ext cx="1867819" cy="400110"/>
          </a:xfrm>
          <a:prstGeom prst="rect">
            <a:avLst/>
          </a:prstGeom>
          <a:noFill/>
        </p:spPr>
        <p:txBody>
          <a:bodyPr wrap="none" rtlCol="0">
            <a:spAutoFit/>
          </a:bodyPr>
          <a:lstStyle/>
          <a:p>
            <a:pPr algn="ctr"/>
            <a:r>
              <a:rPr kumimoji="1" lang="ja-JP" altLang="en-US" sz="2000" dirty="0"/>
              <a:t>佐藤さん</a:t>
            </a:r>
            <a:r>
              <a:rPr kumimoji="1" lang="ja-JP" altLang="en-US" dirty="0"/>
              <a:t>（</a:t>
            </a:r>
            <a:r>
              <a:rPr kumimoji="1" lang="en-US" altLang="ja-JP" dirty="0"/>
              <a:t>M1</a:t>
            </a:r>
            <a:r>
              <a:rPr kumimoji="1" lang="ja-JP" altLang="en-US" dirty="0"/>
              <a:t>）</a:t>
            </a:r>
            <a:endParaRPr kumimoji="1" lang="ja-JP" altLang="en-US" sz="2000" dirty="0"/>
          </a:p>
        </p:txBody>
      </p:sp>
      <p:sp>
        <p:nvSpPr>
          <p:cNvPr id="18" name="テキスト ボックス 17">
            <a:extLst>
              <a:ext uri="{FF2B5EF4-FFF2-40B4-BE49-F238E27FC236}">
                <a16:creationId xmlns:a16="http://schemas.microsoft.com/office/drawing/2014/main" id="{49C812F0-F691-4BE0-9A63-0F76A810131F}"/>
              </a:ext>
            </a:extLst>
          </p:cNvPr>
          <p:cNvSpPr txBox="1"/>
          <p:nvPr/>
        </p:nvSpPr>
        <p:spPr>
          <a:xfrm>
            <a:off x="759928" y="3916228"/>
            <a:ext cx="1867819" cy="400110"/>
          </a:xfrm>
          <a:prstGeom prst="rect">
            <a:avLst/>
          </a:prstGeom>
          <a:noFill/>
        </p:spPr>
        <p:txBody>
          <a:bodyPr wrap="none" rtlCol="0">
            <a:spAutoFit/>
          </a:bodyPr>
          <a:lstStyle/>
          <a:p>
            <a:pPr algn="ctr"/>
            <a:r>
              <a:rPr kumimoji="1" lang="ja-JP" altLang="en-US" sz="2000" dirty="0"/>
              <a:t>小嶋さん</a:t>
            </a:r>
            <a:r>
              <a:rPr kumimoji="1" lang="ja-JP" altLang="en-US" dirty="0"/>
              <a:t>（</a:t>
            </a:r>
            <a:r>
              <a:rPr kumimoji="1" lang="en-US" altLang="ja-JP" dirty="0"/>
              <a:t>M2</a:t>
            </a:r>
            <a:r>
              <a:rPr kumimoji="1" lang="ja-JP" altLang="en-US" dirty="0"/>
              <a:t>）</a:t>
            </a:r>
            <a:endParaRPr kumimoji="1" lang="ja-JP" altLang="en-US" sz="2000" dirty="0"/>
          </a:p>
        </p:txBody>
      </p:sp>
      <p:sp>
        <p:nvSpPr>
          <p:cNvPr id="20" name="テキスト ボックス 19">
            <a:extLst>
              <a:ext uri="{FF2B5EF4-FFF2-40B4-BE49-F238E27FC236}">
                <a16:creationId xmlns:a16="http://schemas.microsoft.com/office/drawing/2014/main" id="{36720D3A-C768-41F2-8C68-545ADC2E5563}"/>
              </a:ext>
            </a:extLst>
          </p:cNvPr>
          <p:cNvSpPr txBox="1"/>
          <p:nvPr/>
        </p:nvSpPr>
        <p:spPr>
          <a:xfrm>
            <a:off x="9102260" y="3311227"/>
            <a:ext cx="1608133" cy="369332"/>
          </a:xfrm>
          <a:prstGeom prst="rect">
            <a:avLst/>
          </a:prstGeom>
          <a:noFill/>
        </p:spPr>
        <p:txBody>
          <a:bodyPr wrap="none" rtlCol="0">
            <a:spAutoFit/>
          </a:bodyPr>
          <a:lstStyle/>
          <a:p>
            <a:r>
              <a:rPr kumimoji="1" lang="ja-JP" altLang="en-US" dirty="0">
                <a:solidFill>
                  <a:schemeClr val="bg1">
                    <a:lumMod val="50000"/>
                  </a:schemeClr>
                </a:solidFill>
              </a:rPr>
              <a:t>他学生サポート</a:t>
            </a:r>
          </a:p>
        </p:txBody>
      </p:sp>
      <p:sp>
        <p:nvSpPr>
          <p:cNvPr id="22" name="テキスト ボックス 21">
            <a:extLst>
              <a:ext uri="{FF2B5EF4-FFF2-40B4-BE49-F238E27FC236}">
                <a16:creationId xmlns:a16="http://schemas.microsoft.com/office/drawing/2014/main" id="{EE7889DB-18A5-4690-A7B0-EDEB2DD59DEB}"/>
              </a:ext>
            </a:extLst>
          </p:cNvPr>
          <p:cNvSpPr txBox="1"/>
          <p:nvPr/>
        </p:nvSpPr>
        <p:spPr>
          <a:xfrm>
            <a:off x="8536510" y="3931617"/>
            <a:ext cx="2739632" cy="369332"/>
          </a:xfrm>
          <a:prstGeom prst="rect">
            <a:avLst/>
          </a:prstGeom>
          <a:noFill/>
        </p:spPr>
        <p:txBody>
          <a:bodyPr wrap="square" rtlCol="0">
            <a:spAutoFit/>
          </a:bodyPr>
          <a:lstStyle/>
          <a:p>
            <a:pPr algn="ctr"/>
            <a:r>
              <a:rPr kumimoji="1" lang="ja-JP" altLang="en-US" dirty="0"/>
              <a:t>制約対処法の開発・検証</a:t>
            </a:r>
          </a:p>
        </p:txBody>
      </p:sp>
      <p:sp>
        <p:nvSpPr>
          <p:cNvPr id="24" name="テキスト ボックス 23">
            <a:extLst>
              <a:ext uri="{FF2B5EF4-FFF2-40B4-BE49-F238E27FC236}">
                <a16:creationId xmlns:a16="http://schemas.microsoft.com/office/drawing/2014/main" id="{CE3DDA8C-E809-4D43-812E-E0701968B583}"/>
              </a:ext>
            </a:extLst>
          </p:cNvPr>
          <p:cNvSpPr txBox="1"/>
          <p:nvPr/>
        </p:nvSpPr>
        <p:spPr>
          <a:xfrm>
            <a:off x="2894854" y="3931617"/>
            <a:ext cx="5246432" cy="369332"/>
          </a:xfrm>
          <a:prstGeom prst="rect">
            <a:avLst/>
          </a:prstGeom>
          <a:noFill/>
        </p:spPr>
        <p:txBody>
          <a:bodyPr wrap="square" rtlCol="0">
            <a:spAutoFit/>
          </a:bodyPr>
          <a:lstStyle/>
          <a:p>
            <a:pPr algn="ctr"/>
            <a:r>
              <a:rPr kumimoji="1" lang="ja-JP" altLang="en-US" dirty="0"/>
              <a:t>多目的の発展テーマとして、本テーマを希望</a:t>
            </a:r>
            <a:endParaRPr kumimoji="1" lang="en-US" altLang="ja-JP" dirty="0"/>
          </a:p>
        </p:txBody>
      </p:sp>
      <p:sp>
        <p:nvSpPr>
          <p:cNvPr id="26" name="テキスト ボックス 25">
            <a:extLst>
              <a:ext uri="{FF2B5EF4-FFF2-40B4-BE49-F238E27FC236}">
                <a16:creationId xmlns:a16="http://schemas.microsoft.com/office/drawing/2014/main" id="{DDDF7E4C-27F8-47A7-9480-64588854383A}"/>
              </a:ext>
            </a:extLst>
          </p:cNvPr>
          <p:cNvSpPr txBox="1"/>
          <p:nvPr/>
        </p:nvSpPr>
        <p:spPr>
          <a:xfrm>
            <a:off x="1171550" y="2445388"/>
            <a:ext cx="1047082" cy="400110"/>
          </a:xfrm>
          <a:prstGeom prst="rect">
            <a:avLst/>
          </a:prstGeom>
          <a:noFill/>
        </p:spPr>
        <p:txBody>
          <a:bodyPr wrap="none" rtlCol="0">
            <a:spAutoFit/>
          </a:bodyPr>
          <a:lstStyle/>
          <a:p>
            <a:r>
              <a:rPr kumimoji="1" lang="ja-JP" altLang="en-US" sz="2000" b="1" dirty="0"/>
              <a:t>メンバー</a:t>
            </a:r>
          </a:p>
        </p:txBody>
      </p:sp>
      <p:sp>
        <p:nvSpPr>
          <p:cNvPr id="23" name="テキスト ボックス 22">
            <a:extLst>
              <a:ext uri="{FF2B5EF4-FFF2-40B4-BE49-F238E27FC236}">
                <a16:creationId xmlns:a16="http://schemas.microsoft.com/office/drawing/2014/main" id="{E44555A1-035A-44EA-AA43-AD041FFC2ECA}"/>
              </a:ext>
            </a:extLst>
          </p:cNvPr>
          <p:cNvSpPr txBox="1"/>
          <p:nvPr/>
        </p:nvSpPr>
        <p:spPr>
          <a:xfrm>
            <a:off x="7345210" y="1666100"/>
            <a:ext cx="4475905" cy="369332"/>
          </a:xfrm>
          <a:prstGeom prst="rect">
            <a:avLst/>
          </a:prstGeom>
          <a:noFill/>
        </p:spPr>
        <p:txBody>
          <a:bodyPr wrap="none" rtlCol="0">
            <a:spAutoFit/>
          </a:bodyPr>
          <a:lstStyle/>
          <a:p>
            <a:r>
              <a:rPr kumimoji="1" lang="ja-JP" altLang="en-US" dirty="0"/>
              <a:t>（別学生は、下期に研究テーマを決めるため）</a:t>
            </a:r>
          </a:p>
        </p:txBody>
      </p:sp>
      <p:sp>
        <p:nvSpPr>
          <p:cNvPr id="27" name="テキスト ボックス 26">
            <a:extLst>
              <a:ext uri="{FF2B5EF4-FFF2-40B4-BE49-F238E27FC236}">
                <a16:creationId xmlns:a16="http://schemas.microsoft.com/office/drawing/2014/main" id="{ED936137-596C-4689-8C66-BC5C6CA3C70E}"/>
              </a:ext>
            </a:extLst>
          </p:cNvPr>
          <p:cNvSpPr txBox="1"/>
          <p:nvPr/>
        </p:nvSpPr>
        <p:spPr>
          <a:xfrm>
            <a:off x="8614239" y="5146686"/>
            <a:ext cx="2609825" cy="369332"/>
          </a:xfrm>
          <a:prstGeom prst="rect">
            <a:avLst/>
          </a:prstGeom>
          <a:noFill/>
        </p:spPr>
        <p:txBody>
          <a:bodyPr wrap="square" rtlCol="0">
            <a:spAutoFit/>
          </a:bodyPr>
          <a:lstStyle/>
          <a:p>
            <a:pPr algn="ctr"/>
            <a:r>
              <a:rPr kumimoji="1" lang="ja-JP" altLang="en-US" dirty="0"/>
              <a:t>制約対処法の開発・検証</a:t>
            </a:r>
          </a:p>
        </p:txBody>
      </p:sp>
      <p:sp>
        <p:nvSpPr>
          <p:cNvPr id="32" name="テキスト ボックス 31">
            <a:extLst>
              <a:ext uri="{FF2B5EF4-FFF2-40B4-BE49-F238E27FC236}">
                <a16:creationId xmlns:a16="http://schemas.microsoft.com/office/drawing/2014/main" id="{313E0288-65F9-443D-8A57-2E5F9BFB3DF4}"/>
              </a:ext>
            </a:extLst>
          </p:cNvPr>
          <p:cNvSpPr txBox="1"/>
          <p:nvPr/>
        </p:nvSpPr>
        <p:spPr>
          <a:xfrm>
            <a:off x="3515007" y="5146686"/>
            <a:ext cx="4031774" cy="369332"/>
          </a:xfrm>
          <a:prstGeom prst="rect">
            <a:avLst/>
          </a:prstGeom>
          <a:noFill/>
        </p:spPr>
        <p:txBody>
          <a:bodyPr wrap="square" rtlCol="0">
            <a:spAutoFit/>
          </a:bodyPr>
          <a:lstStyle/>
          <a:p>
            <a:pPr algn="ctr"/>
            <a:r>
              <a:rPr kumimoji="1" lang="ja-JP" altLang="en-US" dirty="0"/>
              <a:t>修士課程に進学予定</a:t>
            </a:r>
            <a:endParaRPr kumimoji="1" lang="en-US" altLang="ja-JP" dirty="0"/>
          </a:p>
        </p:txBody>
      </p:sp>
      <p:sp>
        <p:nvSpPr>
          <p:cNvPr id="33" name="テキスト ボックス 32">
            <a:extLst>
              <a:ext uri="{FF2B5EF4-FFF2-40B4-BE49-F238E27FC236}">
                <a16:creationId xmlns:a16="http://schemas.microsoft.com/office/drawing/2014/main" id="{24569B84-D4BB-4BA4-94B9-26F74139B6AD}"/>
              </a:ext>
            </a:extLst>
          </p:cNvPr>
          <p:cNvSpPr txBox="1"/>
          <p:nvPr/>
        </p:nvSpPr>
        <p:spPr>
          <a:xfrm>
            <a:off x="650924" y="5131297"/>
            <a:ext cx="2085827" cy="400110"/>
          </a:xfrm>
          <a:prstGeom prst="rect">
            <a:avLst/>
          </a:prstGeom>
          <a:noFill/>
        </p:spPr>
        <p:txBody>
          <a:bodyPr wrap="none" rtlCol="0">
            <a:spAutoFit/>
          </a:bodyPr>
          <a:lstStyle/>
          <a:p>
            <a:pPr algn="ctr"/>
            <a:r>
              <a:rPr kumimoji="1" lang="ja-JP" altLang="en-US" sz="2000" dirty="0"/>
              <a:t>宇津本さん</a:t>
            </a:r>
            <a:r>
              <a:rPr kumimoji="1" lang="ja-JP" altLang="en-US" dirty="0"/>
              <a:t>（</a:t>
            </a:r>
            <a:r>
              <a:rPr kumimoji="1" lang="en-US" altLang="ja-JP" dirty="0"/>
              <a:t>B4</a:t>
            </a:r>
            <a:r>
              <a:rPr kumimoji="1" lang="ja-JP" altLang="en-US" dirty="0"/>
              <a:t>）</a:t>
            </a:r>
            <a:endParaRPr kumimoji="1" lang="ja-JP" altLang="en-US" sz="2400" dirty="0"/>
          </a:p>
        </p:txBody>
      </p:sp>
      <p:sp>
        <p:nvSpPr>
          <p:cNvPr id="34" name="テキスト ボックス 33">
            <a:extLst>
              <a:ext uri="{FF2B5EF4-FFF2-40B4-BE49-F238E27FC236}">
                <a16:creationId xmlns:a16="http://schemas.microsoft.com/office/drawing/2014/main" id="{0FF6DB32-A844-427A-A56E-DC88612DB8FC}"/>
              </a:ext>
            </a:extLst>
          </p:cNvPr>
          <p:cNvSpPr txBox="1"/>
          <p:nvPr/>
        </p:nvSpPr>
        <p:spPr>
          <a:xfrm>
            <a:off x="571984" y="-20406"/>
            <a:ext cx="7953787"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下期の進め方・計画</a:t>
            </a:r>
          </a:p>
        </p:txBody>
      </p:sp>
      <p:sp>
        <p:nvSpPr>
          <p:cNvPr id="25" name="テキスト ボックス 24">
            <a:extLst>
              <a:ext uri="{FF2B5EF4-FFF2-40B4-BE49-F238E27FC236}">
                <a16:creationId xmlns:a16="http://schemas.microsoft.com/office/drawing/2014/main" id="{97966D38-D24E-4CE6-8427-53F9DC80E29E}"/>
              </a:ext>
            </a:extLst>
          </p:cNvPr>
          <p:cNvSpPr txBox="1"/>
          <p:nvPr/>
        </p:nvSpPr>
        <p:spPr>
          <a:xfrm>
            <a:off x="159051" y="4971789"/>
            <a:ext cx="595035" cy="338554"/>
          </a:xfrm>
          <a:prstGeom prst="rect">
            <a:avLst/>
          </a:prstGeom>
          <a:noFill/>
        </p:spPr>
        <p:txBody>
          <a:bodyPr wrap="none" rtlCol="0">
            <a:spAutoFit/>
          </a:bodyPr>
          <a:lstStyle/>
          <a:p>
            <a:pPr algn="ctr"/>
            <a:r>
              <a:rPr kumimoji="1" lang="ja-JP" altLang="en-US" sz="1600" dirty="0">
                <a:solidFill>
                  <a:srgbClr val="FF0000"/>
                </a:solidFill>
              </a:rPr>
              <a:t>新規</a:t>
            </a:r>
            <a:endParaRPr kumimoji="1" lang="ja-JP" altLang="en-US" dirty="0">
              <a:solidFill>
                <a:srgbClr val="FF0000"/>
              </a:solidFill>
            </a:endParaRPr>
          </a:p>
        </p:txBody>
      </p:sp>
    </p:spTree>
    <p:extLst>
      <p:ext uri="{BB962C8B-B14F-4D97-AF65-F5344CB8AC3E}">
        <p14:creationId xmlns:p14="http://schemas.microsoft.com/office/powerpoint/2010/main" val="3164107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36</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873184"/>
            <a:ext cx="10160470" cy="1012766"/>
          </a:xfrm>
        </p:spPr>
        <p:txBody>
          <a:bodyPr/>
          <a:lstStyle/>
          <a:p>
            <a:r>
              <a:rPr lang="ja-JP" altLang="en-US" sz="2800" dirty="0"/>
              <a:t>パレートフロンティアが広い、可能領域が非連結な場合を想定し、二段階アプローチをベースとした技術検討・検証を進める。</a:t>
            </a:r>
            <a:endParaRPr lang="en-US" altLang="ja-JP" sz="2800" dirty="0"/>
          </a:p>
        </p:txBody>
      </p:sp>
      <p:graphicFrame>
        <p:nvGraphicFramePr>
          <p:cNvPr id="14" name="表 13">
            <a:extLst>
              <a:ext uri="{FF2B5EF4-FFF2-40B4-BE49-F238E27FC236}">
                <a16:creationId xmlns:a16="http://schemas.microsoft.com/office/drawing/2014/main" id="{5DB63EA7-E3C0-4B64-BE61-53D75F4AE014}"/>
              </a:ext>
            </a:extLst>
          </p:cNvPr>
          <p:cNvGraphicFramePr>
            <a:graphicFrameLocks noGrp="1"/>
          </p:cNvGraphicFramePr>
          <p:nvPr>
            <p:extLst>
              <p:ext uri="{D42A27DB-BD31-4B8C-83A1-F6EECF244321}">
                <p14:modId xmlns:p14="http://schemas.microsoft.com/office/powerpoint/2010/main" val="558656230"/>
              </p:ext>
            </p:extLst>
          </p:nvPr>
        </p:nvGraphicFramePr>
        <p:xfrm>
          <a:off x="410928" y="1770416"/>
          <a:ext cx="11612378" cy="4450080"/>
        </p:xfrm>
        <a:graphic>
          <a:graphicData uri="http://schemas.openxmlformats.org/drawingml/2006/table">
            <a:tbl>
              <a:tblPr firstRow="1" bandRow="1">
                <a:tableStyleId>{5C22544A-7EE6-4342-B048-85BDC9FD1C3A}</a:tableStyleId>
              </a:tblPr>
              <a:tblGrid>
                <a:gridCol w="2676525">
                  <a:extLst>
                    <a:ext uri="{9D8B030D-6E8A-4147-A177-3AD203B41FA5}">
                      <a16:colId xmlns:a16="http://schemas.microsoft.com/office/drawing/2014/main" val="1489534588"/>
                    </a:ext>
                  </a:extLst>
                </a:gridCol>
                <a:gridCol w="2265597">
                  <a:extLst>
                    <a:ext uri="{9D8B030D-6E8A-4147-A177-3AD203B41FA5}">
                      <a16:colId xmlns:a16="http://schemas.microsoft.com/office/drawing/2014/main" val="2855674475"/>
                    </a:ext>
                  </a:extLst>
                </a:gridCol>
                <a:gridCol w="1724025">
                  <a:extLst>
                    <a:ext uri="{9D8B030D-6E8A-4147-A177-3AD203B41FA5}">
                      <a16:colId xmlns:a16="http://schemas.microsoft.com/office/drawing/2014/main" val="422137597"/>
                    </a:ext>
                  </a:extLst>
                </a:gridCol>
                <a:gridCol w="3819525">
                  <a:extLst>
                    <a:ext uri="{9D8B030D-6E8A-4147-A177-3AD203B41FA5}">
                      <a16:colId xmlns:a16="http://schemas.microsoft.com/office/drawing/2014/main" val="1645929428"/>
                    </a:ext>
                  </a:extLst>
                </a:gridCol>
                <a:gridCol w="1126706">
                  <a:extLst>
                    <a:ext uri="{9D8B030D-6E8A-4147-A177-3AD203B41FA5}">
                      <a16:colId xmlns:a16="http://schemas.microsoft.com/office/drawing/2014/main" val="938337337"/>
                    </a:ext>
                  </a:extLst>
                </a:gridCol>
              </a:tblGrid>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大項目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中項目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小項目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小項目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担当</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row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アルゴリズムの部品開発・検証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第一段階</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（可能領域の特定）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適応型</a:t>
                      </a:r>
                      <a:r>
                        <a:rPr kumimoji="1" lang="en-US" altLang="ja-JP" sz="1600" dirty="0"/>
                        <a:t>DE</a:t>
                      </a:r>
                      <a:r>
                        <a:rPr kumimoji="1" lang="ja-JP" altLang="en-US" sz="1600" dirty="0"/>
                        <a:t>など、より優秀な近傍生成を使用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31634353"/>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制約違反量削減優先が優位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solidFill>
                      <a:schemeClr val="bg1">
                        <a:lumMod val="85000"/>
                      </a:schemeClr>
                    </a:solidFill>
                  </a:tcPr>
                </a:tc>
                <a:extLst>
                  <a:ext uri="{0D108BD9-81ED-4DB2-BD59-A6C34878D82A}">
                    <a16:rowId xmlns:a16="http://schemas.microsoft.com/office/drawing/2014/main" val="527447074"/>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第二段階</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（制約境界付近の探索）</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二段階目の問題分割に合致した近傍生成法を検討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佐藤さん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748230"/>
                  </a:ext>
                </a:extLst>
              </a:tr>
              <a:tr h="0">
                <a:tc vMerge="1">
                  <a:txBody>
                    <a:bodyPr/>
                    <a:lstStyle/>
                    <a:p>
                      <a:endParaRPr kumimoji="1" lang="ja-JP" altLang="en-US"/>
                    </a:p>
                  </a:txBody>
                  <a:tcPr/>
                </a:tc>
                <a:tc vMerge="1">
                  <a:txBody>
                    <a:bodyPr/>
                    <a:lstStyle/>
                    <a:p>
                      <a:endParaRPr kumimoji="1" lang="ja-JP" altLang="en-US"/>
                    </a:p>
                  </a:txBody>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可能領域が狭い・非連結な場合での可能解獲得に優れたアルゴリズムを開発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安田さん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164271397"/>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二段階目の適用における問題分割の課題を解決する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小嶋さん</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宇津本さん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1341364"/>
                  </a:ext>
                </a:extLst>
              </a:tr>
              <a:tr h="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合体アルゴリズムの検証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プラントスケジュール問題への適用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紙パ蒸解工程</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（線形・連続）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実プラント問題で検証し、可能解を得た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686399575"/>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0-1</a:t>
                      </a:r>
                      <a:r>
                        <a:rPr kumimoji="1" lang="ja-JP" altLang="en-US" sz="1400" dirty="0"/>
                        <a:t>整数・非線形性などへの対応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混合変数、非線形性の実プラント問題で検証する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041949"/>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モデリングとの合体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非線形モデリング・動的モデリングによる制約条件を含む問題で検証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9347376"/>
                  </a:ext>
                </a:extLst>
              </a:tr>
            </a:tbl>
          </a:graphicData>
        </a:graphic>
      </p:graphicFrame>
      <p:sp>
        <p:nvSpPr>
          <p:cNvPr id="6" name="テキスト ボックス 5">
            <a:extLst>
              <a:ext uri="{FF2B5EF4-FFF2-40B4-BE49-F238E27FC236}">
                <a16:creationId xmlns:a16="http://schemas.microsoft.com/office/drawing/2014/main" id="{271DD692-6346-48DB-82A8-38B9E9544395}"/>
              </a:ext>
            </a:extLst>
          </p:cNvPr>
          <p:cNvSpPr txBox="1"/>
          <p:nvPr/>
        </p:nvSpPr>
        <p:spPr>
          <a:xfrm>
            <a:off x="571984" y="-20406"/>
            <a:ext cx="7953787"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下期の進め方・計画</a:t>
            </a:r>
          </a:p>
        </p:txBody>
      </p:sp>
      <p:sp>
        <p:nvSpPr>
          <p:cNvPr id="7" name="タイトル 1">
            <a:extLst>
              <a:ext uri="{FF2B5EF4-FFF2-40B4-BE49-F238E27FC236}">
                <a16:creationId xmlns:a16="http://schemas.microsoft.com/office/drawing/2014/main" id="{6F4C41E0-2B6F-4157-9F74-BA86DAE780D5}"/>
              </a:ext>
            </a:extLst>
          </p:cNvPr>
          <p:cNvSpPr txBox="1">
            <a:spLocks/>
          </p:cNvSpPr>
          <p:nvPr/>
        </p:nvSpPr>
        <p:spPr>
          <a:xfrm>
            <a:off x="517055" y="241034"/>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2022</a:t>
            </a:r>
            <a:r>
              <a:rPr lang="ja-JP" altLang="en-US" dirty="0"/>
              <a:t>年度下期の研究開発項目</a:t>
            </a:r>
            <a:endParaRPr lang="en-US" dirty="0"/>
          </a:p>
        </p:txBody>
      </p:sp>
    </p:spTree>
    <p:extLst>
      <p:ext uri="{BB962C8B-B14F-4D97-AF65-F5344CB8AC3E}">
        <p14:creationId xmlns:p14="http://schemas.microsoft.com/office/powerpoint/2010/main" val="27116461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37</a:t>
            </a:fld>
            <a:endParaRPr kumimoji="1" lang="ja-JP" altLang="en-US"/>
          </a:p>
        </p:txBody>
      </p:sp>
      <p:sp>
        <p:nvSpPr>
          <p:cNvPr id="8" name="テキスト ボックス 7">
            <a:extLst>
              <a:ext uri="{FF2B5EF4-FFF2-40B4-BE49-F238E27FC236}">
                <a16:creationId xmlns:a16="http://schemas.microsoft.com/office/drawing/2014/main" id="{E004ADC0-B3D7-4C58-95ED-24C3716A838F}"/>
              </a:ext>
            </a:extLst>
          </p:cNvPr>
          <p:cNvSpPr txBox="1"/>
          <p:nvPr/>
        </p:nvSpPr>
        <p:spPr>
          <a:xfrm>
            <a:off x="1889900" y="1271644"/>
            <a:ext cx="5026594" cy="4898362"/>
          </a:xfrm>
          <a:prstGeom prst="rect">
            <a:avLst/>
          </a:prstGeom>
          <a:solidFill>
            <a:schemeClr val="bg1">
              <a:lumMod val="85000"/>
            </a:schemeClr>
          </a:solidFill>
        </p:spPr>
        <p:txBody>
          <a:bodyPr wrap="square" rtlCol="0">
            <a:spAutoFit/>
          </a:bodyPr>
          <a:lstStyle/>
          <a:p>
            <a:pPr algn="ctr"/>
            <a:endParaRPr kumimoji="1" lang="en-US" altLang="ja-JP" dirty="0">
              <a:solidFill>
                <a:schemeClr val="bg1"/>
              </a:solidFill>
            </a:endParaRPr>
          </a:p>
        </p:txBody>
      </p:sp>
      <p:graphicFrame>
        <p:nvGraphicFramePr>
          <p:cNvPr id="9" name="コンテンツ プレースホルダー 6">
            <a:extLst>
              <a:ext uri="{FF2B5EF4-FFF2-40B4-BE49-F238E27FC236}">
                <a16:creationId xmlns:a16="http://schemas.microsoft.com/office/drawing/2014/main" id="{06B2E94D-A8C0-4645-B913-E4408D5281D7}"/>
              </a:ext>
            </a:extLst>
          </p:cNvPr>
          <p:cNvGraphicFramePr>
            <a:graphicFrameLocks/>
          </p:cNvGraphicFramePr>
          <p:nvPr>
            <p:extLst>
              <p:ext uri="{D42A27DB-BD31-4B8C-83A1-F6EECF244321}">
                <p14:modId xmlns:p14="http://schemas.microsoft.com/office/powerpoint/2010/main" val="2248930586"/>
              </p:ext>
            </p:extLst>
          </p:nvPr>
        </p:nvGraphicFramePr>
        <p:xfrm>
          <a:off x="81623" y="901038"/>
          <a:ext cx="11880000" cy="365760"/>
        </p:xfrm>
        <a:graphic>
          <a:graphicData uri="http://schemas.openxmlformats.org/drawingml/2006/table">
            <a:tbl>
              <a:tblPr firstRow="1" bandRow="1">
                <a:tableStyleId>{69012ECD-51FC-41F1-AA8D-1B2483CD663E}</a:tableStyleId>
              </a:tblPr>
              <a:tblGrid>
                <a:gridCol w="1800000">
                  <a:extLst>
                    <a:ext uri="{9D8B030D-6E8A-4147-A177-3AD203B41FA5}">
                      <a16:colId xmlns:a16="http://schemas.microsoft.com/office/drawing/2014/main" val="593228238"/>
                    </a:ext>
                  </a:extLst>
                </a:gridCol>
                <a:gridCol w="2520000">
                  <a:extLst>
                    <a:ext uri="{9D8B030D-6E8A-4147-A177-3AD203B41FA5}">
                      <a16:colId xmlns:a16="http://schemas.microsoft.com/office/drawing/2014/main" val="3320444244"/>
                    </a:ext>
                  </a:extLst>
                </a:gridCol>
                <a:gridCol w="2520000">
                  <a:extLst>
                    <a:ext uri="{9D8B030D-6E8A-4147-A177-3AD203B41FA5}">
                      <a16:colId xmlns:a16="http://schemas.microsoft.com/office/drawing/2014/main" val="869470032"/>
                    </a:ext>
                  </a:extLst>
                </a:gridCol>
                <a:gridCol w="2520000">
                  <a:extLst>
                    <a:ext uri="{9D8B030D-6E8A-4147-A177-3AD203B41FA5}">
                      <a16:colId xmlns:a16="http://schemas.microsoft.com/office/drawing/2014/main" val="2652370762"/>
                    </a:ext>
                  </a:extLst>
                </a:gridCol>
                <a:gridCol w="2520000">
                  <a:extLst>
                    <a:ext uri="{9D8B030D-6E8A-4147-A177-3AD203B41FA5}">
                      <a16:colId xmlns:a16="http://schemas.microsoft.com/office/drawing/2014/main" val="1552732749"/>
                    </a:ext>
                  </a:extLst>
                </a:gridCol>
              </a:tblGrid>
              <a:tr h="266148">
                <a:tc>
                  <a:txBody>
                    <a:bodyPr/>
                    <a:lstStyle/>
                    <a:p>
                      <a:pPr algn="ctr"/>
                      <a:r>
                        <a:rPr kumimoji="1" lang="ja-JP" altLang="en-US" sz="1600" dirty="0"/>
                        <a:t>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1Q</a:t>
                      </a:r>
                      <a:r>
                        <a:rPr kumimoji="1" lang="ja-JP" altLang="en-US" dirty="0"/>
                        <a:t>（</a:t>
                      </a:r>
                      <a:r>
                        <a:rPr kumimoji="1" lang="en-US" altLang="ja-JP" dirty="0"/>
                        <a:t>4</a:t>
                      </a:r>
                      <a:r>
                        <a:rPr kumimoji="1" lang="ja-JP" altLang="en-US" dirty="0"/>
                        <a:t>月～</a:t>
                      </a:r>
                      <a:r>
                        <a:rPr kumimoji="1" lang="en-US" altLang="ja-JP" dirty="0"/>
                        <a:t>6</a:t>
                      </a:r>
                      <a:r>
                        <a:rPr kumimoji="1" lang="ja-JP" altLang="en-US" dirty="0"/>
                        <a:t>月）</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2Q</a:t>
                      </a:r>
                      <a:r>
                        <a:rPr kumimoji="1" lang="ja-JP" altLang="en-US" dirty="0"/>
                        <a:t>（</a:t>
                      </a:r>
                      <a:r>
                        <a:rPr kumimoji="1" lang="en-US" altLang="ja-JP" dirty="0"/>
                        <a:t>7</a:t>
                      </a:r>
                      <a:r>
                        <a:rPr kumimoji="1" lang="ja-JP" altLang="en-US" dirty="0"/>
                        <a:t>月～</a:t>
                      </a:r>
                      <a:r>
                        <a:rPr kumimoji="1" lang="en-US" altLang="ja-JP" dirty="0"/>
                        <a:t>9</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3Q</a:t>
                      </a:r>
                      <a:r>
                        <a:rPr kumimoji="1" lang="ja-JP" altLang="en-US" dirty="0"/>
                        <a:t>（</a:t>
                      </a:r>
                      <a:r>
                        <a:rPr kumimoji="1" lang="en-US" altLang="ja-JP" dirty="0"/>
                        <a:t>10</a:t>
                      </a:r>
                      <a:r>
                        <a:rPr kumimoji="1" lang="ja-JP" altLang="en-US" dirty="0"/>
                        <a:t>月～</a:t>
                      </a:r>
                      <a:r>
                        <a:rPr kumimoji="1" lang="en-US" altLang="ja-JP" dirty="0"/>
                        <a:t>12</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4Q</a:t>
                      </a:r>
                      <a:r>
                        <a:rPr kumimoji="1" lang="ja-JP" altLang="en-US" dirty="0"/>
                        <a:t>（</a:t>
                      </a:r>
                      <a:r>
                        <a:rPr kumimoji="1" lang="en-US" altLang="ja-JP" dirty="0"/>
                        <a:t>1</a:t>
                      </a:r>
                      <a:r>
                        <a:rPr kumimoji="1" lang="ja-JP" altLang="en-US" dirty="0"/>
                        <a:t>月～</a:t>
                      </a:r>
                      <a:r>
                        <a:rPr kumimoji="1" lang="en-US" altLang="ja-JP" dirty="0"/>
                        <a:t>3</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9225261"/>
                  </a:ext>
                </a:extLst>
              </a:tr>
            </a:tbl>
          </a:graphicData>
        </a:graphic>
      </p:graphicFrame>
      <p:sp>
        <p:nvSpPr>
          <p:cNvPr id="10" name="テキスト ボックス 9">
            <a:extLst>
              <a:ext uri="{FF2B5EF4-FFF2-40B4-BE49-F238E27FC236}">
                <a16:creationId xmlns:a16="http://schemas.microsoft.com/office/drawing/2014/main" id="{0A4C43E7-4A40-4A45-9B37-DCD5231820C5}"/>
              </a:ext>
            </a:extLst>
          </p:cNvPr>
          <p:cNvSpPr txBox="1"/>
          <p:nvPr/>
        </p:nvSpPr>
        <p:spPr>
          <a:xfrm>
            <a:off x="314391" y="1885555"/>
            <a:ext cx="1338828" cy="369332"/>
          </a:xfrm>
          <a:prstGeom prst="rect">
            <a:avLst/>
          </a:prstGeom>
          <a:noFill/>
        </p:spPr>
        <p:txBody>
          <a:bodyPr wrap="none" rtlCol="0">
            <a:spAutoFit/>
          </a:bodyPr>
          <a:lstStyle/>
          <a:p>
            <a:r>
              <a:rPr kumimoji="1" lang="ja-JP" altLang="en-US" b="1" dirty="0"/>
              <a:t>制約対処法</a:t>
            </a:r>
          </a:p>
        </p:txBody>
      </p:sp>
      <p:sp>
        <p:nvSpPr>
          <p:cNvPr id="11" name="テキスト ボックス 10">
            <a:extLst>
              <a:ext uri="{FF2B5EF4-FFF2-40B4-BE49-F238E27FC236}">
                <a16:creationId xmlns:a16="http://schemas.microsoft.com/office/drawing/2014/main" id="{2D0FCE5E-AAE1-4A31-8E76-1BBB3C41BCD5}"/>
              </a:ext>
            </a:extLst>
          </p:cNvPr>
          <p:cNvSpPr txBox="1"/>
          <p:nvPr/>
        </p:nvSpPr>
        <p:spPr>
          <a:xfrm>
            <a:off x="314391" y="3383135"/>
            <a:ext cx="1338828" cy="369332"/>
          </a:xfrm>
          <a:prstGeom prst="rect">
            <a:avLst/>
          </a:prstGeom>
          <a:noFill/>
        </p:spPr>
        <p:txBody>
          <a:bodyPr wrap="none" rtlCol="0">
            <a:spAutoFit/>
          </a:bodyPr>
          <a:lstStyle/>
          <a:p>
            <a:r>
              <a:rPr kumimoji="1" lang="ja-JP" altLang="en-US" b="1" dirty="0"/>
              <a:t>近傍生成法</a:t>
            </a:r>
          </a:p>
        </p:txBody>
      </p:sp>
      <p:sp>
        <p:nvSpPr>
          <p:cNvPr id="12" name="テキスト ボックス 11">
            <a:extLst>
              <a:ext uri="{FF2B5EF4-FFF2-40B4-BE49-F238E27FC236}">
                <a16:creationId xmlns:a16="http://schemas.microsoft.com/office/drawing/2014/main" id="{F6E34FC7-E578-4F92-9BE0-4962AB66AD43}"/>
              </a:ext>
            </a:extLst>
          </p:cNvPr>
          <p:cNvSpPr txBox="1"/>
          <p:nvPr/>
        </p:nvSpPr>
        <p:spPr>
          <a:xfrm>
            <a:off x="65124" y="4072875"/>
            <a:ext cx="1837362" cy="369332"/>
          </a:xfrm>
          <a:prstGeom prst="rect">
            <a:avLst/>
          </a:prstGeom>
          <a:noFill/>
        </p:spPr>
        <p:txBody>
          <a:bodyPr wrap="none" rtlCol="0">
            <a:spAutoFit/>
          </a:bodyPr>
          <a:lstStyle/>
          <a:p>
            <a:r>
              <a:rPr kumimoji="1" lang="ja-JP" altLang="en-US" b="1" dirty="0"/>
              <a:t>合体アルゴリズム</a:t>
            </a:r>
          </a:p>
        </p:txBody>
      </p:sp>
      <p:cxnSp>
        <p:nvCxnSpPr>
          <p:cNvPr id="13" name="直線矢印コネクタ 12">
            <a:extLst>
              <a:ext uri="{FF2B5EF4-FFF2-40B4-BE49-F238E27FC236}">
                <a16:creationId xmlns:a16="http://schemas.microsoft.com/office/drawing/2014/main" id="{6BBAA7FF-576C-4D0A-BFDE-766E19D55540}"/>
              </a:ext>
            </a:extLst>
          </p:cNvPr>
          <p:cNvCxnSpPr>
            <a:cxnSpLocks/>
          </p:cNvCxnSpPr>
          <p:nvPr/>
        </p:nvCxnSpPr>
        <p:spPr>
          <a:xfrm flipV="1">
            <a:off x="1879731" y="2060141"/>
            <a:ext cx="7586126"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15" name="テキスト ボックス 14">
            <a:extLst>
              <a:ext uri="{FF2B5EF4-FFF2-40B4-BE49-F238E27FC236}">
                <a16:creationId xmlns:a16="http://schemas.microsoft.com/office/drawing/2014/main" id="{C8291458-E65B-4947-8380-AE6C1A4A70F6}"/>
              </a:ext>
            </a:extLst>
          </p:cNvPr>
          <p:cNvSpPr txBox="1"/>
          <p:nvPr/>
        </p:nvSpPr>
        <p:spPr>
          <a:xfrm>
            <a:off x="2037485" y="4365349"/>
            <a:ext cx="889067" cy="369332"/>
          </a:xfrm>
          <a:prstGeom prst="rect">
            <a:avLst/>
          </a:prstGeom>
          <a:noFill/>
        </p:spPr>
        <p:txBody>
          <a:bodyPr wrap="square" rtlCol="0">
            <a:spAutoFit/>
          </a:bodyPr>
          <a:lstStyle/>
          <a:p>
            <a:pPr algn="ctr"/>
            <a:r>
              <a:rPr kumimoji="1" lang="ja-JP" altLang="en-US" dirty="0"/>
              <a:t>熊谷</a:t>
            </a:r>
          </a:p>
        </p:txBody>
      </p:sp>
      <p:sp>
        <p:nvSpPr>
          <p:cNvPr id="16" name="二等辺三角形 15">
            <a:extLst>
              <a:ext uri="{FF2B5EF4-FFF2-40B4-BE49-F238E27FC236}">
                <a16:creationId xmlns:a16="http://schemas.microsoft.com/office/drawing/2014/main" id="{3491A818-92F2-412A-A5E4-B9DB66ADB1DA}"/>
              </a:ext>
            </a:extLst>
          </p:cNvPr>
          <p:cNvSpPr/>
          <p:nvPr/>
        </p:nvSpPr>
        <p:spPr>
          <a:xfrm rot="10800000">
            <a:off x="6014903" y="1931847"/>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テキスト ボックス 16">
            <a:extLst>
              <a:ext uri="{FF2B5EF4-FFF2-40B4-BE49-F238E27FC236}">
                <a16:creationId xmlns:a16="http://schemas.microsoft.com/office/drawing/2014/main" id="{87E4035C-94B9-4636-94A4-02E782BB9835}"/>
              </a:ext>
            </a:extLst>
          </p:cNvPr>
          <p:cNvSpPr txBox="1"/>
          <p:nvPr/>
        </p:nvSpPr>
        <p:spPr>
          <a:xfrm>
            <a:off x="5122250" y="1578671"/>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cxnSp>
        <p:nvCxnSpPr>
          <p:cNvPr id="18" name="直線コネクタ 17">
            <a:extLst>
              <a:ext uri="{FF2B5EF4-FFF2-40B4-BE49-F238E27FC236}">
                <a16:creationId xmlns:a16="http://schemas.microsoft.com/office/drawing/2014/main" id="{0F1AB81C-0B90-4B9A-80C9-15F8F86E3602}"/>
              </a:ext>
            </a:extLst>
          </p:cNvPr>
          <p:cNvCxnSpPr>
            <a:cxnSpLocks/>
          </p:cNvCxnSpPr>
          <p:nvPr/>
        </p:nvCxnSpPr>
        <p:spPr>
          <a:xfrm>
            <a:off x="1879731"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91444EB2-7BB5-4B57-A3B3-2643C32727D6}"/>
              </a:ext>
            </a:extLst>
          </p:cNvPr>
          <p:cNvCxnSpPr>
            <a:cxnSpLocks/>
          </p:cNvCxnSpPr>
          <p:nvPr/>
        </p:nvCxnSpPr>
        <p:spPr>
          <a:xfrm>
            <a:off x="4399247"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AE017029-8A8C-41BD-888F-4B222C16B593}"/>
              </a:ext>
            </a:extLst>
          </p:cNvPr>
          <p:cNvCxnSpPr>
            <a:cxnSpLocks/>
          </p:cNvCxnSpPr>
          <p:nvPr/>
        </p:nvCxnSpPr>
        <p:spPr>
          <a:xfrm>
            <a:off x="6926138"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BE660C8F-D4C3-44EA-B2E8-9887A6A85D1A}"/>
              </a:ext>
            </a:extLst>
          </p:cNvPr>
          <p:cNvCxnSpPr>
            <a:cxnSpLocks/>
          </p:cNvCxnSpPr>
          <p:nvPr/>
        </p:nvCxnSpPr>
        <p:spPr>
          <a:xfrm>
            <a:off x="9445654"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F5660FE4-7023-4638-974C-19EEE2779406}"/>
              </a:ext>
            </a:extLst>
          </p:cNvPr>
          <p:cNvSpPr txBox="1"/>
          <p:nvPr/>
        </p:nvSpPr>
        <p:spPr>
          <a:xfrm>
            <a:off x="3849760" y="1702675"/>
            <a:ext cx="1088062" cy="369332"/>
          </a:xfrm>
          <a:prstGeom prst="rect">
            <a:avLst/>
          </a:prstGeom>
          <a:noFill/>
        </p:spPr>
        <p:txBody>
          <a:bodyPr wrap="square" rtlCol="0">
            <a:spAutoFit/>
          </a:bodyPr>
          <a:lstStyle/>
          <a:p>
            <a:pPr algn="ctr"/>
            <a:r>
              <a:rPr kumimoji="1" lang="ja-JP" altLang="en-US" dirty="0"/>
              <a:t>小嶋さん</a:t>
            </a:r>
          </a:p>
        </p:txBody>
      </p:sp>
      <p:cxnSp>
        <p:nvCxnSpPr>
          <p:cNvPr id="23" name="直線矢印コネクタ 22">
            <a:extLst>
              <a:ext uri="{FF2B5EF4-FFF2-40B4-BE49-F238E27FC236}">
                <a16:creationId xmlns:a16="http://schemas.microsoft.com/office/drawing/2014/main" id="{118BDDFD-FC0A-4AC4-B0D3-5B250C4F513F}"/>
              </a:ext>
            </a:extLst>
          </p:cNvPr>
          <p:cNvCxnSpPr>
            <a:cxnSpLocks/>
          </p:cNvCxnSpPr>
          <p:nvPr/>
        </p:nvCxnSpPr>
        <p:spPr>
          <a:xfrm flipV="1">
            <a:off x="1879731" y="3555688"/>
            <a:ext cx="10081892"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24" name="テキスト ボックス 23">
            <a:extLst>
              <a:ext uri="{FF2B5EF4-FFF2-40B4-BE49-F238E27FC236}">
                <a16:creationId xmlns:a16="http://schemas.microsoft.com/office/drawing/2014/main" id="{BFB02C4E-DA50-4CAA-988F-5D27B13CEB6A}"/>
              </a:ext>
            </a:extLst>
          </p:cNvPr>
          <p:cNvSpPr txBox="1"/>
          <p:nvPr/>
        </p:nvSpPr>
        <p:spPr>
          <a:xfrm>
            <a:off x="3850915" y="3184467"/>
            <a:ext cx="1088062" cy="369332"/>
          </a:xfrm>
          <a:prstGeom prst="rect">
            <a:avLst/>
          </a:prstGeom>
          <a:noFill/>
        </p:spPr>
        <p:txBody>
          <a:bodyPr wrap="square" rtlCol="0">
            <a:spAutoFit/>
          </a:bodyPr>
          <a:lstStyle/>
          <a:p>
            <a:pPr algn="ctr"/>
            <a:r>
              <a:rPr kumimoji="1" lang="ja-JP" altLang="en-US" dirty="0"/>
              <a:t>佐藤さん</a:t>
            </a:r>
          </a:p>
        </p:txBody>
      </p:sp>
      <p:sp>
        <p:nvSpPr>
          <p:cNvPr id="25" name="二等辺三角形 24">
            <a:extLst>
              <a:ext uri="{FF2B5EF4-FFF2-40B4-BE49-F238E27FC236}">
                <a16:creationId xmlns:a16="http://schemas.microsoft.com/office/drawing/2014/main" id="{A27F6895-9BAF-440B-9225-7BCC102D2A00}"/>
              </a:ext>
            </a:extLst>
          </p:cNvPr>
          <p:cNvSpPr/>
          <p:nvPr/>
        </p:nvSpPr>
        <p:spPr>
          <a:xfrm rot="10800000">
            <a:off x="6014903" y="3421597"/>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テキスト ボックス 25">
            <a:extLst>
              <a:ext uri="{FF2B5EF4-FFF2-40B4-BE49-F238E27FC236}">
                <a16:creationId xmlns:a16="http://schemas.microsoft.com/office/drawing/2014/main" id="{D1DDC890-E573-4F00-9348-BC1B449683A9}"/>
              </a:ext>
            </a:extLst>
          </p:cNvPr>
          <p:cNvSpPr txBox="1"/>
          <p:nvPr/>
        </p:nvSpPr>
        <p:spPr>
          <a:xfrm>
            <a:off x="5146911" y="3068421"/>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sp>
        <p:nvSpPr>
          <p:cNvPr id="27" name="二等辺三角形 26">
            <a:extLst>
              <a:ext uri="{FF2B5EF4-FFF2-40B4-BE49-F238E27FC236}">
                <a16:creationId xmlns:a16="http://schemas.microsoft.com/office/drawing/2014/main" id="{5C758A75-1515-43A6-BC5D-95B13A10AE0D}"/>
              </a:ext>
            </a:extLst>
          </p:cNvPr>
          <p:cNvSpPr/>
          <p:nvPr/>
        </p:nvSpPr>
        <p:spPr>
          <a:xfrm rot="10800000">
            <a:off x="11445826" y="3383556"/>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テキスト ボックス 27">
            <a:extLst>
              <a:ext uri="{FF2B5EF4-FFF2-40B4-BE49-F238E27FC236}">
                <a16:creationId xmlns:a16="http://schemas.microsoft.com/office/drawing/2014/main" id="{F3F47B21-C8FD-4478-9136-C648B7A968C4}"/>
              </a:ext>
            </a:extLst>
          </p:cNvPr>
          <p:cNvSpPr txBox="1"/>
          <p:nvPr/>
        </p:nvSpPr>
        <p:spPr>
          <a:xfrm>
            <a:off x="10363715" y="3068421"/>
            <a:ext cx="1828285" cy="307777"/>
          </a:xfrm>
          <a:prstGeom prst="rect">
            <a:avLst/>
          </a:prstGeom>
          <a:noFill/>
        </p:spPr>
        <p:txBody>
          <a:bodyPr wrap="square" rtlCol="0">
            <a:spAutoFit/>
          </a:bodyPr>
          <a:lstStyle/>
          <a:p>
            <a:pPr algn="ctr"/>
            <a:r>
              <a:rPr kumimoji="1" lang="ja-JP" altLang="en-US" sz="1400" dirty="0"/>
              <a:t>電気学会 全国大会</a:t>
            </a:r>
          </a:p>
        </p:txBody>
      </p:sp>
      <p:sp>
        <p:nvSpPr>
          <p:cNvPr id="29" name="吹き出し: 角を丸めた四角形 28">
            <a:extLst>
              <a:ext uri="{FF2B5EF4-FFF2-40B4-BE49-F238E27FC236}">
                <a16:creationId xmlns:a16="http://schemas.microsoft.com/office/drawing/2014/main" id="{2392E491-1D04-4F47-B33F-CFB9520B47F1}"/>
              </a:ext>
            </a:extLst>
          </p:cNvPr>
          <p:cNvSpPr/>
          <p:nvPr/>
        </p:nvSpPr>
        <p:spPr>
          <a:xfrm>
            <a:off x="9240583" y="1270328"/>
            <a:ext cx="1812643" cy="270581"/>
          </a:xfrm>
          <a:prstGeom prst="wedgeRoundRectCallout">
            <a:avLst>
              <a:gd name="adj1" fmla="val -35169"/>
              <a:gd name="adj2" fmla="val 96447"/>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論文投稿を目指す</a:t>
            </a:r>
          </a:p>
        </p:txBody>
      </p:sp>
      <p:sp>
        <p:nvSpPr>
          <p:cNvPr id="30" name="吹き出し: 角を丸めた四角形 29">
            <a:extLst>
              <a:ext uri="{FF2B5EF4-FFF2-40B4-BE49-F238E27FC236}">
                <a16:creationId xmlns:a16="http://schemas.microsoft.com/office/drawing/2014/main" id="{ED869ED3-16B8-4A7E-9578-AA8587A0745F}"/>
              </a:ext>
            </a:extLst>
          </p:cNvPr>
          <p:cNvSpPr/>
          <p:nvPr/>
        </p:nvSpPr>
        <p:spPr>
          <a:xfrm>
            <a:off x="9804424" y="3890614"/>
            <a:ext cx="2112756" cy="468295"/>
          </a:xfrm>
          <a:prstGeom prst="wedgeRoundRectCallout">
            <a:avLst>
              <a:gd name="adj1" fmla="val 31616"/>
              <a:gd name="adj2" fmla="val -100535"/>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学会発表を目指して、</a:t>
            </a:r>
            <a:endParaRPr lang="en-US" altLang="ja-JP" sz="1400" dirty="0"/>
          </a:p>
          <a:p>
            <a:pPr algn="ctr"/>
            <a:r>
              <a:rPr lang="ja-JP" altLang="en-US" sz="1400" dirty="0"/>
              <a:t>適宜進めるスケジュール感</a:t>
            </a:r>
          </a:p>
        </p:txBody>
      </p:sp>
      <p:cxnSp>
        <p:nvCxnSpPr>
          <p:cNvPr id="31" name="直線矢印コネクタ 30">
            <a:extLst>
              <a:ext uri="{FF2B5EF4-FFF2-40B4-BE49-F238E27FC236}">
                <a16:creationId xmlns:a16="http://schemas.microsoft.com/office/drawing/2014/main" id="{B2C4CDD3-71BD-4C2A-B8DA-CA5A938F77FD}"/>
              </a:ext>
            </a:extLst>
          </p:cNvPr>
          <p:cNvCxnSpPr>
            <a:cxnSpLocks/>
          </p:cNvCxnSpPr>
          <p:nvPr/>
        </p:nvCxnSpPr>
        <p:spPr>
          <a:xfrm flipV="1">
            <a:off x="1872357" y="4780532"/>
            <a:ext cx="1223087" cy="1"/>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cxnSp>
        <p:nvCxnSpPr>
          <p:cNvPr id="32" name="直線矢印コネクタ 31">
            <a:extLst>
              <a:ext uri="{FF2B5EF4-FFF2-40B4-BE49-F238E27FC236}">
                <a16:creationId xmlns:a16="http://schemas.microsoft.com/office/drawing/2014/main" id="{C93CB225-545A-455A-A708-1470C7CBEBDE}"/>
              </a:ext>
            </a:extLst>
          </p:cNvPr>
          <p:cNvCxnSpPr>
            <a:cxnSpLocks/>
          </p:cNvCxnSpPr>
          <p:nvPr/>
        </p:nvCxnSpPr>
        <p:spPr>
          <a:xfrm flipV="1">
            <a:off x="3095444" y="5294413"/>
            <a:ext cx="3821050" cy="7374"/>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33" name="テキスト ボックス 32">
            <a:extLst>
              <a:ext uri="{FF2B5EF4-FFF2-40B4-BE49-F238E27FC236}">
                <a16:creationId xmlns:a16="http://schemas.microsoft.com/office/drawing/2014/main" id="{DFA0A76B-6E8F-4F56-8E14-BAF6E8B10894}"/>
              </a:ext>
            </a:extLst>
          </p:cNvPr>
          <p:cNvSpPr txBox="1"/>
          <p:nvPr/>
        </p:nvSpPr>
        <p:spPr>
          <a:xfrm>
            <a:off x="4549409" y="4923586"/>
            <a:ext cx="889067" cy="369332"/>
          </a:xfrm>
          <a:prstGeom prst="rect">
            <a:avLst/>
          </a:prstGeom>
          <a:noFill/>
        </p:spPr>
        <p:txBody>
          <a:bodyPr wrap="square" rtlCol="0">
            <a:spAutoFit/>
          </a:bodyPr>
          <a:lstStyle/>
          <a:p>
            <a:pPr algn="ctr"/>
            <a:r>
              <a:rPr kumimoji="1" lang="ja-JP" altLang="en-US" dirty="0"/>
              <a:t>熊谷</a:t>
            </a:r>
          </a:p>
        </p:txBody>
      </p:sp>
      <p:sp>
        <p:nvSpPr>
          <p:cNvPr id="36" name="テキスト ボックス 35">
            <a:extLst>
              <a:ext uri="{FF2B5EF4-FFF2-40B4-BE49-F238E27FC236}">
                <a16:creationId xmlns:a16="http://schemas.microsoft.com/office/drawing/2014/main" id="{E8E63CF5-FEF6-4145-BE65-D6E8225F4978}"/>
              </a:ext>
            </a:extLst>
          </p:cNvPr>
          <p:cNvSpPr txBox="1"/>
          <p:nvPr/>
        </p:nvSpPr>
        <p:spPr>
          <a:xfrm>
            <a:off x="113214" y="5140525"/>
            <a:ext cx="1741182" cy="307777"/>
          </a:xfrm>
          <a:prstGeom prst="rect">
            <a:avLst/>
          </a:prstGeom>
          <a:noFill/>
        </p:spPr>
        <p:txBody>
          <a:bodyPr wrap="none" rtlCol="0">
            <a:spAutoFit/>
          </a:bodyPr>
          <a:lstStyle/>
          <a:p>
            <a:r>
              <a:rPr kumimoji="1" lang="ja-JP" altLang="en-US" sz="1400" dirty="0"/>
              <a:t>スケジュール問題適用</a:t>
            </a:r>
          </a:p>
        </p:txBody>
      </p:sp>
      <p:sp>
        <p:nvSpPr>
          <p:cNvPr id="37" name="テキスト ボックス 36">
            <a:extLst>
              <a:ext uri="{FF2B5EF4-FFF2-40B4-BE49-F238E27FC236}">
                <a16:creationId xmlns:a16="http://schemas.microsoft.com/office/drawing/2014/main" id="{58F4BB58-CA15-471D-9FD5-4912BE2CE513}"/>
              </a:ext>
            </a:extLst>
          </p:cNvPr>
          <p:cNvSpPr txBox="1"/>
          <p:nvPr/>
        </p:nvSpPr>
        <p:spPr>
          <a:xfrm>
            <a:off x="532400" y="4613665"/>
            <a:ext cx="902811" cy="307777"/>
          </a:xfrm>
          <a:prstGeom prst="rect">
            <a:avLst/>
          </a:prstGeom>
          <a:noFill/>
        </p:spPr>
        <p:txBody>
          <a:bodyPr wrap="none" rtlCol="0">
            <a:spAutoFit/>
          </a:bodyPr>
          <a:lstStyle/>
          <a:p>
            <a:pPr algn="ctr"/>
            <a:r>
              <a:rPr kumimoji="1" lang="ja-JP" altLang="en-US" sz="1400" dirty="0"/>
              <a:t>性能評価</a:t>
            </a:r>
          </a:p>
        </p:txBody>
      </p:sp>
      <p:sp>
        <p:nvSpPr>
          <p:cNvPr id="38" name="テキスト ボックス 37">
            <a:extLst>
              <a:ext uri="{FF2B5EF4-FFF2-40B4-BE49-F238E27FC236}">
                <a16:creationId xmlns:a16="http://schemas.microsoft.com/office/drawing/2014/main" id="{4BBAD12E-1B57-4FAF-A36E-7DD1AACB12A0}"/>
              </a:ext>
            </a:extLst>
          </p:cNvPr>
          <p:cNvSpPr txBox="1"/>
          <p:nvPr/>
        </p:nvSpPr>
        <p:spPr>
          <a:xfrm>
            <a:off x="539107" y="5634508"/>
            <a:ext cx="877163" cy="369332"/>
          </a:xfrm>
          <a:prstGeom prst="rect">
            <a:avLst/>
          </a:prstGeom>
          <a:noFill/>
        </p:spPr>
        <p:txBody>
          <a:bodyPr wrap="none" rtlCol="0">
            <a:spAutoFit/>
          </a:bodyPr>
          <a:lstStyle/>
          <a:p>
            <a:r>
              <a:rPr kumimoji="1" lang="ja-JP" altLang="en-US" b="1" dirty="0"/>
              <a:t>並列化</a:t>
            </a:r>
          </a:p>
        </p:txBody>
      </p:sp>
      <p:sp>
        <p:nvSpPr>
          <p:cNvPr id="39" name="吹き出し: 角を丸めた四角形 38">
            <a:extLst>
              <a:ext uri="{FF2B5EF4-FFF2-40B4-BE49-F238E27FC236}">
                <a16:creationId xmlns:a16="http://schemas.microsoft.com/office/drawing/2014/main" id="{CC6B0D42-085D-4E17-8832-693A7DD9F372}"/>
              </a:ext>
            </a:extLst>
          </p:cNvPr>
          <p:cNvSpPr/>
          <p:nvPr/>
        </p:nvSpPr>
        <p:spPr>
          <a:xfrm>
            <a:off x="9759854" y="4744246"/>
            <a:ext cx="2247926" cy="623435"/>
          </a:xfrm>
          <a:prstGeom prst="wedgeRoundRectCallout">
            <a:avLst>
              <a:gd name="adj1" fmla="val -62112"/>
              <a:gd name="adj2" fmla="val 37784"/>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混合整数・非線形性などの実プラントへの適用を目指す</a:t>
            </a:r>
          </a:p>
        </p:txBody>
      </p:sp>
      <p:cxnSp>
        <p:nvCxnSpPr>
          <p:cNvPr id="40" name="直線矢印コネクタ 39">
            <a:extLst>
              <a:ext uri="{FF2B5EF4-FFF2-40B4-BE49-F238E27FC236}">
                <a16:creationId xmlns:a16="http://schemas.microsoft.com/office/drawing/2014/main" id="{39F8ADC5-2F96-4E57-86AB-528886098316}"/>
              </a:ext>
            </a:extLst>
          </p:cNvPr>
          <p:cNvCxnSpPr>
            <a:cxnSpLocks/>
          </p:cNvCxnSpPr>
          <p:nvPr/>
        </p:nvCxnSpPr>
        <p:spPr>
          <a:xfrm>
            <a:off x="9461020" y="5953485"/>
            <a:ext cx="937205"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42" name="テキスト ボックス 41">
            <a:extLst>
              <a:ext uri="{FF2B5EF4-FFF2-40B4-BE49-F238E27FC236}">
                <a16:creationId xmlns:a16="http://schemas.microsoft.com/office/drawing/2014/main" id="{6A624E33-8A0A-4051-9441-50E9434108B9}"/>
              </a:ext>
            </a:extLst>
          </p:cNvPr>
          <p:cNvSpPr txBox="1"/>
          <p:nvPr/>
        </p:nvSpPr>
        <p:spPr>
          <a:xfrm>
            <a:off x="9475552" y="5536457"/>
            <a:ext cx="889067" cy="369332"/>
          </a:xfrm>
          <a:prstGeom prst="rect">
            <a:avLst/>
          </a:prstGeom>
          <a:noFill/>
        </p:spPr>
        <p:txBody>
          <a:bodyPr wrap="square" rtlCol="0">
            <a:spAutoFit/>
          </a:bodyPr>
          <a:lstStyle/>
          <a:p>
            <a:pPr algn="ctr"/>
            <a:r>
              <a:rPr kumimoji="1" lang="ja-JP" altLang="en-US" dirty="0"/>
              <a:t>熊谷</a:t>
            </a:r>
          </a:p>
        </p:txBody>
      </p:sp>
      <p:cxnSp>
        <p:nvCxnSpPr>
          <p:cNvPr id="44" name="直線矢印コネクタ 43">
            <a:extLst>
              <a:ext uri="{FF2B5EF4-FFF2-40B4-BE49-F238E27FC236}">
                <a16:creationId xmlns:a16="http://schemas.microsoft.com/office/drawing/2014/main" id="{67A33FE2-97C8-4E7E-8185-14A7C237A8E5}"/>
              </a:ext>
            </a:extLst>
          </p:cNvPr>
          <p:cNvCxnSpPr>
            <a:cxnSpLocks/>
          </p:cNvCxnSpPr>
          <p:nvPr/>
        </p:nvCxnSpPr>
        <p:spPr>
          <a:xfrm>
            <a:off x="6980810" y="5301787"/>
            <a:ext cx="2444642"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45" name="テキスト ボックス 44">
            <a:extLst>
              <a:ext uri="{FF2B5EF4-FFF2-40B4-BE49-F238E27FC236}">
                <a16:creationId xmlns:a16="http://schemas.microsoft.com/office/drawing/2014/main" id="{20FCAB1D-6148-47DD-9198-46039EBBDD98}"/>
              </a:ext>
            </a:extLst>
          </p:cNvPr>
          <p:cNvSpPr txBox="1"/>
          <p:nvPr/>
        </p:nvSpPr>
        <p:spPr>
          <a:xfrm>
            <a:off x="7758597" y="4925081"/>
            <a:ext cx="889067" cy="369332"/>
          </a:xfrm>
          <a:prstGeom prst="rect">
            <a:avLst/>
          </a:prstGeom>
          <a:noFill/>
        </p:spPr>
        <p:txBody>
          <a:bodyPr wrap="square" rtlCol="0">
            <a:spAutoFit/>
          </a:bodyPr>
          <a:lstStyle/>
          <a:p>
            <a:pPr algn="ctr"/>
            <a:r>
              <a:rPr kumimoji="1" lang="ja-JP" altLang="en-US" dirty="0"/>
              <a:t>熊谷</a:t>
            </a:r>
          </a:p>
        </p:txBody>
      </p:sp>
      <p:sp>
        <p:nvSpPr>
          <p:cNvPr id="47" name="二等辺三角形 46">
            <a:extLst>
              <a:ext uri="{FF2B5EF4-FFF2-40B4-BE49-F238E27FC236}">
                <a16:creationId xmlns:a16="http://schemas.microsoft.com/office/drawing/2014/main" id="{42009DD6-220B-4FF3-A331-42D4DADC4F25}"/>
              </a:ext>
            </a:extLst>
          </p:cNvPr>
          <p:cNvSpPr/>
          <p:nvPr/>
        </p:nvSpPr>
        <p:spPr>
          <a:xfrm rot="10800000">
            <a:off x="10635044" y="1921470"/>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8" name="テキスト ボックス 47">
            <a:extLst>
              <a:ext uri="{FF2B5EF4-FFF2-40B4-BE49-F238E27FC236}">
                <a16:creationId xmlns:a16="http://schemas.microsoft.com/office/drawing/2014/main" id="{93691901-8A53-4096-A6DE-915440FB8FCC}"/>
              </a:ext>
            </a:extLst>
          </p:cNvPr>
          <p:cNvSpPr txBox="1"/>
          <p:nvPr/>
        </p:nvSpPr>
        <p:spPr>
          <a:xfrm>
            <a:off x="10068131" y="1577778"/>
            <a:ext cx="1297828" cy="307777"/>
          </a:xfrm>
          <a:prstGeom prst="rect">
            <a:avLst/>
          </a:prstGeom>
          <a:noFill/>
        </p:spPr>
        <p:txBody>
          <a:bodyPr wrap="square" rtlCol="0">
            <a:spAutoFit/>
          </a:bodyPr>
          <a:lstStyle/>
          <a:p>
            <a:pPr algn="ctr"/>
            <a:r>
              <a:rPr kumimoji="1" lang="ja-JP" altLang="en-US" sz="1400" dirty="0"/>
              <a:t>修士論文</a:t>
            </a:r>
          </a:p>
        </p:txBody>
      </p:sp>
      <p:sp>
        <p:nvSpPr>
          <p:cNvPr id="49" name="二等辺三角形 48">
            <a:extLst>
              <a:ext uri="{FF2B5EF4-FFF2-40B4-BE49-F238E27FC236}">
                <a16:creationId xmlns:a16="http://schemas.microsoft.com/office/drawing/2014/main" id="{76FC2E4C-503A-4495-95C7-F2CAD15AD69C}"/>
              </a:ext>
            </a:extLst>
          </p:cNvPr>
          <p:cNvSpPr/>
          <p:nvPr/>
        </p:nvSpPr>
        <p:spPr>
          <a:xfrm rot="10800000">
            <a:off x="8900378" y="1925345"/>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テキスト ボックス 49">
            <a:extLst>
              <a:ext uri="{FF2B5EF4-FFF2-40B4-BE49-F238E27FC236}">
                <a16:creationId xmlns:a16="http://schemas.microsoft.com/office/drawing/2014/main" id="{D96AF07D-AE13-4C13-9E57-C56B85EEB383}"/>
              </a:ext>
            </a:extLst>
          </p:cNvPr>
          <p:cNvSpPr txBox="1"/>
          <p:nvPr/>
        </p:nvSpPr>
        <p:spPr>
          <a:xfrm>
            <a:off x="8333465" y="1581653"/>
            <a:ext cx="1297828" cy="307777"/>
          </a:xfrm>
          <a:prstGeom prst="rect">
            <a:avLst/>
          </a:prstGeom>
          <a:noFill/>
        </p:spPr>
        <p:txBody>
          <a:bodyPr wrap="square" rtlCol="0">
            <a:spAutoFit/>
          </a:bodyPr>
          <a:lstStyle/>
          <a:p>
            <a:pPr algn="ctr"/>
            <a:r>
              <a:rPr kumimoji="1" lang="ja-JP" altLang="en-US" sz="1400" dirty="0"/>
              <a:t>論文投稿</a:t>
            </a:r>
          </a:p>
        </p:txBody>
      </p:sp>
      <p:sp>
        <p:nvSpPr>
          <p:cNvPr id="41" name="テキスト ボックス 40">
            <a:extLst>
              <a:ext uri="{FF2B5EF4-FFF2-40B4-BE49-F238E27FC236}">
                <a16:creationId xmlns:a16="http://schemas.microsoft.com/office/drawing/2014/main" id="{58498DAC-24A3-4467-B45D-3B3FA25BEE05}"/>
              </a:ext>
            </a:extLst>
          </p:cNvPr>
          <p:cNvSpPr txBox="1"/>
          <p:nvPr/>
        </p:nvSpPr>
        <p:spPr>
          <a:xfrm>
            <a:off x="571984" y="-20406"/>
            <a:ext cx="7953787"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下期の進め方・計画</a:t>
            </a:r>
          </a:p>
        </p:txBody>
      </p:sp>
      <p:sp>
        <p:nvSpPr>
          <p:cNvPr id="43" name="タイトル 1">
            <a:extLst>
              <a:ext uri="{FF2B5EF4-FFF2-40B4-BE49-F238E27FC236}">
                <a16:creationId xmlns:a16="http://schemas.microsoft.com/office/drawing/2014/main" id="{C4D21440-5AE1-4A6C-A794-071B0D5AC6C4}"/>
              </a:ext>
            </a:extLst>
          </p:cNvPr>
          <p:cNvSpPr txBox="1">
            <a:spLocks/>
          </p:cNvSpPr>
          <p:nvPr/>
        </p:nvSpPr>
        <p:spPr>
          <a:xfrm>
            <a:off x="517055" y="241062"/>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2022</a:t>
            </a:r>
            <a:r>
              <a:rPr lang="ja-JP" altLang="en-US" dirty="0"/>
              <a:t>年度下期の研究開発計画</a:t>
            </a:r>
            <a:endParaRPr lang="en-US" dirty="0"/>
          </a:p>
        </p:txBody>
      </p:sp>
      <p:cxnSp>
        <p:nvCxnSpPr>
          <p:cNvPr id="46" name="直線矢印コネクタ 45">
            <a:extLst>
              <a:ext uri="{FF2B5EF4-FFF2-40B4-BE49-F238E27FC236}">
                <a16:creationId xmlns:a16="http://schemas.microsoft.com/office/drawing/2014/main" id="{87653A7F-3887-46CD-A1EF-9EF7999D8832}"/>
              </a:ext>
            </a:extLst>
          </p:cNvPr>
          <p:cNvCxnSpPr>
            <a:cxnSpLocks/>
          </p:cNvCxnSpPr>
          <p:nvPr/>
        </p:nvCxnSpPr>
        <p:spPr>
          <a:xfrm>
            <a:off x="6916494" y="2802400"/>
            <a:ext cx="5045129"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51" name="テキスト ボックス 50">
            <a:extLst>
              <a:ext uri="{FF2B5EF4-FFF2-40B4-BE49-F238E27FC236}">
                <a16:creationId xmlns:a16="http://schemas.microsoft.com/office/drawing/2014/main" id="{4DF3ABD5-2BB7-4E92-94F0-D37C79E50CFE}"/>
              </a:ext>
            </a:extLst>
          </p:cNvPr>
          <p:cNvSpPr txBox="1"/>
          <p:nvPr/>
        </p:nvSpPr>
        <p:spPr>
          <a:xfrm>
            <a:off x="7307413" y="2411625"/>
            <a:ext cx="1261137" cy="369332"/>
          </a:xfrm>
          <a:prstGeom prst="rect">
            <a:avLst/>
          </a:prstGeom>
          <a:noFill/>
        </p:spPr>
        <p:txBody>
          <a:bodyPr wrap="square" rtlCol="0">
            <a:spAutoFit/>
          </a:bodyPr>
          <a:lstStyle/>
          <a:p>
            <a:pPr algn="ctr"/>
            <a:r>
              <a:rPr kumimoji="1" lang="ja-JP" altLang="en-US" dirty="0"/>
              <a:t>宇津本さん</a:t>
            </a:r>
          </a:p>
        </p:txBody>
      </p:sp>
      <p:sp>
        <p:nvSpPr>
          <p:cNvPr id="56" name="二等辺三角形 55">
            <a:extLst>
              <a:ext uri="{FF2B5EF4-FFF2-40B4-BE49-F238E27FC236}">
                <a16:creationId xmlns:a16="http://schemas.microsoft.com/office/drawing/2014/main" id="{3C500296-CD82-4475-AB14-803BD3A8D5C5}"/>
              </a:ext>
            </a:extLst>
          </p:cNvPr>
          <p:cNvSpPr/>
          <p:nvPr/>
        </p:nvSpPr>
        <p:spPr>
          <a:xfrm rot="10800000">
            <a:off x="10635044" y="2655667"/>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7" name="テキスト ボックス 56">
            <a:extLst>
              <a:ext uri="{FF2B5EF4-FFF2-40B4-BE49-F238E27FC236}">
                <a16:creationId xmlns:a16="http://schemas.microsoft.com/office/drawing/2014/main" id="{3A4B98B6-8338-4BB9-B321-1CC2D83C2779}"/>
              </a:ext>
            </a:extLst>
          </p:cNvPr>
          <p:cNvSpPr txBox="1"/>
          <p:nvPr/>
        </p:nvSpPr>
        <p:spPr>
          <a:xfrm>
            <a:off x="10068131" y="2311975"/>
            <a:ext cx="1297828" cy="307777"/>
          </a:xfrm>
          <a:prstGeom prst="rect">
            <a:avLst/>
          </a:prstGeom>
          <a:noFill/>
        </p:spPr>
        <p:txBody>
          <a:bodyPr wrap="square" rtlCol="0">
            <a:spAutoFit/>
          </a:bodyPr>
          <a:lstStyle/>
          <a:p>
            <a:pPr algn="ctr"/>
            <a:r>
              <a:rPr kumimoji="1" lang="ja-JP" altLang="en-US" sz="1400" dirty="0"/>
              <a:t>卒業論文</a:t>
            </a:r>
          </a:p>
        </p:txBody>
      </p:sp>
      <p:sp>
        <p:nvSpPr>
          <p:cNvPr id="58" name="吹き出し: 角を丸めた四角形 57">
            <a:extLst>
              <a:ext uri="{FF2B5EF4-FFF2-40B4-BE49-F238E27FC236}">
                <a16:creationId xmlns:a16="http://schemas.microsoft.com/office/drawing/2014/main" id="{5AC7DBDD-9D10-4B5B-B72A-0B32B66B4C51}"/>
              </a:ext>
            </a:extLst>
          </p:cNvPr>
          <p:cNvSpPr/>
          <p:nvPr/>
        </p:nvSpPr>
        <p:spPr>
          <a:xfrm>
            <a:off x="8467259" y="2727262"/>
            <a:ext cx="1924640" cy="468295"/>
          </a:xfrm>
          <a:prstGeom prst="wedgeRoundRectCallout">
            <a:avLst>
              <a:gd name="adj1" fmla="val 42437"/>
              <a:gd name="adj2" fmla="val -90364"/>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卒業論文と修士以降を視野に入れる</a:t>
            </a:r>
          </a:p>
        </p:txBody>
      </p:sp>
    </p:spTree>
    <p:extLst>
      <p:ext uri="{BB962C8B-B14F-4D97-AF65-F5344CB8AC3E}">
        <p14:creationId xmlns:p14="http://schemas.microsoft.com/office/powerpoint/2010/main" val="37760446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p:txBody>
          <a:bodyPr/>
          <a:lstStyle/>
          <a:p>
            <a:r>
              <a:rPr kumimoji="1" lang="ja-JP" altLang="en-US" dirty="0"/>
              <a:t>まとめ</a:t>
            </a:r>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38</a:t>
            </a:fld>
            <a:endParaRPr kumimoji="1" lang="ja-JP" altLang="en-US"/>
          </a:p>
        </p:txBody>
      </p:sp>
      <p:sp>
        <p:nvSpPr>
          <p:cNvPr id="6" name="テキスト プレースホルダー 5">
            <a:extLst>
              <a:ext uri="{FF2B5EF4-FFF2-40B4-BE49-F238E27FC236}">
                <a16:creationId xmlns:a16="http://schemas.microsoft.com/office/drawing/2014/main" id="{2B6C257B-44D0-4D8E-97C1-E3D93A6367C8}"/>
              </a:ext>
            </a:extLst>
          </p:cNvPr>
          <p:cNvSpPr>
            <a:spLocks noGrp="1"/>
          </p:cNvSpPr>
          <p:nvPr>
            <p:ph type="body" sz="quarter" idx="11"/>
          </p:nvPr>
        </p:nvSpPr>
        <p:spPr>
          <a:xfrm>
            <a:off x="517055" y="901759"/>
            <a:ext cx="11341887" cy="2693088"/>
          </a:xfrm>
        </p:spPr>
        <p:txBody>
          <a:bodyPr/>
          <a:lstStyle/>
          <a:p>
            <a:r>
              <a:rPr lang="ja-JP" altLang="en-US" sz="2800" dirty="0"/>
              <a:t>プラント操業スケジューリング問題に適用し、問題とアプローチの関係性が明らかになりつつある。</a:t>
            </a:r>
            <a:endParaRPr lang="en-US" altLang="ja-JP" sz="2800" dirty="0"/>
          </a:p>
          <a:p>
            <a:r>
              <a:rPr lang="ja-JP" altLang="en-US" sz="2800" dirty="0"/>
              <a:t>基本的に、可能解獲得においては、制約違反量削減優先が有利だと考えられる。</a:t>
            </a:r>
            <a:endParaRPr lang="en-US" altLang="ja-JP" sz="2800" dirty="0"/>
          </a:p>
          <a:p>
            <a:r>
              <a:rPr lang="ja-JP" altLang="en-US" sz="2800" dirty="0"/>
              <a:t>今後は下記の通り進めることを考えている。</a:t>
            </a:r>
            <a:endParaRPr lang="en-US" altLang="ja-JP" sz="2800" dirty="0"/>
          </a:p>
          <a:p>
            <a:pPr lvl="1"/>
            <a:r>
              <a:rPr lang="ja-JP" altLang="en-US" sz="2400" dirty="0"/>
              <a:t>二段階アプローチの二段階目に組み込むアルゴリズムを工夫することで、より最適な解を獲得することを狙う</a:t>
            </a:r>
            <a:endParaRPr lang="en-US" altLang="ja-JP" sz="2400" dirty="0"/>
          </a:p>
          <a:p>
            <a:pPr lvl="1"/>
            <a:r>
              <a:rPr lang="ja-JP" altLang="en-US" sz="2400" dirty="0"/>
              <a:t>実問題への適用を進めることで、二段階アプローチと制約違反量削減優先の使い分けを明らかにしていく</a:t>
            </a:r>
            <a:endParaRPr lang="en-US" altLang="ja-JP" sz="2400" dirty="0"/>
          </a:p>
        </p:txBody>
      </p:sp>
      <p:sp>
        <p:nvSpPr>
          <p:cNvPr id="5" name="テキスト ボックス 4">
            <a:extLst>
              <a:ext uri="{FF2B5EF4-FFF2-40B4-BE49-F238E27FC236}">
                <a16:creationId xmlns:a16="http://schemas.microsoft.com/office/drawing/2014/main" id="{1DFA95F8-4B0C-4315-AC8B-6D40F6985975}"/>
              </a:ext>
            </a:extLst>
          </p:cNvPr>
          <p:cNvSpPr txBox="1"/>
          <p:nvPr/>
        </p:nvSpPr>
        <p:spPr>
          <a:xfrm>
            <a:off x="2173872" y="5213231"/>
            <a:ext cx="8028253" cy="461665"/>
          </a:xfrm>
          <a:prstGeom prst="rect">
            <a:avLst/>
          </a:prstGeom>
          <a:noFill/>
        </p:spPr>
        <p:txBody>
          <a:bodyPr wrap="square" rtlCol="0">
            <a:spAutoFit/>
          </a:bodyPr>
          <a:lstStyle/>
          <a:p>
            <a:pPr algn="ctr"/>
            <a:r>
              <a:rPr kumimoji="1" lang="ja-JP" altLang="en-US" sz="2400" b="1" dirty="0">
                <a:solidFill>
                  <a:schemeClr val="accent1"/>
                </a:solidFill>
              </a:rPr>
              <a:t>下期も引き続き、ご協力をよろしくお願いいたします</a:t>
            </a:r>
          </a:p>
        </p:txBody>
      </p:sp>
    </p:spTree>
    <p:extLst>
      <p:ext uri="{BB962C8B-B14F-4D97-AF65-F5344CB8AC3E}">
        <p14:creationId xmlns:p14="http://schemas.microsoft.com/office/powerpoint/2010/main" val="19047389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2B2B343-CF0D-4CE9-8049-5FF23009C315}"/>
              </a:ext>
            </a:extLst>
          </p:cNvPr>
          <p:cNvSpPr>
            <a:spLocks noGrp="1"/>
          </p:cNvSpPr>
          <p:nvPr>
            <p:ph type="sldNum" sz="quarter" idx="11"/>
          </p:nvPr>
        </p:nvSpPr>
        <p:spPr/>
        <p:txBody>
          <a:bodyPr/>
          <a:lstStyle/>
          <a:p>
            <a:fld id="{B3001740-FA51-4383-A84C-3DA006D12C29}" type="slidenum">
              <a:rPr lang="ja-JP" altLang="en-US" smtClean="0"/>
              <a:pPr/>
              <a:t>39</a:t>
            </a:fld>
            <a:endParaRPr lang="ja-JP" altLang="en-US" dirty="0"/>
          </a:p>
        </p:txBody>
      </p:sp>
      <p:sp>
        <p:nvSpPr>
          <p:cNvPr id="3" name="テキスト プレースホルダー 2">
            <a:extLst>
              <a:ext uri="{FF2B5EF4-FFF2-40B4-BE49-F238E27FC236}">
                <a16:creationId xmlns:a16="http://schemas.microsoft.com/office/drawing/2014/main" id="{EC73A151-6AE6-45B0-B969-B764FDC1ADAE}"/>
              </a:ext>
            </a:extLst>
          </p:cNvPr>
          <p:cNvSpPr>
            <a:spLocks noGrp="1"/>
          </p:cNvSpPr>
          <p:nvPr>
            <p:ph type="body" sz="quarter" idx="12"/>
          </p:nvPr>
        </p:nvSpPr>
        <p:spPr/>
        <p:txBody>
          <a:bodyPr/>
          <a:lstStyle/>
          <a:p>
            <a:endParaRPr kumimoji="1" lang="ja-JP" altLang="en-US"/>
          </a:p>
        </p:txBody>
      </p:sp>
    </p:spTree>
    <p:extLst>
      <p:ext uri="{BB962C8B-B14F-4D97-AF65-F5344CB8AC3E}">
        <p14:creationId xmlns:p14="http://schemas.microsoft.com/office/powerpoint/2010/main" val="2744913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a:t>
            </a:fld>
            <a:endParaRPr kumimoji="1" lang="ja-JP" altLang="en-US"/>
          </a:p>
        </p:txBody>
      </p:sp>
      <p:sp>
        <p:nvSpPr>
          <p:cNvPr id="4" name="テキスト ボックス 3">
            <a:extLst>
              <a:ext uri="{FF2B5EF4-FFF2-40B4-BE49-F238E27FC236}">
                <a16:creationId xmlns:a16="http://schemas.microsoft.com/office/drawing/2014/main" id="{1C11E1FC-BAFA-434E-B67E-275B4A573D08}"/>
              </a:ext>
            </a:extLst>
          </p:cNvPr>
          <p:cNvSpPr txBox="1"/>
          <p:nvPr/>
        </p:nvSpPr>
        <p:spPr>
          <a:xfrm>
            <a:off x="571983" y="-20412"/>
            <a:ext cx="5264775"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共同研究の目的・概要</a:t>
            </a:r>
          </a:p>
        </p:txBody>
      </p:sp>
      <p:sp>
        <p:nvSpPr>
          <p:cNvPr id="36" name="タイトル 1">
            <a:extLst>
              <a:ext uri="{FF2B5EF4-FFF2-40B4-BE49-F238E27FC236}">
                <a16:creationId xmlns:a16="http://schemas.microsoft.com/office/drawing/2014/main" id="{9E2104AC-889B-45AC-B8DA-252B99AF2E51}"/>
              </a:ext>
            </a:extLst>
          </p:cNvPr>
          <p:cNvSpPr>
            <a:spLocks noGrp="1"/>
          </p:cNvSpPr>
          <p:nvPr>
            <p:ph type="title"/>
          </p:nvPr>
        </p:nvSpPr>
        <p:spPr>
          <a:xfrm>
            <a:off x="517055" y="241034"/>
            <a:ext cx="11400125" cy="518094"/>
          </a:xfrm>
        </p:spPr>
        <p:txBody>
          <a:bodyPr/>
          <a:lstStyle/>
          <a:p>
            <a:r>
              <a:rPr lang="ja-JP" altLang="en-US" dirty="0"/>
              <a:t>アプローチ</a:t>
            </a:r>
            <a:endParaRPr lang="en-US" dirty="0"/>
          </a:p>
        </p:txBody>
      </p:sp>
      <p:sp>
        <p:nvSpPr>
          <p:cNvPr id="38" name="四角形: 角を丸くする 37">
            <a:extLst>
              <a:ext uri="{FF2B5EF4-FFF2-40B4-BE49-F238E27FC236}">
                <a16:creationId xmlns:a16="http://schemas.microsoft.com/office/drawing/2014/main" id="{D0FA624F-1F86-41BE-82BF-0867D8AC9089}"/>
              </a:ext>
            </a:extLst>
          </p:cNvPr>
          <p:cNvSpPr/>
          <p:nvPr/>
        </p:nvSpPr>
        <p:spPr>
          <a:xfrm>
            <a:off x="1469985" y="2385179"/>
            <a:ext cx="5910137" cy="3093537"/>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四角形: 角を丸くする 40">
            <a:extLst>
              <a:ext uri="{FF2B5EF4-FFF2-40B4-BE49-F238E27FC236}">
                <a16:creationId xmlns:a16="http://schemas.microsoft.com/office/drawing/2014/main" id="{6FCBFA2F-FBBD-4517-A68F-EA176320B6F6}"/>
              </a:ext>
            </a:extLst>
          </p:cNvPr>
          <p:cNvSpPr/>
          <p:nvPr/>
        </p:nvSpPr>
        <p:spPr>
          <a:xfrm>
            <a:off x="4719937" y="2448419"/>
            <a:ext cx="6079243" cy="3097556"/>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四角形: 角を丸くする 41">
            <a:extLst>
              <a:ext uri="{FF2B5EF4-FFF2-40B4-BE49-F238E27FC236}">
                <a16:creationId xmlns:a16="http://schemas.microsoft.com/office/drawing/2014/main" id="{550A2F88-F2DD-40CE-917F-EFA6B11053DF}"/>
              </a:ext>
            </a:extLst>
          </p:cNvPr>
          <p:cNvSpPr/>
          <p:nvPr/>
        </p:nvSpPr>
        <p:spPr>
          <a:xfrm>
            <a:off x="1377387" y="1123833"/>
            <a:ext cx="9525965" cy="282658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B11838DE-7EE7-4273-A7B2-8C45E35EA56E}"/>
              </a:ext>
            </a:extLst>
          </p:cNvPr>
          <p:cNvSpPr txBox="1"/>
          <p:nvPr/>
        </p:nvSpPr>
        <p:spPr>
          <a:xfrm>
            <a:off x="4723428" y="4336047"/>
            <a:ext cx="2646878" cy="646331"/>
          </a:xfrm>
          <a:prstGeom prst="rect">
            <a:avLst/>
          </a:prstGeom>
          <a:noFill/>
        </p:spPr>
        <p:txBody>
          <a:bodyPr wrap="none" rtlCol="0">
            <a:spAutoFit/>
          </a:bodyPr>
          <a:lstStyle/>
          <a:p>
            <a:pPr algn="ctr"/>
            <a:r>
              <a:rPr kumimoji="1" lang="en-US" altLang="ja-JP" dirty="0"/>
              <a:t>DDMO</a:t>
            </a:r>
          </a:p>
          <a:p>
            <a:pPr algn="ctr"/>
            <a:r>
              <a:rPr kumimoji="1" lang="en-US" altLang="ja-JP" dirty="0"/>
              <a:t>(</a:t>
            </a:r>
            <a:r>
              <a:rPr kumimoji="1" lang="ja-JP" altLang="en-US" dirty="0"/>
              <a:t>線型・混合整数・有制約</a:t>
            </a:r>
            <a:r>
              <a:rPr kumimoji="1" lang="en-US" altLang="ja-JP" dirty="0"/>
              <a:t>)</a:t>
            </a:r>
          </a:p>
        </p:txBody>
      </p:sp>
      <p:sp>
        <p:nvSpPr>
          <p:cNvPr id="44" name="テキスト ボックス 43">
            <a:extLst>
              <a:ext uri="{FF2B5EF4-FFF2-40B4-BE49-F238E27FC236}">
                <a16:creationId xmlns:a16="http://schemas.microsoft.com/office/drawing/2014/main" id="{3511551E-7FC1-4543-B58B-AC4D883E574A}"/>
              </a:ext>
            </a:extLst>
          </p:cNvPr>
          <p:cNvSpPr txBox="1"/>
          <p:nvPr/>
        </p:nvSpPr>
        <p:spPr>
          <a:xfrm>
            <a:off x="2057545" y="2946303"/>
            <a:ext cx="2262158" cy="369332"/>
          </a:xfrm>
          <a:prstGeom prst="rect">
            <a:avLst/>
          </a:prstGeom>
          <a:noFill/>
        </p:spPr>
        <p:txBody>
          <a:bodyPr wrap="none" rtlCol="0">
            <a:spAutoFit/>
          </a:bodyPr>
          <a:lstStyle/>
          <a:p>
            <a:r>
              <a:rPr kumimoji="1" lang="ja-JP" altLang="en-US" b="1" dirty="0"/>
              <a:t>有制約大域的最適化</a:t>
            </a:r>
          </a:p>
        </p:txBody>
      </p:sp>
      <p:sp>
        <p:nvSpPr>
          <p:cNvPr id="45" name="角丸四角形 11">
            <a:extLst>
              <a:ext uri="{FF2B5EF4-FFF2-40B4-BE49-F238E27FC236}">
                <a16:creationId xmlns:a16="http://schemas.microsoft.com/office/drawing/2014/main" id="{6A053687-F846-4A9B-A484-972A048F24AD}"/>
              </a:ext>
            </a:extLst>
          </p:cNvPr>
          <p:cNvSpPr/>
          <p:nvPr/>
        </p:nvSpPr>
        <p:spPr>
          <a:xfrm>
            <a:off x="5132815" y="857096"/>
            <a:ext cx="1894705" cy="453528"/>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非線型（非凸）</a:t>
            </a:r>
          </a:p>
        </p:txBody>
      </p:sp>
      <p:sp>
        <p:nvSpPr>
          <p:cNvPr id="46" name="角丸四角形 12">
            <a:extLst>
              <a:ext uri="{FF2B5EF4-FFF2-40B4-BE49-F238E27FC236}">
                <a16:creationId xmlns:a16="http://schemas.microsoft.com/office/drawing/2014/main" id="{755BF8A8-22AB-4E7A-819B-DE061F89F9E3}"/>
              </a:ext>
            </a:extLst>
          </p:cNvPr>
          <p:cNvSpPr/>
          <p:nvPr/>
        </p:nvSpPr>
        <p:spPr>
          <a:xfrm>
            <a:off x="3324136" y="5337075"/>
            <a:ext cx="915947" cy="369332"/>
          </a:xfrm>
          <a:prstGeom prst="round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有制約</a:t>
            </a:r>
          </a:p>
        </p:txBody>
      </p:sp>
      <p:sp>
        <p:nvSpPr>
          <p:cNvPr id="47" name="角丸四角形 13">
            <a:extLst>
              <a:ext uri="{FF2B5EF4-FFF2-40B4-BE49-F238E27FC236}">
                <a16:creationId xmlns:a16="http://schemas.microsoft.com/office/drawing/2014/main" id="{F7E6A5C5-EE87-4BEF-BAF5-7E058602DAA4}"/>
              </a:ext>
            </a:extLst>
          </p:cNvPr>
          <p:cNvSpPr/>
          <p:nvPr/>
        </p:nvSpPr>
        <p:spPr>
          <a:xfrm>
            <a:off x="7800622" y="5284835"/>
            <a:ext cx="1216379" cy="369332"/>
          </a:xfrm>
          <a:prstGeom prst="round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混合整数</a:t>
            </a:r>
          </a:p>
        </p:txBody>
      </p:sp>
      <p:sp>
        <p:nvSpPr>
          <p:cNvPr id="48" name="右矢印 1">
            <a:extLst>
              <a:ext uri="{FF2B5EF4-FFF2-40B4-BE49-F238E27FC236}">
                <a16:creationId xmlns:a16="http://schemas.microsoft.com/office/drawing/2014/main" id="{E52F31C2-1ED7-49AA-B9D0-3D23A96BE753}"/>
              </a:ext>
            </a:extLst>
          </p:cNvPr>
          <p:cNvSpPr/>
          <p:nvPr/>
        </p:nvSpPr>
        <p:spPr>
          <a:xfrm rot="10800000">
            <a:off x="7126942" y="2929482"/>
            <a:ext cx="490285" cy="394910"/>
          </a:xfrm>
          <a:prstGeom prst="rightArrow">
            <a:avLst/>
          </a:prstGeom>
          <a:solidFill>
            <a:schemeClr val="accent3">
              <a:lumMod val="40000"/>
              <a:lumOff val="60000"/>
            </a:schemeClr>
          </a:solidFill>
          <a:ln>
            <a:solidFill>
              <a:schemeClr val="accent3">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49" name="右矢印 21">
            <a:extLst>
              <a:ext uri="{FF2B5EF4-FFF2-40B4-BE49-F238E27FC236}">
                <a16:creationId xmlns:a16="http://schemas.microsoft.com/office/drawing/2014/main" id="{4D257982-C152-4C86-AC91-3825F2C37BD9}"/>
              </a:ext>
            </a:extLst>
          </p:cNvPr>
          <p:cNvSpPr/>
          <p:nvPr/>
        </p:nvSpPr>
        <p:spPr>
          <a:xfrm rot="10800000" flipH="1">
            <a:off x="4489344" y="2929021"/>
            <a:ext cx="490285" cy="39491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50" name="線吹き出し 1 2">
            <a:extLst>
              <a:ext uri="{FF2B5EF4-FFF2-40B4-BE49-F238E27FC236}">
                <a16:creationId xmlns:a16="http://schemas.microsoft.com/office/drawing/2014/main" id="{D2F11141-D80C-4330-BB43-6EC909C59F95}"/>
              </a:ext>
            </a:extLst>
          </p:cNvPr>
          <p:cNvSpPr/>
          <p:nvPr/>
        </p:nvSpPr>
        <p:spPr>
          <a:xfrm>
            <a:off x="1976520" y="1601698"/>
            <a:ext cx="2593549" cy="690821"/>
          </a:xfrm>
          <a:prstGeom prst="callout1">
            <a:avLst>
              <a:gd name="adj1" fmla="val 95246"/>
              <a:gd name="adj2" fmla="val 49393"/>
              <a:gd name="adj3" fmla="val 183659"/>
              <a:gd name="adj4" fmla="val 100117"/>
            </a:avLst>
          </a:prstGeom>
          <a:solidFill>
            <a:schemeClr val="accent2">
              <a:lumMod val="40000"/>
              <a:lumOff val="60000"/>
            </a:schemeClr>
          </a:solidFill>
          <a:ln>
            <a:solidFill>
              <a:schemeClr val="accent2"/>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t>O1. </a:t>
            </a:r>
            <a:r>
              <a:rPr kumimoji="1" lang="ja-JP" altLang="en-US" dirty="0"/>
              <a:t>非凸・連続・有制約からのアプローチ</a:t>
            </a:r>
          </a:p>
        </p:txBody>
      </p:sp>
      <p:sp>
        <p:nvSpPr>
          <p:cNvPr id="51" name="線吹き出し 1 2">
            <a:extLst>
              <a:ext uri="{FF2B5EF4-FFF2-40B4-BE49-F238E27FC236}">
                <a16:creationId xmlns:a16="http://schemas.microsoft.com/office/drawing/2014/main" id="{AF64E8BF-6919-4172-8563-3695814CAD57}"/>
              </a:ext>
            </a:extLst>
          </p:cNvPr>
          <p:cNvSpPr/>
          <p:nvPr/>
        </p:nvSpPr>
        <p:spPr>
          <a:xfrm>
            <a:off x="7590368" y="1599105"/>
            <a:ext cx="3115580" cy="690821"/>
          </a:xfrm>
          <a:prstGeom prst="callout1">
            <a:avLst>
              <a:gd name="adj1" fmla="val 100026"/>
              <a:gd name="adj2" fmla="val 53600"/>
              <a:gd name="adj3" fmla="val 183657"/>
              <a:gd name="adj4" fmla="val -5373"/>
            </a:avLst>
          </a:prstGeom>
          <a:solidFill>
            <a:schemeClr val="accent3">
              <a:lumMod val="60000"/>
              <a:lumOff val="40000"/>
            </a:schemeClr>
          </a:solidFill>
          <a:ln>
            <a:solidFill>
              <a:schemeClr val="accent3"/>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dirty="0"/>
              <a:t>O2</a:t>
            </a:r>
            <a:r>
              <a:rPr kumimoji="1" lang="en-US" altLang="ja-JP" dirty="0"/>
              <a:t>. </a:t>
            </a:r>
            <a:r>
              <a:rPr kumimoji="1" lang="ja-JP" altLang="en-US" dirty="0"/>
              <a:t>非凸・混合整数・無制約</a:t>
            </a:r>
            <a:endParaRPr kumimoji="1" lang="en-US" altLang="ja-JP" dirty="0"/>
          </a:p>
          <a:p>
            <a:pPr algn="ctr"/>
            <a:r>
              <a:rPr kumimoji="1" lang="ja-JP" altLang="en-US" dirty="0"/>
              <a:t>からのアプローチ</a:t>
            </a:r>
          </a:p>
        </p:txBody>
      </p:sp>
      <p:sp>
        <p:nvSpPr>
          <p:cNvPr id="52" name="右矢印 21">
            <a:extLst>
              <a:ext uri="{FF2B5EF4-FFF2-40B4-BE49-F238E27FC236}">
                <a16:creationId xmlns:a16="http://schemas.microsoft.com/office/drawing/2014/main" id="{C40F810C-9EE1-47D3-8D4C-E8D732971E93}"/>
              </a:ext>
            </a:extLst>
          </p:cNvPr>
          <p:cNvSpPr/>
          <p:nvPr/>
        </p:nvSpPr>
        <p:spPr>
          <a:xfrm rot="5400000" flipH="1">
            <a:off x="5789072" y="3723007"/>
            <a:ext cx="490285" cy="394910"/>
          </a:xfrm>
          <a:prstGeom prst="rightArrow">
            <a:avLst/>
          </a:prstGeom>
          <a:noFill/>
          <a:ln w="19050">
            <a:solidFill>
              <a:schemeClr val="tx1">
                <a:lumMod val="65000"/>
                <a:lumOff val="35000"/>
              </a:schemeClr>
            </a:solidFill>
            <a:prstDash val="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1A942E07-C323-4FF0-B7E7-88C8624F5911}"/>
              </a:ext>
            </a:extLst>
          </p:cNvPr>
          <p:cNvSpPr txBox="1"/>
          <p:nvPr/>
        </p:nvSpPr>
        <p:spPr>
          <a:xfrm>
            <a:off x="4949088" y="3336413"/>
            <a:ext cx="2233304" cy="369332"/>
          </a:xfrm>
          <a:prstGeom prst="rect">
            <a:avLst/>
          </a:prstGeom>
          <a:noFill/>
        </p:spPr>
        <p:txBody>
          <a:bodyPr wrap="none" rtlCol="0">
            <a:spAutoFit/>
          </a:bodyPr>
          <a:lstStyle/>
          <a:p>
            <a:r>
              <a:rPr kumimoji="1" lang="ja-JP" altLang="en-US" b="1" dirty="0">
                <a:solidFill>
                  <a:schemeClr val="tx1">
                    <a:lumMod val="65000"/>
                    <a:lumOff val="35000"/>
                  </a:schemeClr>
                </a:solidFill>
              </a:rPr>
              <a:t>このまま拡張できない</a:t>
            </a:r>
          </a:p>
        </p:txBody>
      </p:sp>
      <p:sp>
        <p:nvSpPr>
          <p:cNvPr id="54" name="テキスト ボックス 53">
            <a:extLst>
              <a:ext uri="{FF2B5EF4-FFF2-40B4-BE49-F238E27FC236}">
                <a16:creationId xmlns:a16="http://schemas.microsoft.com/office/drawing/2014/main" id="{B1C43A0E-A81E-4FE2-AE9F-AAB1A0471BA3}"/>
              </a:ext>
            </a:extLst>
          </p:cNvPr>
          <p:cNvSpPr txBox="1"/>
          <p:nvPr/>
        </p:nvSpPr>
        <p:spPr>
          <a:xfrm>
            <a:off x="7873283" y="2941810"/>
            <a:ext cx="2185214" cy="369332"/>
          </a:xfrm>
          <a:prstGeom prst="rect">
            <a:avLst/>
          </a:prstGeom>
          <a:noFill/>
        </p:spPr>
        <p:txBody>
          <a:bodyPr wrap="none" rtlCol="0">
            <a:spAutoFit/>
          </a:bodyPr>
          <a:lstStyle/>
          <a:p>
            <a:r>
              <a:rPr kumimoji="1" lang="ja-JP" altLang="en-US" b="1" dirty="0"/>
              <a:t>凸緩和</a:t>
            </a:r>
            <a:r>
              <a:rPr kumimoji="1" lang="en-US" altLang="ja-JP" b="1" dirty="0"/>
              <a:t>&amp;</a:t>
            </a:r>
            <a:r>
              <a:rPr kumimoji="1" lang="ja-JP" altLang="en-US" b="1" dirty="0"/>
              <a:t>分枝限定法</a:t>
            </a:r>
          </a:p>
        </p:txBody>
      </p:sp>
      <p:sp>
        <p:nvSpPr>
          <p:cNvPr id="55" name="テキスト ボックス 54">
            <a:extLst>
              <a:ext uri="{FF2B5EF4-FFF2-40B4-BE49-F238E27FC236}">
                <a16:creationId xmlns:a16="http://schemas.microsoft.com/office/drawing/2014/main" id="{A907D721-AE57-4170-95FE-69F6AFA1267F}"/>
              </a:ext>
            </a:extLst>
          </p:cNvPr>
          <p:cNvSpPr txBox="1"/>
          <p:nvPr/>
        </p:nvSpPr>
        <p:spPr>
          <a:xfrm>
            <a:off x="2235927" y="4337774"/>
            <a:ext cx="1800493" cy="646331"/>
          </a:xfrm>
          <a:prstGeom prst="rect">
            <a:avLst/>
          </a:prstGeom>
          <a:noFill/>
        </p:spPr>
        <p:txBody>
          <a:bodyPr wrap="none" rtlCol="0">
            <a:spAutoFit/>
          </a:bodyPr>
          <a:lstStyle/>
          <a:p>
            <a:pPr algn="ctr"/>
            <a:r>
              <a:rPr kumimoji="1" lang="ja-JP" altLang="en-US" dirty="0">
                <a:solidFill>
                  <a:schemeClr val="tx1">
                    <a:lumMod val="65000"/>
                    <a:lumOff val="35000"/>
                  </a:schemeClr>
                </a:solidFill>
              </a:rPr>
              <a:t>線型最適化／</a:t>
            </a:r>
            <a:endParaRPr kumimoji="1" lang="en-US" altLang="ja-JP" dirty="0">
              <a:solidFill>
                <a:schemeClr val="tx1">
                  <a:lumMod val="65000"/>
                  <a:lumOff val="35000"/>
                </a:schemeClr>
              </a:solidFill>
            </a:endParaRPr>
          </a:p>
          <a:p>
            <a:pPr algn="ctr"/>
            <a:r>
              <a:rPr lang="ja-JP" altLang="en-US" dirty="0">
                <a:solidFill>
                  <a:schemeClr val="tx1">
                    <a:lumMod val="65000"/>
                    <a:lumOff val="35000"/>
                  </a:schemeClr>
                </a:solidFill>
              </a:rPr>
              <a:t>有制約</a:t>
            </a:r>
            <a:r>
              <a:rPr kumimoji="1" lang="ja-JP" altLang="en-US" dirty="0">
                <a:solidFill>
                  <a:schemeClr val="tx1">
                    <a:lumMod val="65000"/>
                    <a:lumOff val="35000"/>
                  </a:schemeClr>
                </a:solidFill>
              </a:rPr>
              <a:t>凸最適化</a:t>
            </a:r>
            <a:endParaRPr kumimoji="1" lang="en-US" altLang="ja-JP" dirty="0">
              <a:solidFill>
                <a:schemeClr val="tx1">
                  <a:lumMod val="65000"/>
                  <a:lumOff val="35000"/>
                </a:schemeClr>
              </a:solidFill>
            </a:endParaRPr>
          </a:p>
        </p:txBody>
      </p:sp>
      <p:sp>
        <p:nvSpPr>
          <p:cNvPr id="56" name="テキスト ボックス 55">
            <a:extLst>
              <a:ext uri="{FF2B5EF4-FFF2-40B4-BE49-F238E27FC236}">
                <a16:creationId xmlns:a16="http://schemas.microsoft.com/office/drawing/2014/main" id="{480215C5-9A91-4DFA-9E3B-17184B0C574F}"/>
              </a:ext>
            </a:extLst>
          </p:cNvPr>
          <p:cNvSpPr txBox="1"/>
          <p:nvPr/>
        </p:nvSpPr>
        <p:spPr>
          <a:xfrm>
            <a:off x="7950229" y="4336048"/>
            <a:ext cx="2031325" cy="646331"/>
          </a:xfrm>
          <a:prstGeom prst="rect">
            <a:avLst/>
          </a:prstGeom>
          <a:noFill/>
        </p:spPr>
        <p:txBody>
          <a:bodyPr wrap="none" rtlCol="0">
            <a:spAutoFit/>
          </a:bodyPr>
          <a:lstStyle/>
          <a:p>
            <a:pPr algn="ctr"/>
            <a:r>
              <a:rPr kumimoji="1" lang="ja-JP" altLang="en-US" dirty="0">
                <a:solidFill>
                  <a:schemeClr val="tx1">
                    <a:lumMod val="65000"/>
                    <a:lumOff val="35000"/>
                  </a:schemeClr>
                </a:solidFill>
              </a:rPr>
              <a:t>混合整数線型／</a:t>
            </a:r>
            <a:endParaRPr kumimoji="1" lang="en-US" altLang="ja-JP" dirty="0">
              <a:solidFill>
                <a:schemeClr val="tx1">
                  <a:lumMod val="65000"/>
                  <a:lumOff val="35000"/>
                </a:schemeClr>
              </a:solidFill>
            </a:endParaRPr>
          </a:p>
          <a:p>
            <a:pPr algn="ctr"/>
            <a:r>
              <a:rPr lang="ja-JP" altLang="en-US" dirty="0">
                <a:solidFill>
                  <a:schemeClr val="tx1">
                    <a:lumMod val="65000"/>
                    <a:lumOff val="35000"/>
                  </a:schemeClr>
                </a:solidFill>
              </a:rPr>
              <a:t>混合整数</a:t>
            </a:r>
            <a:r>
              <a:rPr kumimoji="1" lang="ja-JP" altLang="en-US" dirty="0">
                <a:solidFill>
                  <a:schemeClr val="tx1">
                    <a:lumMod val="65000"/>
                    <a:lumOff val="35000"/>
                  </a:schemeClr>
                </a:solidFill>
              </a:rPr>
              <a:t>凸最適化</a:t>
            </a:r>
            <a:endParaRPr kumimoji="1" lang="en-US" altLang="ja-JP" dirty="0">
              <a:solidFill>
                <a:schemeClr val="tx1">
                  <a:lumMod val="65000"/>
                  <a:lumOff val="35000"/>
                </a:schemeClr>
              </a:solidFill>
            </a:endParaRPr>
          </a:p>
        </p:txBody>
      </p:sp>
      <p:sp>
        <p:nvSpPr>
          <p:cNvPr id="57" name="テキスト ボックス 56">
            <a:extLst>
              <a:ext uri="{FF2B5EF4-FFF2-40B4-BE49-F238E27FC236}">
                <a16:creationId xmlns:a16="http://schemas.microsoft.com/office/drawing/2014/main" id="{CA4883E5-D7D8-4F7C-A222-ABE4285D057F}"/>
              </a:ext>
            </a:extLst>
          </p:cNvPr>
          <p:cNvSpPr txBox="1"/>
          <p:nvPr/>
        </p:nvSpPr>
        <p:spPr>
          <a:xfrm>
            <a:off x="4934661" y="1607704"/>
            <a:ext cx="2262158" cy="369332"/>
          </a:xfrm>
          <a:prstGeom prst="rect">
            <a:avLst/>
          </a:prstGeom>
          <a:noFill/>
        </p:spPr>
        <p:txBody>
          <a:bodyPr wrap="none" rtlCol="0">
            <a:spAutoFit/>
          </a:bodyPr>
          <a:lstStyle/>
          <a:p>
            <a:r>
              <a:rPr kumimoji="1" lang="ja-JP" altLang="en-US" dirty="0">
                <a:solidFill>
                  <a:schemeClr val="tx1">
                    <a:lumMod val="65000"/>
                    <a:lumOff val="35000"/>
                  </a:schemeClr>
                </a:solidFill>
              </a:rPr>
              <a:t>無制約大域的最適化</a:t>
            </a:r>
          </a:p>
        </p:txBody>
      </p:sp>
      <p:sp>
        <p:nvSpPr>
          <p:cNvPr id="58" name="正方形/長方形 57">
            <a:extLst>
              <a:ext uri="{FF2B5EF4-FFF2-40B4-BE49-F238E27FC236}">
                <a16:creationId xmlns:a16="http://schemas.microsoft.com/office/drawing/2014/main" id="{20B11859-31F8-486E-9172-B3AE242BD96E}"/>
              </a:ext>
            </a:extLst>
          </p:cNvPr>
          <p:cNvSpPr/>
          <p:nvPr/>
        </p:nvSpPr>
        <p:spPr>
          <a:xfrm>
            <a:off x="5379861" y="2785047"/>
            <a:ext cx="1308706" cy="465903"/>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ゴール</a:t>
            </a:r>
          </a:p>
        </p:txBody>
      </p:sp>
      <p:sp>
        <p:nvSpPr>
          <p:cNvPr id="59" name="吹き出し: 四角形 58">
            <a:extLst>
              <a:ext uri="{FF2B5EF4-FFF2-40B4-BE49-F238E27FC236}">
                <a16:creationId xmlns:a16="http://schemas.microsoft.com/office/drawing/2014/main" id="{E961424C-B9BE-4279-9052-040B7DD1D3DB}"/>
              </a:ext>
            </a:extLst>
          </p:cNvPr>
          <p:cNvSpPr/>
          <p:nvPr/>
        </p:nvSpPr>
        <p:spPr>
          <a:xfrm>
            <a:off x="7740651" y="5852543"/>
            <a:ext cx="2781819" cy="419119"/>
          </a:xfrm>
          <a:prstGeom prst="wedgeRectCallout">
            <a:avLst>
              <a:gd name="adj1" fmla="val -29995"/>
              <a:gd name="adj2" fmla="val -8918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非連結な実行可能領域</a:t>
            </a:r>
          </a:p>
        </p:txBody>
      </p:sp>
      <p:sp>
        <p:nvSpPr>
          <p:cNvPr id="60" name="吹き出し: 四角形 59">
            <a:extLst>
              <a:ext uri="{FF2B5EF4-FFF2-40B4-BE49-F238E27FC236}">
                <a16:creationId xmlns:a16="http://schemas.microsoft.com/office/drawing/2014/main" id="{464F5A54-C638-4770-A76E-5EAE63567B70}"/>
              </a:ext>
            </a:extLst>
          </p:cNvPr>
          <p:cNvSpPr/>
          <p:nvPr/>
        </p:nvSpPr>
        <p:spPr>
          <a:xfrm>
            <a:off x="1718725" y="5864341"/>
            <a:ext cx="2275737" cy="419119"/>
          </a:xfrm>
          <a:prstGeom prst="wedgeRectCallout">
            <a:avLst>
              <a:gd name="adj1" fmla="val 31803"/>
              <a:gd name="adj2" fmla="val -8918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非凸制約、多数制約</a:t>
            </a:r>
          </a:p>
        </p:txBody>
      </p:sp>
      <p:sp>
        <p:nvSpPr>
          <p:cNvPr id="61" name="吹き出し: 四角形 60">
            <a:extLst>
              <a:ext uri="{FF2B5EF4-FFF2-40B4-BE49-F238E27FC236}">
                <a16:creationId xmlns:a16="http://schemas.microsoft.com/office/drawing/2014/main" id="{9FFB2653-10FB-4047-8718-E9B9F53C933E}"/>
              </a:ext>
            </a:extLst>
          </p:cNvPr>
          <p:cNvSpPr/>
          <p:nvPr/>
        </p:nvSpPr>
        <p:spPr>
          <a:xfrm>
            <a:off x="6614120" y="313134"/>
            <a:ext cx="1025644" cy="419119"/>
          </a:xfrm>
          <a:prstGeom prst="wedgeRectCallout">
            <a:avLst>
              <a:gd name="adj1" fmla="val -37690"/>
              <a:gd name="adj2" fmla="val 73741"/>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高次元</a:t>
            </a:r>
          </a:p>
        </p:txBody>
      </p:sp>
      <p:sp>
        <p:nvSpPr>
          <p:cNvPr id="2" name="吹き出し: 四角形 1">
            <a:extLst>
              <a:ext uri="{FF2B5EF4-FFF2-40B4-BE49-F238E27FC236}">
                <a16:creationId xmlns:a16="http://schemas.microsoft.com/office/drawing/2014/main" id="{F76BE37B-1ABD-62BC-159F-DDBBADCD0070}"/>
              </a:ext>
            </a:extLst>
          </p:cNvPr>
          <p:cNvSpPr/>
          <p:nvPr/>
        </p:nvSpPr>
        <p:spPr>
          <a:xfrm>
            <a:off x="7993397" y="791902"/>
            <a:ext cx="4175350" cy="518094"/>
          </a:xfrm>
          <a:prstGeom prst="wedgeRectCallout">
            <a:avLst>
              <a:gd name="adj1" fmla="val -29014"/>
              <a:gd name="adj2" fmla="val 108380"/>
            </a:avLst>
          </a:prstGeom>
          <a:solidFill>
            <a:schemeClr val="accent5"/>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b="1" dirty="0">
                <a:solidFill>
                  <a:schemeClr val="bg1"/>
                </a:solidFill>
              </a:rPr>
              <a:t>計算時間の観点で本格的な検討を断念</a:t>
            </a:r>
          </a:p>
        </p:txBody>
      </p:sp>
      <p:sp>
        <p:nvSpPr>
          <p:cNvPr id="5" name="吹き出し: 四角形 4">
            <a:extLst>
              <a:ext uri="{FF2B5EF4-FFF2-40B4-BE49-F238E27FC236}">
                <a16:creationId xmlns:a16="http://schemas.microsoft.com/office/drawing/2014/main" id="{ED618336-0A3D-0092-9A77-F780F44BEF35}"/>
              </a:ext>
            </a:extLst>
          </p:cNvPr>
          <p:cNvSpPr/>
          <p:nvPr/>
        </p:nvSpPr>
        <p:spPr>
          <a:xfrm>
            <a:off x="169572" y="788932"/>
            <a:ext cx="3637020" cy="646331"/>
          </a:xfrm>
          <a:prstGeom prst="wedgeRectCallout">
            <a:avLst>
              <a:gd name="adj1" fmla="val 29633"/>
              <a:gd name="adj2" fmla="val 72862"/>
            </a:avLst>
          </a:prstGeom>
          <a:solidFill>
            <a:schemeClr val="accent5"/>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b="1" dirty="0">
                <a:solidFill>
                  <a:schemeClr val="bg1"/>
                </a:solidFill>
              </a:rPr>
              <a:t>近傍生成法／制約対処法の検討に焦点を当てている</a:t>
            </a:r>
          </a:p>
        </p:txBody>
      </p:sp>
    </p:spTree>
    <p:extLst>
      <p:ext uri="{BB962C8B-B14F-4D97-AF65-F5344CB8AC3E}">
        <p14:creationId xmlns:p14="http://schemas.microsoft.com/office/powerpoint/2010/main" val="33581732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図 30" descr="グラフ&#10;&#10;自動的に生成された説明">
            <a:extLst>
              <a:ext uri="{FF2B5EF4-FFF2-40B4-BE49-F238E27FC236}">
                <a16:creationId xmlns:a16="http://schemas.microsoft.com/office/drawing/2014/main" id="{36C02052-389C-4003-86F9-F873E10F1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511" y="1836928"/>
            <a:ext cx="3540000" cy="2340000"/>
          </a:xfrm>
          <a:prstGeom prst="rect">
            <a:avLst/>
          </a:prstGeom>
        </p:spPr>
      </p:pic>
      <p:pic>
        <p:nvPicPr>
          <p:cNvPr id="34" name="図 33">
            <a:extLst>
              <a:ext uri="{FF2B5EF4-FFF2-40B4-BE49-F238E27FC236}">
                <a16:creationId xmlns:a16="http://schemas.microsoft.com/office/drawing/2014/main" id="{06A324E9-7F2B-4325-964C-B1D048DBD3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5720" y="3859222"/>
            <a:ext cx="3540000" cy="234000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40</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パラメータの推移</a:t>
            </a:r>
            <a:endParaRPr lang="en-US" dirty="0"/>
          </a:p>
        </p:txBody>
      </p:sp>
      <mc:AlternateContent xmlns:mc="http://schemas.openxmlformats.org/markup-compatibility/2006" xmlns:a14="http://schemas.microsoft.com/office/drawing/2010/main">
        <mc:Choice Requires="a14">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3"/>
                <a:ext cx="11200645" cy="47299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いずれもパラメータ</a:t>
                </a:r>
                <a14:m>
                  <m:oMath xmlns:m="http://schemas.openxmlformats.org/officeDocument/2006/math">
                    <m:r>
                      <a:rPr kumimoji="1" lang="en-US" altLang="ja-JP" sz="2800" b="1" i="0" smtClean="0">
                        <a:latin typeface="Cambria Math" panose="02040503050406030204" pitchFamily="18" charset="0"/>
                      </a:rPr>
                      <m:t>(</m:t>
                    </m:r>
                    <m:sSup>
                      <m:sSupPr>
                        <m:ctrlPr>
                          <a:rPr kumimoji="1" lang="en-US" altLang="ja-JP" sz="2800" i="1" smtClean="0">
                            <a:latin typeface="Cambria Math" panose="02040503050406030204" pitchFamily="18" charset="0"/>
                          </a:rPr>
                        </m:ctrlPr>
                      </m:sSupPr>
                      <m:e>
                        <m:r>
                          <a:rPr kumimoji="1" lang="en-US" altLang="ja-JP" sz="2800" b="0" i="1" smtClean="0">
                            <a:latin typeface="Cambria Math" panose="02040503050406030204" pitchFamily="18" charset="0"/>
                          </a:rPr>
                          <m:t>𝐹</m:t>
                        </m:r>
                      </m:e>
                      <m:sup>
                        <m:r>
                          <a:rPr kumimoji="1" lang="en-US" altLang="ja-JP" sz="2800" i="1">
                            <a:latin typeface="Cambria Math" panose="02040503050406030204" pitchFamily="18" charset="0"/>
                          </a:rPr>
                          <m:t>𝑖</m:t>
                        </m:r>
                      </m:sup>
                    </m:sSup>
                    <m:r>
                      <a:rPr kumimoji="1" lang="en-US" altLang="ja-JP" sz="2800" b="0" i="1" smtClean="0">
                        <a:latin typeface="Cambria Math" panose="02040503050406030204" pitchFamily="18" charset="0"/>
                      </a:rPr>
                      <m:t>,</m:t>
                    </m:r>
                    <m:sSup>
                      <m:sSupPr>
                        <m:ctrlPr>
                          <a:rPr kumimoji="1" lang="en-US" altLang="ja-JP" sz="2800" i="1">
                            <a:latin typeface="Cambria Math" panose="02040503050406030204" pitchFamily="18" charset="0"/>
                          </a:rPr>
                        </m:ctrlPr>
                      </m:sSupPr>
                      <m:e>
                        <m:r>
                          <a:rPr kumimoji="1" lang="en-US" altLang="ja-JP" sz="2800" b="0" i="1" smtClean="0">
                            <a:latin typeface="Cambria Math" panose="02040503050406030204" pitchFamily="18" charset="0"/>
                          </a:rPr>
                          <m:t>𝐶</m:t>
                        </m:r>
                      </m:e>
                      <m:sup>
                        <m:r>
                          <a:rPr kumimoji="1" lang="en-US" altLang="ja-JP" sz="2800" i="1">
                            <a:latin typeface="Cambria Math" panose="02040503050406030204" pitchFamily="18" charset="0"/>
                          </a:rPr>
                          <m:t>𝑖</m:t>
                        </m:r>
                      </m:sup>
                    </m:sSup>
                    <m:r>
                      <a:rPr kumimoji="1" lang="en-US" altLang="ja-JP" sz="2800" b="0" i="1" smtClean="0">
                        <a:latin typeface="Cambria Math" panose="02040503050406030204" pitchFamily="18" charset="0"/>
                      </a:rPr>
                      <m:t>)</m:t>
                    </m:r>
                  </m:oMath>
                </a14:m>
                <a:r>
                  <a:rPr lang="ja-JP" altLang="en-US" sz="2800" dirty="0"/>
                  <a:t>の統計量が自律適応的に調整されている。</a:t>
                </a:r>
                <a:endParaRPr lang="en-US" altLang="ja-JP" sz="2800" dirty="0"/>
              </a:p>
            </p:txBody>
          </p:sp>
        </mc:Choice>
        <mc:Fallback xmlns="">
          <p:sp>
            <p:nvSpPr>
              <p:cNvPr id="7" name="テキスト プレースホルダー 2">
                <a:extLst>
                  <a:ext uri="{FF2B5EF4-FFF2-40B4-BE49-F238E27FC236}">
                    <a16:creationId xmlns:a16="http://schemas.microsoft.com/office/drawing/2014/main" id="{1D5E606D-4EEA-420F-A801-58B45C8BB641}"/>
                  </a:ext>
                </a:extLst>
              </p:cNvPr>
              <p:cNvSpPr txBox="1">
                <a:spLocks noRot="1" noChangeAspect="1" noMove="1" noResize="1" noEditPoints="1" noAdjustHandles="1" noChangeArrowheads="1" noChangeShapeType="1" noTextEdit="1"/>
              </p:cNvSpPr>
              <p:nvPr/>
            </p:nvSpPr>
            <p:spPr>
              <a:xfrm>
                <a:off x="408177" y="984183"/>
                <a:ext cx="11200645" cy="472996"/>
              </a:xfrm>
              <a:prstGeom prst="rect">
                <a:avLst/>
              </a:prstGeom>
              <a:blipFill>
                <a:blip r:embed="rId4"/>
                <a:stretch>
                  <a:fillRect l="-980" t="-20513" b="-37179"/>
                </a:stretch>
              </a:blipFill>
            </p:spPr>
            <p:txBody>
              <a:bodyPr/>
              <a:lstStyle/>
              <a:p>
                <a:r>
                  <a:rPr lang="ja-JP" altLang="en-US">
                    <a:noFill/>
                  </a:rPr>
                  <a:t> </a:t>
                </a:r>
              </a:p>
            </p:txBody>
          </p:sp>
        </mc:Fallback>
      </mc:AlternateContent>
      <p:sp>
        <p:nvSpPr>
          <p:cNvPr id="11" name="テキスト ボックス 10">
            <a:extLst>
              <a:ext uri="{FF2B5EF4-FFF2-40B4-BE49-F238E27FC236}">
                <a16:creationId xmlns:a16="http://schemas.microsoft.com/office/drawing/2014/main" id="{9CADFAB7-49A1-4CF2-BC29-9C66D76E1A49}"/>
              </a:ext>
            </a:extLst>
          </p:cNvPr>
          <p:cNvSpPr txBox="1"/>
          <p:nvPr/>
        </p:nvSpPr>
        <p:spPr>
          <a:xfrm>
            <a:off x="10391360" y="184175"/>
            <a:ext cx="1416942" cy="338554"/>
          </a:xfrm>
          <a:prstGeom prst="rect">
            <a:avLst/>
          </a:prstGeom>
          <a:noFill/>
        </p:spPr>
        <p:txBody>
          <a:bodyPr wrap="square" rtlCol="0">
            <a:spAutoFit/>
          </a:bodyPr>
          <a:lstStyle/>
          <a:p>
            <a:pPr algn="ctr"/>
            <a:r>
              <a:rPr kumimoji="1" lang="ja-JP" altLang="en-US" sz="1600" dirty="0">
                <a:solidFill>
                  <a:schemeClr val="bg1"/>
                </a:solidFill>
              </a:rPr>
              <a:t>探索点数</a:t>
            </a:r>
            <a:r>
              <a:rPr kumimoji="1" lang="en-US" altLang="ja-JP" sz="1600" dirty="0">
                <a:solidFill>
                  <a:schemeClr val="bg1"/>
                </a:solidFill>
              </a:rPr>
              <a:t>100</a:t>
            </a:r>
            <a:endParaRPr kumimoji="1" lang="ja-JP" altLang="en-US" sz="1600" dirty="0">
              <a:solidFill>
                <a:schemeClr val="bg1"/>
              </a:solidFill>
            </a:endParaRPr>
          </a:p>
        </p:txBody>
      </p:sp>
      <p:sp>
        <p:nvSpPr>
          <p:cNvPr id="56" name="テキスト ボックス 55">
            <a:extLst>
              <a:ext uri="{FF2B5EF4-FFF2-40B4-BE49-F238E27FC236}">
                <a16:creationId xmlns:a16="http://schemas.microsoft.com/office/drawing/2014/main" id="{5317B621-6ABA-41B4-B318-2C02BE0411C5}"/>
              </a:ext>
            </a:extLst>
          </p:cNvPr>
          <p:cNvSpPr txBox="1"/>
          <p:nvPr/>
        </p:nvSpPr>
        <p:spPr>
          <a:xfrm>
            <a:off x="7706870" y="1447654"/>
            <a:ext cx="3146983" cy="338554"/>
          </a:xfrm>
          <a:prstGeom prst="rect">
            <a:avLst/>
          </a:prstGeom>
          <a:noFill/>
        </p:spPr>
        <p:txBody>
          <a:bodyPr wrap="square" rtlCol="0">
            <a:spAutoFit/>
          </a:bodyPr>
          <a:lstStyle/>
          <a:p>
            <a:pPr algn="ctr"/>
            <a:r>
              <a:rPr kumimoji="1" lang="en-US" altLang="ja-JP" sz="1600" b="1" dirty="0"/>
              <a:t>SHADE + Feasibility Rule</a:t>
            </a:r>
            <a:endParaRPr kumimoji="1" lang="ja-JP" altLang="en-US" sz="1600" b="1" dirty="0"/>
          </a:p>
        </p:txBody>
      </p:sp>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4" y="-20412"/>
            <a:ext cx="3870456" cy="338554"/>
          </a:xfrm>
          <a:prstGeom prst="rect">
            <a:avLst/>
          </a:prstGeom>
          <a:noFill/>
        </p:spPr>
        <p:txBody>
          <a:bodyPr wrap="square" rtlCol="0">
            <a:spAutoFit/>
          </a:bodyPr>
          <a:lstStyle/>
          <a:p>
            <a:r>
              <a:rPr kumimoji="1" lang="ja-JP" altLang="en-US" sz="1600" b="1" dirty="0">
                <a:solidFill>
                  <a:schemeClr val="bg1"/>
                </a:solidFill>
              </a:rPr>
              <a:t>補足：検証１</a:t>
            </a:r>
            <a:endParaRPr kumimoji="1" lang="en-US" altLang="ja-JP" sz="1600" b="1" dirty="0">
              <a:solidFill>
                <a:schemeClr val="bg1"/>
              </a:solidFill>
            </a:endParaRPr>
          </a:p>
        </p:txBody>
      </p:sp>
      <p:sp>
        <p:nvSpPr>
          <p:cNvPr id="35" name="テキスト ボックス 34">
            <a:extLst>
              <a:ext uri="{FF2B5EF4-FFF2-40B4-BE49-F238E27FC236}">
                <a16:creationId xmlns:a16="http://schemas.microsoft.com/office/drawing/2014/main" id="{A762FC4F-5AF2-43DF-A843-CC23F91BCB23}"/>
              </a:ext>
            </a:extLst>
          </p:cNvPr>
          <p:cNvSpPr txBox="1"/>
          <p:nvPr/>
        </p:nvSpPr>
        <p:spPr>
          <a:xfrm>
            <a:off x="1786647" y="1447654"/>
            <a:ext cx="3146983" cy="338554"/>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p:pic>
        <p:nvPicPr>
          <p:cNvPr id="4" name="図 3" descr="グラフ が含まれている画像&#10;&#10;自動的に生成された説明">
            <a:extLst>
              <a:ext uri="{FF2B5EF4-FFF2-40B4-BE49-F238E27FC236}">
                <a16:creationId xmlns:a16="http://schemas.microsoft.com/office/drawing/2014/main" id="{34C4789A-B612-40CB-AD9E-FA04E498D7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8842" y="1866304"/>
            <a:ext cx="2450770" cy="1620000"/>
          </a:xfrm>
          <a:prstGeom prst="rect">
            <a:avLst/>
          </a:prstGeom>
        </p:spPr>
      </p:pic>
      <p:pic>
        <p:nvPicPr>
          <p:cNvPr id="10" name="図 9" descr="背景パターン&#10;&#10;中程度の精度で自動的に生成された説明">
            <a:extLst>
              <a:ext uri="{FF2B5EF4-FFF2-40B4-BE49-F238E27FC236}">
                <a16:creationId xmlns:a16="http://schemas.microsoft.com/office/drawing/2014/main" id="{3A9CFA8F-583E-463A-AD04-4B7D3A7113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19071" y="3922052"/>
            <a:ext cx="2450770" cy="1620000"/>
          </a:xfrm>
          <a:prstGeom prst="rect">
            <a:avLst/>
          </a:prstGeom>
        </p:spPr>
      </p:pic>
      <p:pic>
        <p:nvPicPr>
          <p:cNvPr id="15" name="図 14" descr="背景パターン&#10;&#10;中程度の精度で自動的に生成された説明">
            <a:extLst>
              <a:ext uri="{FF2B5EF4-FFF2-40B4-BE49-F238E27FC236}">
                <a16:creationId xmlns:a16="http://schemas.microsoft.com/office/drawing/2014/main" id="{5AFBC538-AB6B-4EF0-A382-67B0B0A3D3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67200" y="3962336"/>
            <a:ext cx="2450770" cy="1620000"/>
          </a:xfrm>
          <a:prstGeom prst="rect">
            <a:avLst/>
          </a:prstGeom>
        </p:spPr>
      </p:pic>
      <p:pic>
        <p:nvPicPr>
          <p:cNvPr id="19" name="図 18" descr="グラフ が含まれている画像&#10;&#10;自動的に生成された説明">
            <a:extLst>
              <a:ext uri="{FF2B5EF4-FFF2-40B4-BE49-F238E27FC236}">
                <a16:creationId xmlns:a16="http://schemas.microsoft.com/office/drawing/2014/main" id="{33FEDE30-25F2-42B0-A9B6-BD2779B9DF3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78860" y="1899757"/>
            <a:ext cx="2450769" cy="1620000"/>
          </a:xfrm>
          <a:prstGeom prst="rect">
            <a:avLst/>
          </a:prstGeom>
        </p:spPr>
      </p:pic>
      <p:pic>
        <p:nvPicPr>
          <p:cNvPr id="22" name="図 21" descr="グラフ&#10;&#10;自動的に生成された説明">
            <a:extLst>
              <a:ext uri="{FF2B5EF4-FFF2-40B4-BE49-F238E27FC236}">
                <a16:creationId xmlns:a16="http://schemas.microsoft.com/office/drawing/2014/main" id="{F41AFF1E-C697-42B5-9801-555C78DB6E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117" y="1836928"/>
            <a:ext cx="3540000" cy="2340000"/>
          </a:xfrm>
          <a:prstGeom prst="rect">
            <a:avLst/>
          </a:prstGeom>
        </p:spPr>
      </p:pic>
      <p:pic>
        <p:nvPicPr>
          <p:cNvPr id="25" name="図 24" descr="背景パターン&#10;&#10;自動的に生成された説明">
            <a:extLst>
              <a:ext uri="{FF2B5EF4-FFF2-40B4-BE49-F238E27FC236}">
                <a16:creationId xmlns:a16="http://schemas.microsoft.com/office/drawing/2014/main" id="{1093FEE9-D6C1-4490-8CDF-10D6F735013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437" y="3859222"/>
            <a:ext cx="3540000" cy="2340000"/>
          </a:xfrm>
          <a:prstGeom prst="rect">
            <a:avLst/>
          </a:prstGeom>
        </p:spPr>
      </p:pic>
      <p:sp>
        <p:nvSpPr>
          <p:cNvPr id="48" name="テキスト ボックス 47">
            <a:extLst>
              <a:ext uri="{FF2B5EF4-FFF2-40B4-BE49-F238E27FC236}">
                <a16:creationId xmlns:a16="http://schemas.microsoft.com/office/drawing/2014/main" id="{443696C2-414C-4C45-BA6E-FBC951777EBC}"/>
              </a:ext>
            </a:extLst>
          </p:cNvPr>
          <p:cNvSpPr txBox="1"/>
          <p:nvPr/>
        </p:nvSpPr>
        <p:spPr>
          <a:xfrm>
            <a:off x="2162074" y="3468982"/>
            <a:ext cx="1455337" cy="307777"/>
          </a:xfrm>
          <a:prstGeom prst="rect">
            <a:avLst/>
          </a:prstGeom>
          <a:noFill/>
        </p:spPr>
        <p:txBody>
          <a:bodyPr wrap="square" rtlCol="0">
            <a:spAutoFit/>
          </a:bodyPr>
          <a:lstStyle/>
          <a:p>
            <a:pPr algn="ctr"/>
            <a:r>
              <a:rPr kumimoji="1" lang="en-US" altLang="ja-JP" sz="1400" dirty="0"/>
              <a:t>1</a:t>
            </a:r>
            <a:r>
              <a:rPr kumimoji="1" lang="ja-JP" altLang="en-US" sz="1400" dirty="0"/>
              <a:t>～</a:t>
            </a:r>
            <a:r>
              <a:rPr kumimoji="1" lang="en-US" altLang="ja-JP" sz="1400" dirty="0"/>
              <a:t>2000</a:t>
            </a:r>
            <a:r>
              <a:rPr kumimoji="1" lang="ja-JP" altLang="en-US" sz="1400" dirty="0"/>
              <a:t>回まで</a:t>
            </a:r>
          </a:p>
        </p:txBody>
      </p:sp>
      <p:sp>
        <p:nvSpPr>
          <p:cNvPr id="49" name="テキスト ボックス 48">
            <a:extLst>
              <a:ext uri="{FF2B5EF4-FFF2-40B4-BE49-F238E27FC236}">
                <a16:creationId xmlns:a16="http://schemas.microsoft.com/office/drawing/2014/main" id="{277245E1-3D56-4458-8636-F835ED7AA860}"/>
              </a:ext>
            </a:extLst>
          </p:cNvPr>
          <p:cNvSpPr txBox="1"/>
          <p:nvPr/>
        </p:nvSpPr>
        <p:spPr>
          <a:xfrm>
            <a:off x="2163061" y="5531561"/>
            <a:ext cx="1455337" cy="307777"/>
          </a:xfrm>
          <a:prstGeom prst="rect">
            <a:avLst/>
          </a:prstGeom>
          <a:noFill/>
        </p:spPr>
        <p:txBody>
          <a:bodyPr wrap="square" rtlCol="0">
            <a:spAutoFit/>
          </a:bodyPr>
          <a:lstStyle/>
          <a:p>
            <a:pPr algn="ctr"/>
            <a:r>
              <a:rPr kumimoji="1" lang="en-US" altLang="ja-JP" sz="1400" dirty="0"/>
              <a:t>1</a:t>
            </a:r>
            <a:r>
              <a:rPr kumimoji="1" lang="ja-JP" altLang="en-US" sz="1400" dirty="0"/>
              <a:t>～</a:t>
            </a:r>
            <a:r>
              <a:rPr kumimoji="1" lang="en-US" altLang="ja-JP" sz="1400" dirty="0"/>
              <a:t>2000</a:t>
            </a:r>
            <a:r>
              <a:rPr kumimoji="1" lang="ja-JP" altLang="en-US" sz="1400" dirty="0"/>
              <a:t>回まで</a:t>
            </a:r>
          </a:p>
        </p:txBody>
      </p:sp>
      <p:sp>
        <p:nvSpPr>
          <p:cNvPr id="50" name="テキスト ボックス 49">
            <a:extLst>
              <a:ext uri="{FF2B5EF4-FFF2-40B4-BE49-F238E27FC236}">
                <a16:creationId xmlns:a16="http://schemas.microsoft.com/office/drawing/2014/main" id="{D58B0564-D0EF-4A72-8287-4F15B3E9D4AE}"/>
              </a:ext>
            </a:extLst>
          </p:cNvPr>
          <p:cNvSpPr txBox="1"/>
          <p:nvPr/>
        </p:nvSpPr>
        <p:spPr>
          <a:xfrm>
            <a:off x="8282592" y="3491848"/>
            <a:ext cx="1455337" cy="307777"/>
          </a:xfrm>
          <a:prstGeom prst="rect">
            <a:avLst/>
          </a:prstGeom>
          <a:noFill/>
        </p:spPr>
        <p:txBody>
          <a:bodyPr wrap="square" rtlCol="0">
            <a:spAutoFit/>
          </a:bodyPr>
          <a:lstStyle/>
          <a:p>
            <a:pPr algn="ctr"/>
            <a:r>
              <a:rPr kumimoji="1" lang="en-US" altLang="ja-JP" sz="1400" dirty="0"/>
              <a:t>1</a:t>
            </a:r>
            <a:r>
              <a:rPr kumimoji="1" lang="ja-JP" altLang="en-US" sz="1400" dirty="0"/>
              <a:t>～</a:t>
            </a:r>
            <a:r>
              <a:rPr kumimoji="1" lang="en-US" altLang="ja-JP" sz="1400" dirty="0"/>
              <a:t>2000</a:t>
            </a:r>
            <a:r>
              <a:rPr kumimoji="1" lang="ja-JP" altLang="en-US" sz="1400" dirty="0"/>
              <a:t>回まで</a:t>
            </a:r>
          </a:p>
        </p:txBody>
      </p:sp>
      <p:sp>
        <p:nvSpPr>
          <p:cNvPr id="51" name="テキスト ボックス 50">
            <a:extLst>
              <a:ext uri="{FF2B5EF4-FFF2-40B4-BE49-F238E27FC236}">
                <a16:creationId xmlns:a16="http://schemas.microsoft.com/office/drawing/2014/main" id="{0DBC57CE-ACAE-4D23-A144-FC897C5A48B5}"/>
              </a:ext>
            </a:extLst>
          </p:cNvPr>
          <p:cNvSpPr txBox="1"/>
          <p:nvPr/>
        </p:nvSpPr>
        <p:spPr>
          <a:xfrm>
            <a:off x="8283579" y="5554427"/>
            <a:ext cx="1455337" cy="307777"/>
          </a:xfrm>
          <a:prstGeom prst="rect">
            <a:avLst/>
          </a:prstGeom>
          <a:noFill/>
        </p:spPr>
        <p:txBody>
          <a:bodyPr wrap="square" rtlCol="0">
            <a:spAutoFit/>
          </a:bodyPr>
          <a:lstStyle/>
          <a:p>
            <a:pPr algn="ctr"/>
            <a:r>
              <a:rPr kumimoji="1" lang="en-US" altLang="ja-JP" sz="1400" dirty="0"/>
              <a:t>1</a:t>
            </a:r>
            <a:r>
              <a:rPr kumimoji="1" lang="ja-JP" altLang="en-US" sz="1400" dirty="0"/>
              <a:t>～</a:t>
            </a:r>
            <a:r>
              <a:rPr kumimoji="1" lang="en-US" altLang="ja-JP" sz="1400" dirty="0"/>
              <a:t>2000</a:t>
            </a:r>
            <a:r>
              <a:rPr kumimoji="1" lang="ja-JP" altLang="en-US" sz="1400" dirty="0"/>
              <a:t>回まで</a:t>
            </a:r>
          </a:p>
        </p:txBody>
      </p:sp>
      <p:pic>
        <p:nvPicPr>
          <p:cNvPr id="52" name="図 51">
            <a:extLst>
              <a:ext uri="{FF2B5EF4-FFF2-40B4-BE49-F238E27FC236}">
                <a16:creationId xmlns:a16="http://schemas.microsoft.com/office/drawing/2014/main" id="{20BC0FD6-1CE2-4CA3-B32F-E2D54800EB2D}"/>
              </a:ext>
            </a:extLst>
          </p:cNvPr>
          <p:cNvPicPr>
            <a:picLocks noChangeAspect="1"/>
          </p:cNvPicPr>
          <p:nvPr/>
        </p:nvPicPr>
        <p:blipFill rotWithShape="1">
          <a:blip r:embed="rId11"/>
          <a:srcRect l="19098" t="73055" b="21105"/>
          <a:stretch/>
        </p:blipFill>
        <p:spPr>
          <a:xfrm>
            <a:off x="4862649" y="108393"/>
            <a:ext cx="5352620" cy="316147"/>
          </a:xfrm>
          <a:prstGeom prst="rect">
            <a:avLst/>
          </a:prstGeom>
        </p:spPr>
      </p:pic>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B024780C-799D-431C-9458-9EBE7CA36959}"/>
                  </a:ext>
                </a:extLst>
              </p:cNvPr>
              <p:cNvSpPr txBox="1"/>
              <p:nvPr/>
            </p:nvSpPr>
            <p:spPr>
              <a:xfrm>
                <a:off x="4847476" y="407728"/>
                <a:ext cx="32258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solidFill>
                            <a:schemeClr val="bg1"/>
                          </a:solidFill>
                          <a:latin typeface="Cambria Math" panose="02040503050406030204" pitchFamily="18" charset="0"/>
                          <a:ea typeface="Cambria Math" panose="02040503050406030204" pitchFamily="18" charset="0"/>
                        </a:rPr>
                        <m:t>1</m:t>
                      </m:r>
                    </m:oMath>
                  </m:oMathPara>
                </a14:m>
                <a:endParaRPr lang="en-US" altLang="ja-JP" sz="1400" dirty="0">
                  <a:solidFill>
                    <a:schemeClr val="bg1"/>
                  </a:solidFill>
                </a:endParaRPr>
              </a:p>
            </p:txBody>
          </p:sp>
        </mc:Choice>
        <mc:Fallback xmlns="">
          <p:sp>
            <p:nvSpPr>
              <p:cNvPr id="53" name="テキスト ボックス 52">
                <a:extLst>
                  <a:ext uri="{FF2B5EF4-FFF2-40B4-BE49-F238E27FC236}">
                    <a16:creationId xmlns:a16="http://schemas.microsoft.com/office/drawing/2014/main" id="{B024780C-799D-431C-9458-9EBE7CA36959}"/>
                  </a:ext>
                </a:extLst>
              </p:cNvPr>
              <p:cNvSpPr txBox="1">
                <a:spLocks noRot="1" noChangeAspect="1" noMove="1" noResize="1" noEditPoints="1" noAdjustHandles="1" noChangeArrowheads="1" noChangeShapeType="1" noTextEdit="1"/>
              </p:cNvSpPr>
              <p:nvPr/>
            </p:nvSpPr>
            <p:spPr>
              <a:xfrm>
                <a:off x="4847476" y="407728"/>
                <a:ext cx="322586" cy="307777"/>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6FF60A5E-AE59-4AEE-A0A6-482693DD92D0}"/>
                  </a:ext>
                </a:extLst>
              </p:cNvPr>
              <p:cNvSpPr txBox="1"/>
              <p:nvPr/>
            </p:nvSpPr>
            <p:spPr>
              <a:xfrm>
                <a:off x="9874601" y="407728"/>
                <a:ext cx="46529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i="1">
                          <a:solidFill>
                            <a:schemeClr val="bg1"/>
                          </a:solidFill>
                          <a:latin typeface="Cambria Math" panose="02040503050406030204" pitchFamily="18" charset="0"/>
                          <a:ea typeface="Cambria Math" panose="02040503050406030204" pitchFamily="18" charset="0"/>
                        </a:rPr>
                        <m:t>𝑚</m:t>
                      </m:r>
                    </m:oMath>
                  </m:oMathPara>
                </a14:m>
                <a:endParaRPr lang="en-US" altLang="ja-JP" sz="1400" dirty="0">
                  <a:solidFill>
                    <a:schemeClr val="bg1"/>
                  </a:solidFill>
                </a:endParaRPr>
              </a:p>
            </p:txBody>
          </p:sp>
        </mc:Choice>
        <mc:Fallback xmlns="">
          <p:sp>
            <p:nvSpPr>
              <p:cNvPr id="54" name="テキスト ボックス 53">
                <a:extLst>
                  <a:ext uri="{FF2B5EF4-FFF2-40B4-BE49-F238E27FC236}">
                    <a16:creationId xmlns:a16="http://schemas.microsoft.com/office/drawing/2014/main" id="{6FF60A5E-AE59-4AEE-A0A6-482693DD92D0}"/>
                  </a:ext>
                </a:extLst>
              </p:cNvPr>
              <p:cNvSpPr txBox="1">
                <a:spLocks noRot="1" noChangeAspect="1" noMove="1" noResize="1" noEditPoints="1" noAdjustHandles="1" noChangeArrowheads="1" noChangeShapeType="1" noTextEdit="1"/>
              </p:cNvSpPr>
              <p:nvPr/>
            </p:nvSpPr>
            <p:spPr>
              <a:xfrm>
                <a:off x="9874601" y="407728"/>
                <a:ext cx="465299" cy="307777"/>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133A432E-A6D6-45FE-895B-AD14341C8FCD}"/>
                  </a:ext>
                </a:extLst>
              </p:cNvPr>
              <p:cNvSpPr txBox="1"/>
              <p:nvPr/>
            </p:nvSpPr>
            <p:spPr>
              <a:xfrm>
                <a:off x="5360892" y="407728"/>
                <a:ext cx="3981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solidFill>
                            <a:schemeClr val="bg1"/>
                          </a:solidFill>
                          <a:latin typeface="Cambria Math" panose="02040503050406030204" pitchFamily="18" charset="0"/>
                          <a:ea typeface="Cambria Math" panose="02040503050406030204" pitchFamily="18" charset="0"/>
                        </a:rPr>
                        <m:t>2</m:t>
                      </m:r>
                    </m:oMath>
                  </m:oMathPara>
                </a14:m>
                <a:endParaRPr lang="en-US" altLang="ja-JP" sz="1400" dirty="0">
                  <a:solidFill>
                    <a:schemeClr val="bg1"/>
                  </a:solidFill>
                </a:endParaRPr>
              </a:p>
            </p:txBody>
          </p:sp>
        </mc:Choice>
        <mc:Fallback xmlns="">
          <p:sp>
            <p:nvSpPr>
              <p:cNvPr id="55" name="テキスト ボックス 54">
                <a:extLst>
                  <a:ext uri="{FF2B5EF4-FFF2-40B4-BE49-F238E27FC236}">
                    <a16:creationId xmlns:a16="http://schemas.microsoft.com/office/drawing/2014/main" id="{133A432E-A6D6-45FE-895B-AD14341C8FCD}"/>
                  </a:ext>
                </a:extLst>
              </p:cNvPr>
              <p:cNvSpPr txBox="1">
                <a:spLocks noRot="1" noChangeAspect="1" noMove="1" noResize="1" noEditPoints="1" noAdjustHandles="1" noChangeArrowheads="1" noChangeShapeType="1" noTextEdit="1"/>
              </p:cNvSpPr>
              <p:nvPr/>
            </p:nvSpPr>
            <p:spPr>
              <a:xfrm>
                <a:off x="5360892" y="407728"/>
                <a:ext cx="398120" cy="307777"/>
              </a:xfrm>
              <a:prstGeom prst="rect">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B9323107-D547-46ED-B7E1-F844B4542A49}"/>
                  </a:ext>
                </a:extLst>
              </p:cNvPr>
              <p:cNvSpPr txBox="1"/>
              <p:nvPr/>
            </p:nvSpPr>
            <p:spPr>
              <a:xfrm>
                <a:off x="5956406" y="407728"/>
                <a:ext cx="42299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solidFill>
                            <a:schemeClr val="bg1"/>
                          </a:solidFill>
                          <a:latin typeface="Cambria Math" panose="02040503050406030204" pitchFamily="18" charset="0"/>
                          <a:ea typeface="Cambria Math" panose="02040503050406030204" pitchFamily="18" charset="0"/>
                        </a:rPr>
                        <m:t>3</m:t>
                      </m:r>
                    </m:oMath>
                  </m:oMathPara>
                </a14:m>
                <a:endParaRPr lang="en-US" altLang="ja-JP" sz="1400" dirty="0">
                  <a:solidFill>
                    <a:schemeClr val="bg1"/>
                  </a:solidFill>
                </a:endParaRPr>
              </a:p>
            </p:txBody>
          </p:sp>
        </mc:Choice>
        <mc:Fallback xmlns="">
          <p:sp>
            <p:nvSpPr>
              <p:cNvPr id="57" name="テキスト ボックス 56">
                <a:extLst>
                  <a:ext uri="{FF2B5EF4-FFF2-40B4-BE49-F238E27FC236}">
                    <a16:creationId xmlns:a16="http://schemas.microsoft.com/office/drawing/2014/main" id="{B9323107-D547-46ED-B7E1-F844B4542A49}"/>
                  </a:ext>
                </a:extLst>
              </p:cNvPr>
              <p:cNvSpPr txBox="1">
                <a:spLocks noRot="1" noChangeAspect="1" noMove="1" noResize="1" noEditPoints="1" noAdjustHandles="1" noChangeArrowheads="1" noChangeShapeType="1" noTextEdit="1"/>
              </p:cNvSpPr>
              <p:nvPr/>
            </p:nvSpPr>
            <p:spPr>
              <a:xfrm>
                <a:off x="5956406" y="407728"/>
                <a:ext cx="422999" cy="307777"/>
              </a:xfrm>
              <a:prstGeom prst="rect">
                <a:avLst/>
              </a:prstGeom>
              <a:blipFill>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CDC9A35C-694D-4D3A-A28C-35BF258F8479}"/>
                  </a:ext>
                </a:extLst>
              </p:cNvPr>
              <p:cNvSpPr txBox="1"/>
              <p:nvPr/>
            </p:nvSpPr>
            <p:spPr>
              <a:xfrm>
                <a:off x="6891165"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58" name="テキスト ボックス 57">
                <a:extLst>
                  <a:ext uri="{FF2B5EF4-FFF2-40B4-BE49-F238E27FC236}">
                    <a16:creationId xmlns:a16="http://schemas.microsoft.com/office/drawing/2014/main" id="{CDC9A35C-694D-4D3A-A28C-35BF258F8479}"/>
                  </a:ext>
                </a:extLst>
              </p:cNvPr>
              <p:cNvSpPr txBox="1">
                <a:spLocks noRot="1" noChangeAspect="1" noMove="1" noResize="1" noEditPoints="1" noAdjustHandles="1" noChangeArrowheads="1" noChangeShapeType="1" noTextEdit="1"/>
              </p:cNvSpPr>
              <p:nvPr/>
            </p:nvSpPr>
            <p:spPr>
              <a:xfrm>
                <a:off x="6891165" y="407728"/>
                <a:ext cx="997410" cy="307777"/>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02628B31-40C3-49B1-AE13-408AD7A0224B}"/>
                  </a:ext>
                </a:extLst>
              </p:cNvPr>
              <p:cNvSpPr txBox="1"/>
              <p:nvPr/>
            </p:nvSpPr>
            <p:spPr>
              <a:xfrm>
                <a:off x="9077795" y="407728"/>
                <a:ext cx="68124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i="1">
                          <a:solidFill>
                            <a:schemeClr val="bg1"/>
                          </a:solidFill>
                          <a:latin typeface="Cambria Math" panose="02040503050406030204" pitchFamily="18" charset="0"/>
                          <a:ea typeface="Cambria Math" panose="02040503050406030204" pitchFamily="18" charset="0"/>
                        </a:rPr>
                        <m:t>𝑚</m:t>
                      </m:r>
                      <m:r>
                        <a:rPr lang="en-US" altLang="ja-JP" sz="1400" i="1">
                          <a:solidFill>
                            <a:schemeClr val="bg1"/>
                          </a:solidFill>
                          <a:latin typeface="Cambria Math" panose="02040503050406030204" pitchFamily="18" charset="0"/>
                          <a:ea typeface="Cambria Math" panose="02040503050406030204" pitchFamily="18" charset="0"/>
                        </a:rPr>
                        <m:t>−1</m:t>
                      </m:r>
                    </m:oMath>
                  </m:oMathPara>
                </a14:m>
                <a:endParaRPr lang="en-US" altLang="ja-JP" sz="1400" dirty="0">
                  <a:solidFill>
                    <a:schemeClr val="bg1"/>
                  </a:solidFill>
                </a:endParaRPr>
              </a:p>
            </p:txBody>
          </p:sp>
        </mc:Choice>
        <mc:Fallback xmlns="">
          <p:sp>
            <p:nvSpPr>
              <p:cNvPr id="59" name="テキスト ボックス 58">
                <a:extLst>
                  <a:ext uri="{FF2B5EF4-FFF2-40B4-BE49-F238E27FC236}">
                    <a16:creationId xmlns:a16="http://schemas.microsoft.com/office/drawing/2014/main" id="{02628B31-40C3-49B1-AE13-408AD7A0224B}"/>
                  </a:ext>
                </a:extLst>
              </p:cNvPr>
              <p:cNvSpPr txBox="1">
                <a:spLocks noRot="1" noChangeAspect="1" noMove="1" noResize="1" noEditPoints="1" noAdjustHandles="1" noChangeArrowheads="1" noChangeShapeType="1" noTextEdit="1"/>
              </p:cNvSpPr>
              <p:nvPr/>
            </p:nvSpPr>
            <p:spPr>
              <a:xfrm>
                <a:off x="9077795" y="407728"/>
                <a:ext cx="681244" cy="307777"/>
              </a:xfrm>
              <a:prstGeom prst="rect">
                <a:avLst/>
              </a:prstGeom>
              <a:blipFill>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418D43CA-E7CA-47EE-89BC-BBBBD5F1E5A1}"/>
                  </a:ext>
                </a:extLst>
              </p:cNvPr>
              <p:cNvSpPr txBox="1"/>
              <p:nvPr/>
            </p:nvSpPr>
            <p:spPr>
              <a:xfrm>
                <a:off x="8278812" y="407728"/>
                <a:ext cx="74936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i="1">
                          <a:solidFill>
                            <a:schemeClr val="bg1"/>
                          </a:solidFill>
                          <a:latin typeface="Cambria Math" panose="02040503050406030204" pitchFamily="18" charset="0"/>
                          <a:ea typeface="Cambria Math" panose="02040503050406030204" pitchFamily="18" charset="0"/>
                        </a:rPr>
                        <m:t>𝑚</m:t>
                      </m:r>
                      <m:r>
                        <a:rPr lang="en-US" altLang="ja-JP" sz="1400" i="1">
                          <a:solidFill>
                            <a:schemeClr val="bg1"/>
                          </a:solidFill>
                          <a:latin typeface="Cambria Math" panose="02040503050406030204" pitchFamily="18" charset="0"/>
                          <a:ea typeface="Cambria Math" panose="02040503050406030204" pitchFamily="18" charset="0"/>
                        </a:rPr>
                        <m:t>−2</m:t>
                      </m:r>
                    </m:oMath>
                  </m:oMathPara>
                </a14:m>
                <a:endParaRPr lang="en-US" altLang="ja-JP" sz="1400" dirty="0">
                  <a:solidFill>
                    <a:schemeClr val="bg1"/>
                  </a:solidFill>
                </a:endParaRPr>
              </a:p>
            </p:txBody>
          </p:sp>
        </mc:Choice>
        <mc:Fallback xmlns="">
          <p:sp>
            <p:nvSpPr>
              <p:cNvPr id="60" name="テキスト ボックス 59">
                <a:extLst>
                  <a:ext uri="{FF2B5EF4-FFF2-40B4-BE49-F238E27FC236}">
                    <a16:creationId xmlns:a16="http://schemas.microsoft.com/office/drawing/2014/main" id="{418D43CA-E7CA-47EE-89BC-BBBBD5F1E5A1}"/>
                  </a:ext>
                </a:extLst>
              </p:cNvPr>
              <p:cNvSpPr txBox="1">
                <a:spLocks noRot="1" noChangeAspect="1" noMove="1" noResize="1" noEditPoints="1" noAdjustHandles="1" noChangeArrowheads="1" noChangeShapeType="1" noTextEdit="1"/>
              </p:cNvSpPr>
              <p:nvPr/>
            </p:nvSpPr>
            <p:spPr>
              <a:xfrm>
                <a:off x="8278812" y="407728"/>
                <a:ext cx="749368" cy="307777"/>
              </a:xfrm>
              <a:prstGeom prst="rect">
                <a:avLst/>
              </a:prstGeom>
              <a:blipFill>
                <a:blip r:embed="rId18"/>
                <a:stretch>
                  <a:fillRect/>
                </a:stretch>
              </a:blipFill>
            </p:spPr>
            <p:txBody>
              <a:bodyPr/>
              <a:lstStyle/>
              <a:p>
                <a:r>
                  <a:rPr lang="ja-JP" altLang="en-US">
                    <a:noFill/>
                  </a:rPr>
                  <a:t> </a:t>
                </a:r>
              </a:p>
            </p:txBody>
          </p:sp>
        </mc:Fallback>
      </mc:AlternateContent>
      <p:sp>
        <p:nvSpPr>
          <p:cNvPr id="62" name="テキスト ボックス 61">
            <a:extLst>
              <a:ext uri="{FF2B5EF4-FFF2-40B4-BE49-F238E27FC236}">
                <a16:creationId xmlns:a16="http://schemas.microsoft.com/office/drawing/2014/main" id="{271BA32D-87E6-47C7-9ADB-AD2CFCC69408}"/>
              </a:ext>
            </a:extLst>
          </p:cNvPr>
          <p:cNvSpPr txBox="1"/>
          <p:nvPr/>
        </p:nvSpPr>
        <p:spPr>
          <a:xfrm>
            <a:off x="3829089" y="375001"/>
            <a:ext cx="1064569" cy="338554"/>
          </a:xfrm>
          <a:prstGeom prst="rect">
            <a:avLst/>
          </a:prstGeom>
          <a:noFill/>
        </p:spPr>
        <p:txBody>
          <a:bodyPr wrap="square" rtlCol="0">
            <a:spAutoFit/>
          </a:bodyPr>
          <a:lstStyle/>
          <a:p>
            <a:pPr algn="ctr"/>
            <a:r>
              <a:rPr kumimoji="1" lang="ja-JP" altLang="en-US" sz="1600" dirty="0">
                <a:solidFill>
                  <a:schemeClr val="bg1"/>
                </a:solidFill>
              </a:rPr>
              <a:t>個体番号</a:t>
            </a:r>
          </a:p>
        </p:txBody>
      </p:sp>
      <p:sp>
        <p:nvSpPr>
          <p:cNvPr id="30" name="テキスト ボックス 29">
            <a:extLst>
              <a:ext uri="{FF2B5EF4-FFF2-40B4-BE49-F238E27FC236}">
                <a16:creationId xmlns:a16="http://schemas.microsoft.com/office/drawing/2014/main" id="{E15E3BB1-C6AB-448A-A757-0BD46676C495}"/>
              </a:ext>
            </a:extLst>
          </p:cNvPr>
          <p:cNvSpPr txBox="1"/>
          <p:nvPr/>
        </p:nvSpPr>
        <p:spPr>
          <a:xfrm>
            <a:off x="6086475" y="3006928"/>
            <a:ext cx="400110" cy="779703"/>
          </a:xfrm>
          <a:prstGeom prst="rect">
            <a:avLst/>
          </a:prstGeom>
          <a:noFill/>
        </p:spPr>
        <p:txBody>
          <a:bodyPr vert="vert270" wrap="square" rtlCol="0">
            <a:spAutoFit/>
          </a:bodyPr>
          <a:lstStyle/>
          <a:p>
            <a:pPr algn="ctr"/>
            <a:r>
              <a:rPr kumimoji="1" lang="ja-JP" altLang="en-US" sz="1400" dirty="0"/>
              <a:t>交叉率</a:t>
            </a:r>
          </a:p>
        </p:txBody>
      </p:sp>
      <p:sp>
        <p:nvSpPr>
          <p:cNvPr id="32" name="テキスト ボックス 31">
            <a:extLst>
              <a:ext uri="{FF2B5EF4-FFF2-40B4-BE49-F238E27FC236}">
                <a16:creationId xmlns:a16="http://schemas.microsoft.com/office/drawing/2014/main" id="{C8E86FC2-4556-4965-B254-F7E2C80CAC58}"/>
              </a:ext>
            </a:extLst>
          </p:cNvPr>
          <p:cNvSpPr txBox="1"/>
          <p:nvPr/>
        </p:nvSpPr>
        <p:spPr>
          <a:xfrm>
            <a:off x="-17679" y="3006928"/>
            <a:ext cx="400110" cy="779703"/>
          </a:xfrm>
          <a:prstGeom prst="rect">
            <a:avLst/>
          </a:prstGeom>
          <a:noFill/>
        </p:spPr>
        <p:txBody>
          <a:bodyPr vert="vert270" wrap="square" rtlCol="0">
            <a:spAutoFit/>
          </a:bodyPr>
          <a:lstStyle/>
          <a:p>
            <a:pPr algn="ctr"/>
            <a:r>
              <a:rPr kumimoji="1" lang="ja-JP" altLang="en-US" sz="1400" dirty="0"/>
              <a:t>交叉率</a:t>
            </a:r>
          </a:p>
        </p:txBody>
      </p:sp>
      <p:sp>
        <p:nvSpPr>
          <p:cNvPr id="33" name="テキスト ボックス 32">
            <a:extLst>
              <a:ext uri="{FF2B5EF4-FFF2-40B4-BE49-F238E27FC236}">
                <a16:creationId xmlns:a16="http://schemas.microsoft.com/office/drawing/2014/main" id="{B978958D-ED54-42C5-9017-1E19DB1DE8DD}"/>
              </a:ext>
            </a:extLst>
          </p:cNvPr>
          <p:cNvSpPr txBox="1"/>
          <p:nvPr/>
        </p:nvSpPr>
        <p:spPr>
          <a:xfrm>
            <a:off x="-17679" y="4972050"/>
            <a:ext cx="400110" cy="1065475"/>
          </a:xfrm>
          <a:prstGeom prst="rect">
            <a:avLst/>
          </a:prstGeom>
          <a:noFill/>
        </p:spPr>
        <p:txBody>
          <a:bodyPr vert="vert270" wrap="square" rtlCol="0">
            <a:spAutoFit/>
          </a:bodyPr>
          <a:lstStyle/>
          <a:p>
            <a:pPr algn="ctr"/>
            <a:r>
              <a:rPr kumimoji="1" lang="ja-JP" altLang="en-US" sz="1400" dirty="0"/>
              <a:t>スケール係数</a:t>
            </a:r>
          </a:p>
        </p:txBody>
      </p:sp>
      <p:sp>
        <p:nvSpPr>
          <p:cNvPr id="36" name="テキスト ボックス 35">
            <a:extLst>
              <a:ext uri="{FF2B5EF4-FFF2-40B4-BE49-F238E27FC236}">
                <a16:creationId xmlns:a16="http://schemas.microsoft.com/office/drawing/2014/main" id="{404D2B3D-F37F-44FA-A4C7-1D2816D2BCFB}"/>
              </a:ext>
            </a:extLst>
          </p:cNvPr>
          <p:cNvSpPr txBox="1"/>
          <p:nvPr/>
        </p:nvSpPr>
        <p:spPr>
          <a:xfrm>
            <a:off x="6086475" y="4975027"/>
            <a:ext cx="400110" cy="1065475"/>
          </a:xfrm>
          <a:prstGeom prst="rect">
            <a:avLst/>
          </a:prstGeom>
          <a:noFill/>
        </p:spPr>
        <p:txBody>
          <a:bodyPr vert="vert270" wrap="square" rtlCol="0">
            <a:spAutoFit/>
          </a:bodyPr>
          <a:lstStyle/>
          <a:p>
            <a:pPr algn="ctr"/>
            <a:r>
              <a:rPr kumimoji="1" lang="ja-JP" altLang="en-US" sz="1400" dirty="0"/>
              <a:t>スケール係数</a:t>
            </a:r>
          </a:p>
        </p:txBody>
      </p:sp>
    </p:spTree>
    <p:extLst>
      <p:ext uri="{BB962C8B-B14F-4D97-AF65-F5344CB8AC3E}">
        <p14:creationId xmlns:p14="http://schemas.microsoft.com/office/powerpoint/2010/main" val="13828250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図 88">
            <a:extLst>
              <a:ext uri="{FF2B5EF4-FFF2-40B4-BE49-F238E27FC236}">
                <a16:creationId xmlns:a16="http://schemas.microsoft.com/office/drawing/2014/main" id="{4901D8E4-1A27-4613-AC18-1F988B239411}"/>
              </a:ext>
            </a:extLst>
          </p:cNvPr>
          <p:cNvPicPr>
            <a:picLocks noChangeAspect="1"/>
          </p:cNvPicPr>
          <p:nvPr/>
        </p:nvPicPr>
        <p:blipFill>
          <a:blip r:embed="rId2"/>
          <a:stretch>
            <a:fillRect/>
          </a:stretch>
        </p:blipFill>
        <p:spPr>
          <a:xfrm>
            <a:off x="2930552" y="2413703"/>
            <a:ext cx="6330896" cy="3805273"/>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41</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ベンチマーク問題における性能比較</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3"/>
            <a:ext cx="11200645" cy="47299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凸制約か非凸制約によって性能の優劣が変わる。</a:t>
            </a:r>
            <a:endParaRPr lang="en-US" altLang="ja-JP" sz="2800" dirty="0"/>
          </a:p>
          <a:p>
            <a:pPr lvl="1">
              <a:defRPr/>
            </a:pPr>
            <a:r>
              <a:rPr lang="ja-JP" altLang="en-US" sz="2400" dirty="0"/>
              <a:t>ただし、</a:t>
            </a:r>
            <a:r>
              <a:rPr lang="en-US" altLang="ja-JP" sz="2400" dirty="0"/>
              <a:t>SHADE</a:t>
            </a:r>
            <a:r>
              <a:rPr lang="ja-JP" altLang="en-US" sz="2400" dirty="0"/>
              <a:t>は多峰性を含むベンチマーク問題で優れていることが確認されているため、一般的な傾向ではない</a:t>
            </a:r>
            <a:r>
              <a:rPr lang="ja-JP" altLang="en-US" dirty="0"/>
              <a:t>（制約対処法や局所解同士の距離が関係していると考えられる）</a:t>
            </a:r>
            <a:endParaRPr lang="en-US" altLang="ja-JP" sz="2400" dirty="0"/>
          </a:p>
        </p:txBody>
      </p:sp>
      <p:sp>
        <p:nvSpPr>
          <p:cNvPr id="11" name="テキスト ボックス 10">
            <a:extLst>
              <a:ext uri="{FF2B5EF4-FFF2-40B4-BE49-F238E27FC236}">
                <a16:creationId xmlns:a16="http://schemas.microsoft.com/office/drawing/2014/main" id="{9CADFAB7-49A1-4CF2-BC29-9C66D76E1A49}"/>
              </a:ext>
            </a:extLst>
          </p:cNvPr>
          <p:cNvSpPr txBox="1"/>
          <p:nvPr/>
        </p:nvSpPr>
        <p:spPr>
          <a:xfrm>
            <a:off x="10476615" y="79109"/>
            <a:ext cx="1416942" cy="584775"/>
          </a:xfrm>
          <a:prstGeom prst="rect">
            <a:avLst/>
          </a:prstGeom>
          <a:noFill/>
        </p:spPr>
        <p:txBody>
          <a:bodyPr wrap="square" rtlCol="0">
            <a:spAutoFit/>
          </a:bodyPr>
          <a:lstStyle/>
          <a:p>
            <a:pPr algn="ctr"/>
            <a:r>
              <a:rPr kumimoji="1" lang="ja-JP" altLang="en-US" sz="1600" dirty="0">
                <a:solidFill>
                  <a:schemeClr val="bg1"/>
                </a:solidFill>
              </a:rPr>
              <a:t>探索点数</a:t>
            </a:r>
            <a:r>
              <a:rPr kumimoji="1" lang="en-US" altLang="ja-JP" sz="1600" dirty="0">
                <a:solidFill>
                  <a:schemeClr val="bg1"/>
                </a:solidFill>
              </a:rPr>
              <a:t>100</a:t>
            </a:r>
          </a:p>
          <a:p>
            <a:pPr algn="ctr"/>
            <a:r>
              <a:rPr kumimoji="1" lang="en-US" altLang="ja-JP" sz="1600" dirty="0">
                <a:solidFill>
                  <a:schemeClr val="bg1"/>
                </a:solidFill>
              </a:rPr>
              <a:t>100</a:t>
            </a:r>
            <a:r>
              <a:rPr kumimoji="1" lang="ja-JP" altLang="en-US" sz="1600" dirty="0">
                <a:solidFill>
                  <a:schemeClr val="bg1"/>
                </a:solidFill>
              </a:rPr>
              <a:t>次元</a:t>
            </a:r>
          </a:p>
        </p:txBody>
      </p:sp>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4" y="-20412"/>
            <a:ext cx="3870456" cy="338554"/>
          </a:xfrm>
          <a:prstGeom prst="rect">
            <a:avLst/>
          </a:prstGeom>
          <a:noFill/>
        </p:spPr>
        <p:txBody>
          <a:bodyPr wrap="square" rtlCol="0">
            <a:spAutoFit/>
          </a:bodyPr>
          <a:lstStyle/>
          <a:p>
            <a:r>
              <a:rPr kumimoji="1" lang="ja-JP" altLang="en-US" sz="1600" b="1" dirty="0">
                <a:solidFill>
                  <a:schemeClr val="bg1"/>
                </a:solidFill>
              </a:rPr>
              <a:t>補足：検証１</a:t>
            </a:r>
            <a:endParaRPr kumimoji="1" lang="en-US" altLang="ja-JP" sz="1600" b="1" dirty="0">
              <a:solidFill>
                <a:schemeClr val="bg1"/>
              </a:solidFill>
            </a:endParaRPr>
          </a:p>
        </p:txBody>
      </p:sp>
      <mc:AlternateContent xmlns:mc="http://schemas.openxmlformats.org/markup-compatibility/2006">
        <mc:Choice xmlns:a14="http://schemas.microsoft.com/office/drawing/2010/main" Requires="a14">
          <p:sp>
            <p:nvSpPr>
              <p:cNvPr id="43" name="テキスト ボックス 42">
                <a:extLst>
                  <a:ext uri="{FF2B5EF4-FFF2-40B4-BE49-F238E27FC236}">
                    <a16:creationId xmlns:a16="http://schemas.microsoft.com/office/drawing/2014/main" id="{DC051874-625C-424B-B06C-002755E3BD97}"/>
                  </a:ext>
                </a:extLst>
              </p:cNvPr>
              <p:cNvSpPr txBox="1"/>
              <p:nvPr/>
            </p:nvSpPr>
            <p:spPr>
              <a:xfrm>
                <a:off x="9261447" y="318142"/>
                <a:ext cx="1242303"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600" b="0" i="1" smtClean="0">
                          <a:solidFill>
                            <a:schemeClr val="bg1"/>
                          </a:solidFill>
                          <a:latin typeface="Cambria Math" panose="02040503050406030204" pitchFamily="18" charset="0"/>
                        </a:rPr>
                        <m:t>𝑑</m:t>
                      </m:r>
                      <m:r>
                        <a:rPr kumimoji="1" lang="en-US" altLang="ja-JP" sz="1600" b="0" i="1" smtClean="0">
                          <a:solidFill>
                            <a:schemeClr val="bg1"/>
                          </a:solidFill>
                          <a:latin typeface="Cambria Math" panose="02040503050406030204" pitchFamily="18" charset="0"/>
                        </a:rPr>
                        <m:t>=</m:t>
                      </m:r>
                      <m:sSup>
                        <m:sSupPr>
                          <m:ctrlPr>
                            <a:rPr kumimoji="1" lang="en-US" altLang="ja-JP" sz="1600" b="0" i="1" smtClean="0">
                              <a:solidFill>
                                <a:schemeClr val="bg1"/>
                              </a:solidFill>
                              <a:latin typeface="Cambria Math" panose="02040503050406030204" pitchFamily="18" charset="0"/>
                            </a:rPr>
                          </m:ctrlPr>
                        </m:sSupPr>
                        <m:e>
                          <m:r>
                            <a:rPr kumimoji="1" lang="en-US" altLang="ja-JP" sz="1600" b="0" i="1" smtClean="0">
                              <a:solidFill>
                                <a:schemeClr val="bg1"/>
                              </a:solidFill>
                              <a:latin typeface="Cambria Math" panose="02040503050406030204" pitchFamily="18" charset="0"/>
                            </a:rPr>
                            <m:t>10</m:t>
                          </m:r>
                        </m:e>
                        <m:sup>
                          <m:r>
                            <a:rPr kumimoji="1" lang="en-US" altLang="ja-JP" sz="1600" b="0" i="1" smtClean="0">
                              <a:solidFill>
                                <a:schemeClr val="bg1"/>
                              </a:solidFill>
                              <a:latin typeface="Cambria Math" panose="02040503050406030204" pitchFamily="18" charset="0"/>
                            </a:rPr>
                            <m:t>−4</m:t>
                          </m:r>
                        </m:sup>
                      </m:sSup>
                    </m:oMath>
                  </m:oMathPara>
                </a14:m>
                <a:endParaRPr lang="ja-JP" altLang="en-US" sz="1600" dirty="0">
                  <a:solidFill>
                    <a:schemeClr val="bg1"/>
                  </a:solidFill>
                </a:endParaRPr>
              </a:p>
            </p:txBody>
          </p:sp>
        </mc:Choice>
        <mc:Fallback>
          <p:sp>
            <p:nvSpPr>
              <p:cNvPr id="43" name="テキスト ボックス 42">
                <a:extLst>
                  <a:ext uri="{FF2B5EF4-FFF2-40B4-BE49-F238E27FC236}">
                    <a16:creationId xmlns:a16="http://schemas.microsoft.com/office/drawing/2014/main" id="{DC051874-625C-424B-B06C-002755E3BD97}"/>
                  </a:ext>
                </a:extLst>
              </p:cNvPr>
              <p:cNvSpPr txBox="1">
                <a:spLocks noRot="1" noChangeAspect="1" noMove="1" noResize="1" noEditPoints="1" noAdjustHandles="1" noChangeArrowheads="1" noChangeShapeType="1" noTextEdit="1"/>
              </p:cNvSpPr>
              <p:nvPr/>
            </p:nvSpPr>
            <p:spPr>
              <a:xfrm>
                <a:off x="9261447" y="318142"/>
                <a:ext cx="1242303" cy="338554"/>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2" name="テキスト ボックス 81">
                <a:extLst>
                  <a:ext uri="{FF2B5EF4-FFF2-40B4-BE49-F238E27FC236}">
                    <a16:creationId xmlns:a16="http://schemas.microsoft.com/office/drawing/2014/main" id="{79E6B368-36DC-42BA-8F75-6E0D26D0D466}"/>
                  </a:ext>
                </a:extLst>
              </p:cNvPr>
              <p:cNvSpPr txBox="1"/>
              <p:nvPr/>
            </p:nvSpPr>
            <p:spPr>
              <a:xfrm>
                <a:off x="2372139" y="3435950"/>
                <a:ext cx="473656" cy="1589328"/>
              </a:xfrm>
              <a:prstGeom prst="rect">
                <a:avLst/>
              </a:prstGeom>
              <a:noFill/>
            </p:spPr>
            <p:txBody>
              <a:bodyPr vert="vert270" wrap="square" rtlCol="0">
                <a:spAutoFit/>
              </a:bodyPr>
              <a:lstStyle/>
              <a:p>
                <a:pPr algn="ctr"/>
                <a14:m>
                  <m:oMath xmlns:m="http://schemas.openxmlformats.org/officeDocument/2006/math">
                    <m:r>
                      <a:rPr kumimoji="1" lang="en-US" altLang="ja-JP" b="0" i="1" smtClean="0">
                        <a:latin typeface="Cambria Math" panose="02040503050406030204" pitchFamily="18" charset="0"/>
                      </a:rPr>
                      <m:t>|</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𝑓</m:t>
                        </m:r>
                      </m:e>
                      <m:sup>
                        <m:r>
                          <m:rPr>
                            <m:sty m:val="p"/>
                          </m:rPr>
                          <a:rPr kumimoji="1" lang="en-US" altLang="ja-JP" b="0" i="0" smtClean="0">
                            <a:latin typeface="Cambria Math" panose="02040503050406030204" pitchFamily="18" charset="0"/>
                          </a:rPr>
                          <m:t>opt</m:t>
                        </m:r>
                      </m:sup>
                    </m:sSup>
                    <m:r>
                      <a:rPr kumimoji="1" lang="en-US" altLang="ja-JP" b="0" i="1" smtClean="0">
                        <a:latin typeface="Cambria Math" panose="02040503050406030204" pitchFamily="18" charset="0"/>
                      </a:rPr>
                      <m:t> −</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𝑓</m:t>
                        </m:r>
                      </m:e>
                      <m:sup>
                        <m:r>
                          <m:rPr>
                            <m:sty m:val="p"/>
                          </m:rPr>
                          <a:rPr kumimoji="1" lang="en-US" altLang="ja-JP" b="0" i="0" smtClean="0">
                            <a:latin typeface="Cambria Math" panose="02040503050406030204" pitchFamily="18" charset="0"/>
                          </a:rPr>
                          <m:t>best</m:t>
                        </m:r>
                      </m:sup>
                    </m:sSup>
                  </m:oMath>
                </a14:m>
                <a:r>
                  <a:rPr kumimoji="1" lang="en-US" altLang="ja-JP" dirty="0"/>
                  <a:t>|</a:t>
                </a:r>
                <a:endParaRPr kumimoji="1" lang="ja-JP" altLang="en-US" dirty="0"/>
              </a:p>
            </p:txBody>
          </p:sp>
        </mc:Choice>
        <mc:Fallback>
          <p:sp>
            <p:nvSpPr>
              <p:cNvPr id="82" name="テキスト ボックス 81">
                <a:extLst>
                  <a:ext uri="{FF2B5EF4-FFF2-40B4-BE49-F238E27FC236}">
                    <a16:creationId xmlns:a16="http://schemas.microsoft.com/office/drawing/2014/main" id="{79E6B368-36DC-42BA-8F75-6E0D26D0D466}"/>
                  </a:ext>
                </a:extLst>
              </p:cNvPr>
              <p:cNvSpPr txBox="1">
                <a:spLocks noRot="1" noChangeAspect="1" noMove="1" noResize="1" noEditPoints="1" noAdjustHandles="1" noChangeArrowheads="1" noChangeShapeType="1" noTextEdit="1"/>
              </p:cNvSpPr>
              <p:nvPr/>
            </p:nvSpPr>
            <p:spPr>
              <a:xfrm>
                <a:off x="2372139" y="3435950"/>
                <a:ext cx="473656" cy="1589328"/>
              </a:xfrm>
              <a:prstGeom prst="rect">
                <a:avLst/>
              </a:prstGeom>
              <a:blipFill>
                <a:blip r:embed="rId4"/>
                <a:stretch>
                  <a:fillRect t="-1923" r="-10256"/>
                </a:stretch>
              </a:blipFill>
            </p:spPr>
            <p:txBody>
              <a:bodyPr/>
              <a:lstStyle/>
              <a:p>
                <a:r>
                  <a:rPr lang="ja-JP" altLang="en-US">
                    <a:noFill/>
                  </a:rPr>
                  <a:t> </a:t>
                </a:r>
              </a:p>
            </p:txBody>
          </p:sp>
        </mc:Fallback>
      </mc:AlternateContent>
      <p:sp>
        <p:nvSpPr>
          <p:cNvPr id="83" name="テキスト ボックス 82">
            <a:extLst>
              <a:ext uri="{FF2B5EF4-FFF2-40B4-BE49-F238E27FC236}">
                <a16:creationId xmlns:a16="http://schemas.microsoft.com/office/drawing/2014/main" id="{C4A26372-EDF2-4FD1-9768-36DAB7A82E70}"/>
              </a:ext>
            </a:extLst>
          </p:cNvPr>
          <p:cNvSpPr txBox="1"/>
          <p:nvPr/>
        </p:nvSpPr>
        <p:spPr>
          <a:xfrm>
            <a:off x="7708039" y="4532176"/>
            <a:ext cx="1416942" cy="338554"/>
          </a:xfrm>
          <a:prstGeom prst="rect">
            <a:avLst/>
          </a:prstGeom>
          <a:noFill/>
        </p:spPr>
        <p:txBody>
          <a:bodyPr wrap="square" rtlCol="0">
            <a:spAutoFit/>
          </a:bodyPr>
          <a:lstStyle/>
          <a:p>
            <a:pPr algn="ctr"/>
            <a:r>
              <a:rPr kumimoji="1" lang="ja-JP" altLang="en-US" sz="1600" dirty="0"/>
              <a:t>可能解無し</a:t>
            </a:r>
          </a:p>
        </p:txBody>
      </p:sp>
      <p:sp>
        <p:nvSpPr>
          <p:cNvPr id="84" name="テキスト ボックス 83">
            <a:extLst>
              <a:ext uri="{FF2B5EF4-FFF2-40B4-BE49-F238E27FC236}">
                <a16:creationId xmlns:a16="http://schemas.microsoft.com/office/drawing/2014/main" id="{31309D19-3D29-47AB-8B07-45D572E49710}"/>
              </a:ext>
            </a:extLst>
          </p:cNvPr>
          <p:cNvSpPr txBox="1"/>
          <p:nvPr/>
        </p:nvSpPr>
        <p:spPr>
          <a:xfrm>
            <a:off x="3955189" y="5464242"/>
            <a:ext cx="1416942" cy="338554"/>
          </a:xfrm>
          <a:prstGeom prst="rect">
            <a:avLst/>
          </a:prstGeom>
          <a:noFill/>
        </p:spPr>
        <p:txBody>
          <a:bodyPr wrap="square" rtlCol="0">
            <a:spAutoFit/>
          </a:bodyPr>
          <a:lstStyle/>
          <a:p>
            <a:pPr algn="ctr"/>
            <a:r>
              <a:rPr kumimoji="1" lang="ja-JP" altLang="en-US" sz="1600" dirty="0"/>
              <a:t>凸制約</a:t>
            </a:r>
          </a:p>
        </p:txBody>
      </p:sp>
      <p:sp>
        <p:nvSpPr>
          <p:cNvPr id="85" name="テキスト ボックス 84">
            <a:extLst>
              <a:ext uri="{FF2B5EF4-FFF2-40B4-BE49-F238E27FC236}">
                <a16:creationId xmlns:a16="http://schemas.microsoft.com/office/drawing/2014/main" id="{4069F61B-901B-4780-A096-07763AB2DA7E}"/>
              </a:ext>
            </a:extLst>
          </p:cNvPr>
          <p:cNvSpPr txBox="1"/>
          <p:nvPr/>
        </p:nvSpPr>
        <p:spPr>
          <a:xfrm>
            <a:off x="5204778" y="5464242"/>
            <a:ext cx="1416942" cy="338554"/>
          </a:xfrm>
          <a:prstGeom prst="rect">
            <a:avLst/>
          </a:prstGeom>
          <a:noFill/>
        </p:spPr>
        <p:txBody>
          <a:bodyPr wrap="square" rtlCol="0">
            <a:spAutoFit/>
          </a:bodyPr>
          <a:lstStyle/>
          <a:p>
            <a:pPr algn="ctr"/>
            <a:r>
              <a:rPr kumimoji="1" lang="ja-JP" altLang="en-US" sz="1600" dirty="0"/>
              <a:t>凸制約</a:t>
            </a:r>
          </a:p>
        </p:txBody>
      </p:sp>
      <p:sp>
        <p:nvSpPr>
          <p:cNvPr id="86" name="テキスト ボックス 85">
            <a:extLst>
              <a:ext uri="{FF2B5EF4-FFF2-40B4-BE49-F238E27FC236}">
                <a16:creationId xmlns:a16="http://schemas.microsoft.com/office/drawing/2014/main" id="{2DAE8794-61F3-431C-AC68-B803B64BE04B}"/>
              </a:ext>
            </a:extLst>
          </p:cNvPr>
          <p:cNvSpPr txBox="1"/>
          <p:nvPr/>
        </p:nvSpPr>
        <p:spPr>
          <a:xfrm>
            <a:off x="6462078" y="5464242"/>
            <a:ext cx="1416942" cy="338554"/>
          </a:xfrm>
          <a:prstGeom prst="rect">
            <a:avLst/>
          </a:prstGeom>
          <a:noFill/>
        </p:spPr>
        <p:txBody>
          <a:bodyPr wrap="square" rtlCol="0">
            <a:spAutoFit/>
          </a:bodyPr>
          <a:lstStyle/>
          <a:p>
            <a:pPr algn="ctr"/>
            <a:r>
              <a:rPr kumimoji="1" lang="ja-JP" altLang="en-US" sz="1600" dirty="0"/>
              <a:t>凸制約</a:t>
            </a:r>
          </a:p>
        </p:txBody>
      </p:sp>
      <p:sp>
        <p:nvSpPr>
          <p:cNvPr id="87" name="テキスト ボックス 86">
            <a:extLst>
              <a:ext uri="{FF2B5EF4-FFF2-40B4-BE49-F238E27FC236}">
                <a16:creationId xmlns:a16="http://schemas.microsoft.com/office/drawing/2014/main" id="{B541B539-E4EB-4758-B2C1-EE869F8AC034}"/>
              </a:ext>
            </a:extLst>
          </p:cNvPr>
          <p:cNvSpPr txBox="1"/>
          <p:nvPr/>
        </p:nvSpPr>
        <p:spPr>
          <a:xfrm>
            <a:off x="7761606" y="5464242"/>
            <a:ext cx="1416942" cy="338554"/>
          </a:xfrm>
          <a:prstGeom prst="rect">
            <a:avLst/>
          </a:prstGeom>
          <a:noFill/>
        </p:spPr>
        <p:txBody>
          <a:bodyPr wrap="square" rtlCol="0">
            <a:spAutoFit/>
          </a:bodyPr>
          <a:lstStyle/>
          <a:p>
            <a:pPr algn="ctr"/>
            <a:r>
              <a:rPr kumimoji="1" lang="ja-JP" altLang="en-US" sz="1600" dirty="0"/>
              <a:t>非凸制約</a:t>
            </a:r>
          </a:p>
        </p:txBody>
      </p:sp>
      <p:sp>
        <p:nvSpPr>
          <p:cNvPr id="88" name="テキスト ボックス 87">
            <a:extLst>
              <a:ext uri="{FF2B5EF4-FFF2-40B4-BE49-F238E27FC236}">
                <a16:creationId xmlns:a16="http://schemas.microsoft.com/office/drawing/2014/main" id="{6C6942C6-1F55-4B46-ACE8-587CA9408ADB}"/>
              </a:ext>
            </a:extLst>
          </p:cNvPr>
          <p:cNvSpPr txBox="1"/>
          <p:nvPr/>
        </p:nvSpPr>
        <p:spPr>
          <a:xfrm>
            <a:off x="7879020" y="60153"/>
            <a:ext cx="2624730" cy="338554"/>
          </a:xfrm>
          <a:prstGeom prst="rect">
            <a:avLst/>
          </a:prstGeom>
          <a:noFill/>
        </p:spPr>
        <p:txBody>
          <a:bodyPr wrap="square" rtlCol="0">
            <a:spAutoFit/>
          </a:bodyPr>
          <a:lstStyle/>
          <a:p>
            <a:pPr algn="ctr"/>
            <a:r>
              <a:rPr kumimoji="1" lang="ja-JP" altLang="en-US" sz="1600" dirty="0">
                <a:solidFill>
                  <a:schemeClr val="bg1"/>
                </a:solidFill>
              </a:rPr>
              <a:t>投稿論文のベンチマーク問題</a:t>
            </a:r>
          </a:p>
        </p:txBody>
      </p:sp>
      <p:sp>
        <p:nvSpPr>
          <p:cNvPr id="91" name="テキスト ボックス 90">
            <a:extLst>
              <a:ext uri="{FF2B5EF4-FFF2-40B4-BE49-F238E27FC236}">
                <a16:creationId xmlns:a16="http://schemas.microsoft.com/office/drawing/2014/main" id="{4AB424B1-FE4C-4366-9328-E35D0160A60D}"/>
              </a:ext>
            </a:extLst>
          </p:cNvPr>
          <p:cNvSpPr txBox="1"/>
          <p:nvPr/>
        </p:nvSpPr>
        <p:spPr>
          <a:xfrm>
            <a:off x="927546" y="5025278"/>
            <a:ext cx="1960628" cy="338554"/>
          </a:xfrm>
          <a:prstGeom prst="rect">
            <a:avLst/>
          </a:prstGeom>
          <a:noFill/>
        </p:spPr>
        <p:txBody>
          <a:bodyPr wrap="square" rtlCol="0">
            <a:spAutoFit/>
          </a:bodyPr>
          <a:lstStyle/>
          <a:p>
            <a:pPr algn="ctr"/>
            <a:r>
              <a:rPr kumimoji="1" lang="ja-JP" altLang="en-US" sz="1600" dirty="0"/>
              <a:t>最適値と最良値の差</a:t>
            </a:r>
          </a:p>
        </p:txBody>
      </p:sp>
    </p:spTree>
    <p:extLst>
      <p:ext uri="{BB962C8B-B14F-4D97-AF65-F5344CB8AC3E}">
        <p14:creationId xmlns:p14="http://schemas.microsoft.com/office/powerpoint/2010/main" val="36684423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42</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901759"/>
            <a:ext cx="11341887" cy="689974"/>
          </a:xfrm>
        </p:spPr>
        <p:txBody>
          <a:bodyPr/>
          <a:lstStyle/>
          <a:p>
            <a:r>
              <a:rPr lang="ja-JP" altLang="en-US" sz="2800" dirty="0"/>
              <a:t>多目的ベース制約対処法に合致した近傍生成法の検討は下記の通り。</a:t>
            </a:r>
            <a:endParaRPr lang="en-US" altLang="ja-JP" sz="2800" dirty="0"/>
          </a:p>
        </p:txBody>
      </p:sp>
      <p:sp>
        <p:nvSpPr>
          <p:cNvPr id="5" name="テキスト ボックス 4">
            <a:extLst>
              <a:ext uri="{FF2B5EF4-FFF2-40B4-BE49-F238E27FC236}">
                <a16:creationId xmlns:a16="http://schemas.microsoft.com/office/drawing/2014/main" id="{56BF655B-1BB0-23D5-4BC9-FCCB26201630}"/>
              </a:ext>
            </a:extLst>
          </p:cNvPr>
          <p:cNvSpPr txBox="1"/>
          <p:nvPr/>
        </p:nvSpPr>
        <p:spPr>
          <a:xfrm>
            <a:off x="7085545" y="1664640"/>
            <a:ext cx="3636078" cy="369332"/>
          </a:xfrm>
          <a:prstGeom prst="rect">
            <a:avLst/>
          </a:prstGeom>
          <a:noFill/>
        </p:spPr>
        <p:txBody>
          <a:bodyPr wrap="square" rtlCol="0">
            <a:spAutoFit/>
          </a:bodyPr>
          <a:lstStyle/>
          <a:p>
            <a:pPr algn="ctr"/>
            <a:r>
              <a:rPr kumimoji="1" lang="ja-JP" altLang="en-US" dirty="0"/>
              <a:t>②実行可能性を利用した近傍生成</a:t>
            </a:r>
          </a:p>
        </p:txBody>
      </p:sp>
      <p:sp>
        <p:nvSpPr>
          <p:cNvPr id="7" name="テキスト ボックス 6">
            <a:extLst>
              <a:ext uri="{FF2B5EF4-FFF2-40B4-BE49-F238E27FC236}">
                <a16:creationId xmlns:a16="http://schemas.microsoft.com/office/drawing/2014/main" id="{AFB89019-EBED-91E4-A4B7-C8C3EF79DBE2}"/>
              </a:ext>
            </a:extLst>
          </p:cNvPr>
          <p:cNvSpPr txBox="1"/>
          <p:nvPr/>
        </p:nvSpPr>
        <p:spPr>
          <a:xfrm>
            <a:off x="918573" y="1664640"/>
            <a:ext cx="4486073" cy="369332"/>
          </a:xfrm>
          <a:prstGeom prst="rect">
            <a:avLst/>
          </a:prstGeom>
          <a:noFill/>
        </p:spPr>
        <p:txBody>
          <a:bodyPr wrap="square" rtlCol="0">
            <a:spAutoFit/>
          </a:bodyPr>
          <a:lstStyle/>
          <a:p>
            <a:pPr algn="ctr"/>
            <a:r>
              <a:rPr kumimoji="1" lang="ja-JP" altLang="en-US" dirty="0"/>
              <a:t>①問題分割に組み込む近傍生成の高度化</a:t>
            </a:r>
          </a:p>
        </p:txBody>
      </p:sp>
      <p:cxnSp>
        <p:nvCxnSpPr>
          <p:cNvPr id="8" name="直線コネクタ 7">
            <a:extLst>
              <a:ext uri="{FF2B5EF4-FFF2-40B4-BE49-F238E27FC236}">
                <a16:creationId xmlns:a16="http://schemas.microsoft.com/office/drawing/2014/main" id="{49043AFD-DE0A-3C40-CC26-B2114B646CCF}"/>
              </a:ext>
            </a:extLst>
          </p:cNvPr>
          <p:cNvCxnSpPr>
            <a:cxnSpLocks/>
          </p:cNvCxnSpPr>
          <p:nvPr/>
        </p:nvCxnSpPr>
        <p:spPr>
          <a:xfrm flipH="1">
            <a:off x="390968" y="2072039"/>
            <a:ext cx="554128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65A794E5-B039-B7FB-FE0F-79F3202B644E}"/>
              </a:ext>
            </a:extLst>
          </p:cNvPr>
          <p:cNvSpPr txBox="1"/>
          <p:nvPr/>
        </p:nvSpPr>
        <p:spPr>
          <a:xfrm>
            <a:off x="653888" y="2283770"/>
            <a:ext cx="5015442" cy="830997"/>
          </a:xfrm>
          <a:prstGeom prst="rect">
            <a:avLst/>
          </a:prstGeom>
          <a:noFill/>
        </p:spPr>
        <p:txBody>
          <a:bodyPr wrap="square" rtlCol="0">
            <a:spAutoFit/>
          </a:bodyPr>
          <a:lstStyle/>
          <a:p>
            <a:r>
              <a:rPr kumimoji="1" lang="ja-JP" altLang="en-US" sz="1600" dirty="0"/>
              <a:t>近年、実数値</a:t>
            </a:r>
            <a:r>
              <a:rPr kumimoji="1" lang="en-US" altLang="ja-JP" sz="1600" dirty="0"/>
              <a:t>GA</a:t>
            </a:r>
            <a:r>
              <a:rPr kumimoji="1" lang="ja-JP" altLang="en-US" sz="1600" dirty="0"/>
              <a:t>ではなく、単一目的最適化で優秀な</a:t>
            </a:r>
            <a:endParaRPr kumimoji="1" lang="en-US" altLang="ja-JP" sz="1600" dirty="0"/>
          </a:p>
          <a:p>
            <a:r>
              <a:rPr kumimoji="1" lang="ja-JP" altLang="en-US" sz="1600" dirty="0"/>
              <a:t>適応型</a:t>
            </a:r>
            <a:r>
              <a:rPr kumimoji="1" lang="en-US" altLang="ja-JP" sz="1600" dirty="0"/>
              <a:t>DE</a:t>
            </a:r>
            <a:r>
              <a:rPr kumimoji="1" lang="ja-JP" altLang="en-US" sz="1600" dirty="0"/>
              <a:t>の操作を組み込んだ</a:t>
            </a:r>
            <a:r>
              <a:rPr kumimoji="1" lang="en-US" altLang="ja-JP" sz="1600" dirty="0"/>
              <a:t>MOEA/D</a:t>
            </a:r>
          </a:p>
          <a:p>
            <a:r>
              <a:rPr kumimoji="1" lang="ja-JP" altLang="en-US" sz="1400" dirty="0"/>
              <a:t>（</a:t>
            </a:r>
            <a:r>
              <a:rPr kumimoji="1" lang="en-US" altLang="ja-JP" sz="1400" dirty="0"/>
              <a:t>Adaptive MOEA/D-DE</a:t>
            </a:r>
            <a:r>
              <a:rPr kumimoji="1" lang="ja-JP" altLang="en-US" sz="1400" dirty="0"/>
              <a:t>）</a:t>
            </a:r>
            <a:r>
              <a:rPr kumimoji="1" lang="ja-JP" altLang="en-US" sz="1600" dirty="0"/>
              <a:t>の開発が進んでいる</a:t>
            </a:r>
            <a:r>
              <a:rPr kumimoji="1" lang="en-US" altLang="ja-JP" sz="1400" dirty="0"/>
              <a:t>[5]</a:t>
            </a:r>
            <a:r>
              <a:rPr kumimoji="1" lang="ja-JP" altLang="en-US" sz="1600" dirty="0"/>
              <a:t>。</a:t>
            </a:r>
          </a:p>
        </p:txBody>
      </p:sp>
      <p:sp>
        <p:nvSpPr>
          <p:cNvPr id="17" name="テキスト ボックス 16">
            <a:extLst>
              <a:ext uri="{FF2B5EF4-FFF2-40B4-BE49-F238E27FC236}">
                <a16:creationId xmlns:a16="http://schemas.microsoft.com/office/drawing/2014/main" id="{9B707424-547A-4EFC-809D-E1888ECB6378}"/>
              </a:ext>
            </a:extLst>
          </p:cNvPr>
          <p:cNvSpPr txBox="1"/>
          <p:nvPr/>
        </p:nvSpPr>
        <p:spPr>
          <a:xfrm>
            <a:off x="517055" y="5948889"/>
            <a:ext cx="11086798" cy="307777"/>
          </a:xfrm>
          <a:prstGeom prst="rect">
            <a:avLst/>
          </a:prstGeom>
          <a:noFill/>
        </p:spPr>
        <p:txBody>
          <a:bodyPr wrap="square" rtlCol="0">
            <a:spAutoFit/>
          </a:bodyPr>
          <a:lstStyle/>
          <a:p>
            <a:r>
              <a:rPr kumimoji="1" lang="en-US" altLang="ja-JP" sz="1400" dirty="0"/>
              <a:t>[5]</a:t>
            </a:r>
            <a:r>
              <a:rPr kumimoji="1" lang="ja-JP" altLang="en-US" sz="1400" dirty="0"/>
              <a:t> </a:t>
            </a:r>
            <a:r>
              <a:rPr kumimoji="1" lang="en-US" altLang="ja-JP" sz="1400" dirty="0"/>
              <a:t>Nishihara et al. : “Comparison of Adaptive Differential Evolution Algorithms on the MOEA/D-DE Framework” (2021)</a:t>
            </a:r>
            <a:endParaRPr kumimoji="1" lang="ja-JP" altLang="en-US" sz="1400" dirty="0"/>
          </a:p>
        </p:txBody>
      </p:sp>
      <p:sp>
        <p:nvSpPr>
          <p:cNvPr id="21" name="テキスト ボックス 20">
            <a:extLst>
              <a:ext uri="{FF2B5EF4-FFF2-40B4-BE49-F238E27FC236}">
                <a16:creationId xmlns:a16="http://schemas.microsoft.com/office/drawing/2014/main" id="{25A6C5A2-70ED-4624-8050-74A11876FFF5}"/>
              </a:ext>
            </a:extLst>
          </p:cNvPr>
          <p:cNvSpPr txBox="1"/>
          <p:nvPr/>
        </p:nvSpPr>
        <p:spPr>
          <a:xfrm>
            <a:off x="6174280" y="2283771"/>
            <a:ext cx="5627376" cy="830997"/>
          </a:xfrm>
          <a:prstGeom prst="rect">
            <a:avLst/>
          </a:prstGeom>
          <a:noFill/>
        </p:spPr>
        <p:txBody>
          <a:bodyPr wrap="square" rtlCol="0">
            <a:spAutoFit/>
          </a:bodyPr>
          <a:lstStyle/>
          <a:p>
            <a:r>
              <a:rPr kumimoji="1" lang="en-US" altLang="ja-JP" sz="1600" dirty="0"/>
              <a:t>MOEA/D</a:t>
            </a:r>
            <a:r>
              <a:rPr kumimoji="1" lang="ja-JP" altLang="en-US" sz="1600" dirty="0"/>
              <a:t>は部分問題</a:t>
            </a:r>
            <a:r>
              <a:rPr kumimoji="1" lang="ja-JP" altLang="en-US" sz="1400" dirty="0"/>
              <a:t>（重みが近い）</a:t>
            </a:r>
            <a:r>
              <a:rPr kumimoji="1" lang="ja-JP" altLang="en-US" sz="1600" dirty="0"/>
              <a:t>に含まれる現在の個体同士で、近傍生成するに過ぎず、探索履歴は活用できていない。</a:t>
            </a:r>
            <a:endParaRPr kumimoji="1" lang="en-US" altLang="ja-JP" sz="1600" dirty="0"/>
          </a:p>
          <a:p>
            <a:r>
              <a:rPr kumimoji="1" lang="ja-JP" altLang="en-US" sz="1600" dirty="0"/>
              <a:t>（現に二段階アプローチでは、得た実行可能解を未活用）</a:t>
            </a:r>
          </a:p>
        </p:txBody>
      </p:sp>
      <p:cxnSp>
        <p:nvCxnSpPr>
          <p:cNvPr id="22" name="直線コネクタ 21">
            <a:extLst>
              <a:ext uri="{FF2B5EF4-FFF2-40B4-BE49-F238E27FC236}">
                <a16:creationId xmlns:a16="http://schemas.microsoft.com/office/drawing/2014/main" id="{0A977179-AF06-4A5D-AA33-E8C08E7BEABD}"/>
              </a:ext>
            </a:extLst>
          </p:cNvPr>
          <p:cNvCxnSpPr>
            <a:cxnSpLocks/>
          </p:cNvCxnSpPr>
          <p:nvPr/>
        </p:nvCxnSpPr>
        <p:spPr>
          <a:xfrm flipH="1">
            <a:off x="6200347" y="2072039"/>
            <a:ext cx="554128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AA6BA22B-1F42-418A-86EB-B0174D7D4EF0}"/>
              </a:ext>
            </a:extLst>
          </p:cNvPr>
          <p:cNvSpPr txBox="1"/>
          <p:nvPr/>
        </p:nvSpPr>
        <p:spPr>
          <a:xfrm>
            <a:off x="6318113" y="3637184"/>
            <a:ext cx="5305748" cy="338554"/>
          </a:xfrm>
          <a:prstGeom prst="rect">
            <a:avLst/>
          </a:prstGeom>
          <a:noFill/>
        </p:spPr>
        <p:txBody>
          <a:bodyPr wrap="square" rtlCol="0">
            <a:spAutoFit/>
          </a:bodyPr>
          <a:lstStyle/>
          <a:p>
            <a:pPr algn="ctr"/>
            <a:r>
              <a:rPr kumimoji="1" lang="ja-JP" altLang="en-US" sz="1600" b="1" dirty="0"/>
              <a:t>実行可能解の探索履歴を活用した近傍生成法の検討</a:t>
            </a:r>
          </a:p>
        </p:txBody>
      </p:sp>
      <p:sp>
        <p:nvSpPr>
          <p:cNvPr id="24" name="テキスト ボックス 23">
            <a:extLst>
              <a:ext uri="{FF2B5EF4-FFF2-40B4-BE49-F238E27FC236}">
                <a16:creationId xmlns:a16="http://schemas.microsoft.com/office/drawing/2014/main" id="{4314A778-EE0C-4198-80FC-97C493B23138}"/>
              </a:ext>
            </a:extLst>
          </p:cNvPr>
          <p:cNvSpPr txBox="1"/>
          <p:nvPr/>
        </p:nvSpPr>
        <p:spPr>
          <a:xfrm>
            <a:off x="653888" y="3642851"/>
            <a:ext cx="5015442" cy="338554"/>
          </a:xfrm>
          <a:prstGeom prst="rect">
            <a:avLst/>
          </a:prstGeom>
          <a:noFill/>
        </p:spPr>
        <p:txBody>
          <a:bodyPr wrap="square" rtlCol="0">
            <a:spAutoFit/>
          </a:bodyPr>
          <a:lstStyle/>
          <a:p>
            <a:pPr algn="ctr"/>
            <a:r>
              <a:rPr kumimoji="1" lang="en-US" altLang="ja-JP" sz="1600" b="1" dirty="0"/>
              <a:t>MOEA/D</a:t>
            </a:r>
            <a:r>
              <a:rPr kumimoji="1" lang="ja-JP" altLang="en-US" sz="1600" b="1" dirty="0"/>
              <a:t>ベース制約対処法に組み込む適応型</a:t>
            </a:r>
            <a:r>
              <a:rPr kumimoji="1" lang="en-US" altLang="ja-JP" sz="1600" b="1" dirty="0"/>
              <a:t>DE</a:t>
            </a:r>
            <a:r>
              <a:rPr kumimoji="1" lang="ja-JP" altLang="en-US" sz="1600" b="1" dirty="0"/>
              <a:t>の検討</a:t>
            </a:r>
          </a:p>
        </p:txBody>
      </p:sp>
      <p:sp>
        <p:nvSpPr>
          <p:cNvPr id="25" name="二等辺三角形 24">
            <a:extLst>
              <a:ext uri="{FF2B5EF4-FFF2-40B4-BE49-F238E27FC236}">
                <a16:creationId xmlns:a16="http://schemas.microsoft.com/office/drawing/2014/main" id="{42301D9C-9A9E-4CAB-B1D1-B07E997195B4}"/>
              </a:ext>
            </a:extLst>
          </p:cNvPr>
          <p:cNvSpPr/>
          <p:nvPr/>
        </p:nvSpPr>
        <p:spPr>
          <a:xfrm rot="10800000">
            <a:off x="2701142" y="3219966"/>
            <a:ext cx="920933" cy="26980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二等辺三角形 25">
            <a:extLst>
              <a:ext uri="{FF2B5EF4-FFF2-40B4-BE49-F238E27FC236}">
                <a16:creationId xmlns:a16="http://schemas.microsoft.com/office/drawing/2014/main" id="{F83F9F16-C321-4BE0-B0C4-CC0A9D1E776A}"/>
              </a:ext>
            </a:extLst>
          </p:cNvPr>
          <p:cNvSpPr/>
          <p:nvPr/>
        </p:nvSpPr>
        <p:spPr>
          <a:xfrm rot="10800000">
            <a:off x="8510520" y="3219966"/>
            <a:ext cx="920933" cy="26980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正方形/長方形 26">
            <a:extLst>
              <a:ext uri="{FF2B5EF4-FFF2-40B4-BE49-F238E27FC236}">
                <a16:creationId xmlns:a16="http://schemas.microsoft.com/office/drawing/2014/main" id="{8C907B3E-2C23-4C2B-8795-EA8027726265}"/>
              </a:ext>
            </a:extLst>
          </p:cNvPr>
          <p:cNvSpPr/>
          <p:nvPr/>
        </p:nvSpPr>
        <p:spPr>
          <a:xfrm>
            <a:off x="1489860" y="4196274"/>
            <a:ext cx="2210272" cy="3051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MOEA/D</a:t>
            </a:r>
            <a:r>
              <a:rPr kumimoji="1" lang="ja-JP" altLang="en-US" sz="1600" dirty="0">
                <a:solidFill>
                  <a:schemeClr val="tx1"/>
                </a:solidFill>
              </a:rPr>
              <a:t>＋実数値</a:t>
            </a:r>
            <a:r>
              <a:rPr kumimoji="1" lang="en-US" altLang="ja-JP" sz="1600" dirty="0">
                <a:solidFill>
                  <a:schemeClr val="tx1"/>
                </a:solidFill>
              </a:rPr>
              <a:t>GA</a:t>
            </a:r>
            <a:endParaRPr kumimoji="1" lang="ja-JP" altLang="en-US" sz="1600" dirty="0">
              <a:solidFill>
                <a:schemeClr val="tx1"/>
              </a:solidFill>
            </a:endParaRPr>
          </a:p>
        </p:txBody>
      </p:sp>
      <p:sp>
        <p:nvSpPr>
          <p:cNvPr id="30" name="テキスト ボックス 29">
            <a:extLst>
              <a:ext uri="{FF2B5EF4-FFF2-40B4-BE49-F238E27FC236}">
                <a16:creationId xmlns:a16="http://schemas.microsoft.com/office/drawing/2014/main" id="{5BEE61A4-BC92-4380-9A5E-1AE9678B7382}"/>
              </a:ext>
            </a:extLst>
          </p:cNvPr>
          <p:cNvSpPr txBox="1"/>
          <p:nvPr/>
        </p:nvSpPr>
        <p:spPr>
          <a:xfrm>
            <a:off x="98710" y="4685781"/>
            <a:ext cx="1434304" cy="338554"/>
          </a:xfrm>
          <a:prstGeom prst="rect">
            <a:avLst/>
          </a:prstGeom>
          <a:noFill/>
        </p:spPr>
        <p:txBody>
          <a:bodyPr wrap="square" rtlCol="0">
            <a:spAutoFit/>
          </a:bodyPr>
          <a:lstStyle/>
          <a:p>
            <a:pPr algn="ctr"/>
            <a:r>
              <a:rPr lang="ja-JP" altLang="en-US" sz="1600" dirty="0"/>
              <a:t>無制約多目的</a:t>
            </a:r>
          </a:p>
        </p:txBody>
      </p:sp>
      <p:sp>
        <p:nvSpPr>
          <p:cNvPr id="33" name="テキスト ボックス 32">
            <a:extLst>
              <a:ext uri="{FF2B5EF4-FFF2-40B4-BE49-F238E27FC236}">
                <a16:creationId xmlns:a16="http://schemas.microsoft.com/office/drawing/2014/main" id="{B09552FB-534D-40AB-8FB7-4EBCDD8209AC}"/>
              </a:ext>
            </a:extLst>
          </p:cNvPr>
          <p:cNvSpPr txBox="1"/>
          <p:nvPr/>
        </p:nvSpPr>
        <p:spPr>
          <a:xfrm>
            <a:off x="98710" y="5209684"/>
            <a:ext cx="1419880" cy="338538"/>
          </a:xfrm>
          <a:prstGeom prst="rect">
            <a:avLst/>
          </a:prstGeom>
          <a:noFill/>
        </p:spPr>
        <p:txBody>
          <a:bodyPr wrap="square" rtlCol="0">
            <a:spAutoFit/>
          </a:bodyPr>
          <a:lstStyle/>
          <a:p>
            <a:pPr algn="ctr"/>
            <a:r>
              <a:rPr lang="ja-JP" altLang="en-US" sz="1600" dirty="0"/>
              <a:t>有制約単目的</a:t>
            </a:r>
          </a:p>
        </p:txBody>
      </p:sp>
      <p:sp>
        <p:nvSpPr>
          <p:cNvPr id="38" name="テキスト ボックス 37">
            <a:extLst>
              <a:ext uri="{FF2B5EF4-FFF2-40B4-BE49-F238E27FC236}">
                <a16:creationId xmlns:a16="http://schemas.microsoft.com/office/drawing/2014/main" id="{D6C4AD3D-A163-4AB1-9EE1-DA25A7C32985}"/>
              </a:ext>
            </a:extLst>
          </p:cNvPr>
          <p:cNvSpPr txBox="1"/>
          <p:nvPr/>
        </p:nvSpPr>
        <p:spPr>
          <a:xfrm>
            <a:off x="6014154" y="5481737"/>
            <a:ext cx="872931" cy="338554"/>
          </a:xfrm>
          <a:prstGeom prst="rect">
            <a:avLst/>
          </a:prstGeom>
          <a:noFill/>
        </p:spPr>
        <p:txBody>
          <a:bodyPr wrap="square" rtlCol="0">
            <a:spAutoFit/>
          </a:bodyPr>
          <a:lstStyle/>
          <a:p>
            <a:pPr algn="ctr"/>
            <a:r>
              <a:rPr lang="ja-JP" altLang="en-US" sz="1600" dirty="0">
                <a:solidFill>
                  <a:schemeClr val="accent4"/>
                </a:solidFill>
              </a:rPr>
              <a:t>次の例</a:t>
            </a:r>
          </a:p>
        </p:txBody>
      </p:sp>
      <p:sp>
        <p:nvSpPr>
          <p:cNvPr id="39" name="正方形/長方形 38">
            <a:extLst>
              <a:ext uri="{FF2B5EF4-FFF2-40B4-BE49-F238E27FC236}">
                <a16:creationId xmlns:a16="http://schemas.microsoft.com/office/drawing/2014/main" id="{E63DB4BF-A9A4-47DB-8EE7-AF2E27148C3D}"/>
              </a:ext>
            </a:extLst>
          </p:cNvPr>
          <p:cNvSpPr/>
          <p:nvPr/>
        </p:nvSpPr>
        <p:spPr>
          <a:xfrm>
            <a:off x="6300427" y="4436204"/>
            <a:ext cx="2992678" cy="3513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現在の部分問題に含まれる個体</a:t>
            </a:r>
          </a:p>
        </p:txBody>
      </p:sp>
      <p:sp>
        <p:nvSpPr>
          <p:cNvPr id="40" name="正方形/長方形 39">
            <a:extLst>
              <a:ext uri="{FF2B5EF4-FFF2-40B4-BE49-F238E27FC236}">
                <a16:creationId xmlns:a16="http://schemas.microsoft.com/office/drawing/2014/main" id="{0E5BCBBC-6225-4A20-B388-2CAF06617D7E}"/>
              </a:ext>
            </a:extLst>
          </p:cNvPr>
          <p:cNvSpPr/>
          <p:nvPr/>
        </p:nvSpPr>
        <p:spPr>
          <a:xfrm>
            <a:off x="6658640" y="5040480"/>
            <a:ext cx="2269346" cy="3536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探索履歴の実行可能解</a:t>
            </a:r>
          </a:p>
        </p:txBody>
      </p:sp>
      <p:sp>
        <p:nvSpPr>
          <p:cNvPr id="63" name="テキスト ボックス 62">
            <a:extLst>
              <a:ext uri="{FF2B5EF4-FFF2-40B4-BE49-F238E27FC236}">
                <a16:creationId xmlns:a16="http://schemas.microsoft.com/office/drawing/2014/main" id="{4706AFDC-05CD-4FD4-8956-91EC5A187007}"/>
              </a:ext>
            </a:extLst>
          </p:cNvPr>
          <p:cNvSpPr txBox="1"/>
          <p:nvPr/>
        </p:nvSpPr>
        <p:spPr>
          <a:xfrm>
            <a:off x="4223707" y="5211011"/>
            <a:ext cx="1038761" cy="338554"/>
          </a:xfrm>
          <a:prstGeom prst="rect">
            <a:avLst/>
          </a:prstGeom>
          <a:noFill/>
        </p:spPr>
        <p:txBody>
          <a:bodyPr wrap="square" rtlCol="0">
            <a:spAutoFit/>
          </a:bodyPr>
          <a:lstStyle/>
          <a:p>
            <a:pPr algn="ctr"/>
            <a:r>
              <a:rPr lang="ja-JP" altLang="en-US" sz="1600" dirty="0">
                <a:solidFill>
                  <a:schemeClr val="accent4"/>
                </a:solidFill>
              </a:rPr>
              <a:t>次の例</a:t>
            </a:r>
          </a:p>
        </p:txBody>
      </p:sp>
      <p:sp>
        <p:nvSpPr>
          <p:cNvPr id="66" name="テキスト ボックス 65">
            <a:extLst>
              <a:ext uri="{FF2B5EF4-FFF2-40B4-BE49-F238E27FC236}">
                <a16:creationId xmlns:a16="http://schemas.microsoft.com/office/drawing/2014/main" id="{1B804EB7-CC61-4B6F-8558-B90E7B3A3F12}"/>
              </a:ext>
            </a:extLst>
          </p:cNvPr>
          <p:cNvSpPr txBox="1"/>
          <p:nvPr/>
        </p:nvSpPr>
        <p:spPr>
          <a:xfrm>
            <a:off x="9722010" y="4317648"/>
            <a:ext cx="2203471" cy="307777"/>
          </a:xfrm>
          <a:prstGeom prst="rect">
            <a:avLst/>
          </a:prstGeom>
          <a:noFill/>
        </p:spPr>
        <p:txBody>
          <a:bodyPr wrap="square" rtlCol="0">
            <a:spAutoFit/>
          </a:bodyPr>
          <a:lstStyle/>
          <a:p>
            <a:pPr algn="ctr"/>
            <a:r>
              <a:rPr lang="ja-JP" altLang="en-US" sz="1400" dirty="0"/>
              <a:t>近傍生成に使用する個体</a:t>
            </a:r>
          </a:p>
        </p:txBody>
      </p:sp>
      <p:sp>
        <p:nvSpPr>
          <p:cNvPr id="67" name="正方形/長方形 66">
            <a:extLst>
              <a:ext uri="{FF2B5EF4-FFF2-40B4-BE49-F238E27FC236}">
                <a16:creationId xmlns:a16="http://schemas.microsoft.com/office/drawing/2014/main" id="{99D5E5AA-7313-47AF-9D1E-3387CE52E4F5}"/>
              </a:ext>
            </a:extLst>
          </p:cNvPr>
          <p:cNvSpPr/>
          <p:nvPr/>
        </p:nvSpPr>
        <p:spPr>
          <a:xfrm>
            <a:off x="6185549" y="4356093"/>
            <a:ext cx="3245904" cy="527147"/>
          </a:xfrm>
          <a:prstGeom prst="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正方形/長方形 67">
            <a:extLst>
              <a:ext uri="{FF2B5EF4-FFF2-40B4-BE49-F238E27FC236}">
                <a16:creationId xmlns:a16="http://schemas.microsoft.com/office/drawing/2014/main" id="{5D9FDC09-8380-45A4-8297-7E61F4A49D20}"/>
              </a:ext>
            </a:extLst>
          </p:cNvPr>
          <p:cNvSpPr/>
          <p:nvPr/>
        </p:nvSpPr>
        <p:spPr>
          <a:xfrm>
            <a:off x="6096000" y="4269089"/>
            <a:ext cx="3471230" cy="1195593"/>
          </a:xfrm>
          <a:prstGeom prst="rect">
            <a:avLst/>
          </a:prstGeom>
          <a:noFill/>
          <a:ln>
            <a:solidFill>
              <a:schemeClr val="accent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テキスト ボックス 68">
            <a:extLst>
              <a:ext uri="{FF2B5EF4-FFF2-40B4-BE49-F238E27FC236}">
                <a16:creationId xmlns:a16="http://schemas.microsoft.com/office/drawing/2014/main" id="{E5F8536D-4984-4E79-95FC-4599EC7CE3F5}"/>
              </a:ext>
            </a:extLst>
          </p:cNvPr>
          <p:cNvSpPr txBox="1"/>
          <p:nvPr/>
        </p:nvSpPr>
        <p:spPr>
          <a:xfrm>
            <a:off x="6014154" y="3962915"/>
            <a:ext cx="1938506" cy="338554"/>
          </a:xfrm>
          <a:prstGeom prst="rect">
            <a:avLst/>
          </a:prstGeom>
          <a:noFill/>
        </p:spPr>
        <p:txBody>
          <a:bodyPr wrap="square" rtlCol="0">
            <a:spAutoFit/>
          </a:bodyPr>
          <a:lstStyle/>
          <a:p>
            <a:pPr algn="ctr"/>
            <a:r>
              <a:rPr lang="ja-JP" altLang="en-US" sz="1600" dirty="0">
                <a:solidFill>
                  <a:schemeClr val="accent1"/>
                </a:solidFill>
              </a:rPr>
              <a:t>オリジナル</a:t>
            </a:r>
            <a:r>
              <a:rPr lang="en-US" altLang="ja-JP" sz="1600" dirty="0">
                <a:solidFill>
                  <a:schemeClr val="accent1"/>
                </a:solidFill>
              </a:rPr>
              <a:t>MOEA/D</a:t>
            </a:r>
            <a:endParaRPr lang="ja-JP" altLang="en-US" sz="1600" dirty="0">
              <a:solidFill>
                <a:schemeClr val="accent1"/>
              </a:solidFill>
            </a:endParaRPr>
          </a:p>
        </p:txBody>
      </p:sp>
      <p:sp>
        <p:nvSpPr>
          <p:cNvPr id="70" name="二等辺三角形 69">
            <a:extLst>
              <a:ext uri="{FF2B5EF4-FFF2-40B4-BE49-F238E27FC236}">
                <a16:creationId xmlns:a16="http://schemas.microsoft.com/office/drawing/2014/main" id="{AE15679C-A35E-4193-8127-001F52BEDC18}"/>
              </a:ext>
            </a:extLst>
          </p:cNvPr>
          <p:cNvSpPr/>
          <p:nvPr/>
        </p:nvSpPr>
        <p:spPr>
          <a:xfrm rot="5400000">
            <a:off x="9629548" y="4765187"/>
            <a:ext cx="400308" cy="233952"/>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1" name="楕円 80">
            <a:extLst>
              <a:ext uri="{FF2B5EF4-FFF2-40B4-BE49-F238E27FC236}">
                <a16:creationId xmlns:a16="http://schemas.microsoft.com/office/drawing/2014/main" id="{3AA2E956-E773-4BCF-81DC-73149E79A517}"/>
              </a:ext>
            </a:extLst>
          </p:cNvPr>
          <p:cNvSpPr/>
          <p:nvPr/>
        </p:nvSpPr>
        <p:spPr>
          <a:xfrm>
            <a:off x="10702914" y="479402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2" name="楕円 81">
            <a:extLst>
              <a:ext uri="{FF2B5EF4-FFF2-40B4-BE49-F238E27FC236}">
                <a16:creationId xmlns:a16="http://schemas.microsoft.com/office/drawing/2014/main" id="{A6D32D47-0109-40F3-B01A-166317C6A50F}"/>
              </a:ext>
            </a:extLst>
          </p:cNvPr>
          <p:cNvSpPr/>
          <p:nvPr/>
        </p:nvSpPr>
        <p:spPr>
          <a:xfrm>
            <a:off x="10929990" y="5156908"/>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正方形/長方形 40">
            <a:extLst>
              <a:ext uri="{FF2B5EF4-FFF2-40B4-BE49-F238E27FC236}">
                <a16:creationId xmlns:a16="http://schemas.microsoft.com/office/drawing/2014/main" id="{DA22D8FC-12AB-41F4-83D2-8747D6B7D4EB}"/>
              </a:ext>
            </a:extLst>
          </p:cNvPr>
          <p:cNvSpPr/>
          <p:nvPr/>
        </p:nvSpPr>
        <p:spPr>
          <a:xfrm>
            <a:off x="3637951" y="4203923"/>
            <a:ext cx="2210272" cy="3051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MOEA/D</a:t>
            </a:r>
            <a:r>
              <a:rPr kumimoji="1" lang="ja-JP" altLang="en-US" sz="1600" dirty="0">
                <a:solidFill>
                  <a:schemeClr val="tx1"/>
                </a:solidFill>
              </a:rPr>
              <a:t>＋適応型</a:t>
            </a:r>
            <a:r>
              <a:rPr kumimoji="1" lang="en-US" altLang="ja-JP" sz="1600" dirty="0">
                <a:solidFill>
                  <a:schemeClr val="tx1"/>
                </a:solidFill>
              </a:rPr>
              <a:t>DE</a:t>
            </a:r>
            <a:endParaRPr kumimoji="1" lang="ja-JP" altLang="en-US" sz="1600" dirty="0">
              <a:solidFill>
                <a:schemeClr val="tx1"/>
              </a:solidFill>
            </a:endParaRPr>
          </a:p>
        </p:txBody>
      </p:sp>
      <p:cxnSp>
        <p:nvCxnSpPr>
          <p:cNvPr id="43" name="直線コネクタ 42">
            <a:extLst>
              <a:ext uri="{FF2B5EF4-FFF2-40B4-BE49-F238E27FC236}">
                <a16:creationId xmlns:a16="http://schemas.microsoft.com/office/drawing/2014/main" id="{633A7514-55B6-476F-9FD8-E58BAF28DAD9}"/>
              </a:ext>
            </a:extLst>
          </p:cNvPr>
          <p:cNvCxnSpPr>
            <a:cxnSpLocks/>
          </p:cNvCxnSpPr>
          <p:nvPr/>
        </p:nvCxnSpPr>
        <p:spPr>
          <a:xfrm flipH="1" flipV="1">
            <a:off x="3666679" y="4209016"/>
            <a:ext cx="0" cy="1445452"/>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2B254F38-AEE7-4403-B20C-C898EB738CAA}"/>
              </a:ext>
            </a:extLst>
          </p:cNvPr>
          <p:cNvCxnSpPr>
            <a:cxnSpLocks/>
          </p:cNvCxnSpPr>
          <p:nvPr/>
        </p:nvCxnSpPr>
        <p:spPr>
          <a:xfrm flipH="1" flipV="1">
            <a:off x="1489860" y="4209016"/>
            <a:ext cx="0" cy="1445452"/>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107C27A5-0CD6-45FA-9DF8-B047E1D7252D}"/>
              </a:ext>
            </a:extLst>
          </p:cNvPr>
          <p:cNvCxnSpPr>
            <a:cxnSpLocks/>
          </p:cNvCxnSpPr>
          <p:nvPr/>
        </p:nvCxnSpPr>
        <p:spPr>
          <a:xfrm>
            <a:off x="109781" y="4534511"/>
            <a:ext cx="5738442"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CC6DF9D3-CACE-40FA-B1E9-B71B5ECFC3FF}"/>
              </a:ext>
            </a:extLst>
          </p:cNvPr>
          <p:cNvCxnSpPr>
            <a:cxnSpLocks/>
          </p:cNvCxnSpPr>
          <p:nvPr/>
        </p:nvCxnSpPr>
        <p:spPr>
          <a:xfrm>
            <a:off x="109781" y="5090002"/>
            <a:ext cx="5738442"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92791C0B-EBBE-4D9F-959C-2EFBC24A2ADC}"/>
              </a:ext>
            </a:extLst>
          </p:cNvPr>
          <p:cNvSpPr txBox="1"/>
          <p:nvPr/>
        </p:nvSpPr>
        <p:spPr>
          <a:xfrm>
            <a:off x="4081075" y="4684568"/>
            <a:ext cx="1324025" cy="338554"/>
          </a:xfrm>
          <a:prstGeom prst="rect">
            <a:avLst/>
          </a:prstGeom>
          <a:noFill/>
        </p:spPr>
        <p:txBody>
          <a:bodyPr wrap="square" rtlCol="0">
            <a:spAutoFit/>
          </a:bodyPr>
          <a:lstStyle/>
          <a:p>
            <a:pPr algn="ctr"/>
            <a:r>
              <a:rPr lang="ja-JP" altLang="en-US" sz="1600" dirty="0">
                <a:solidFill>
                  <a:schemeClr val="accent1"/>
                </a:solidFill>
              </a:rPr>
              <a:t>先行研究</a:t>
            </a:r>
            <a:r>
              <a:rPr lang="en-US" altLang="ja-JP" sz="1600" dirty="0">
                <a:solidFill>
                  <a:schemeClr val="accent1"/>
                </a:solidFill>
              </a:rPr>
              <a:t>[5]</a:t>
            </a:r>
            <a:endParaRPr lang="ja-JP" altLang="en-US" sz="1600" dirty="0">
              <a:solidFill>
                <a:schemeClr val="accent1"/>
              </a:solidFill>
            </a:endParaRPr>
          </a:p>
        </p:txBody>
      </p:sp>
      <p:sp>
        <p:nvSpPr>
          <p:cNvPr id="52" name="テキスト ボックス 51">
            <a:extLst>
              <a:ext uri="{FF2B5EF4-FFF2-40B4-BE49-F238E27FC236}">
                <a16:creationId xmlns:a16="http://schemas.microsoft.com/office/drawing/2014/main" id="{882DE444-C35D-48B4-BF6C-7D8F5DD89783}"/>
              </a:ext>
            </a:extLst>
          </p:cNvPr>
          <p:cNvSpPr txBox="1"/>
          <p:nvPr/>
        </p:nvSpPr>
        <p:spPr>
          <a:xfrm>
            <a:off x="1698250" y="5209684"/>
            <a:ext cx="1793493" cy="338554"/>
          </a:xfrm>
          <a:prstGeom prst="rect">
            <a:avLst/>
          </a:prstGeom>
          <a:noFill/>
        </p:spPr>
        <p:txBody>
          <a:bodyPr wrap="square" rtlCol="0">
            <a:spAutoFit/>
          </a:bodyPr>
          <a:lstStyle/>
          <a:p>
            <a:pPr algn="ctr"/>
            <a:r>
              <a:rPr lang="ja-JP" altLang="en-US" sz="1600" dirty="0">
                <a:solidFill>
                  <a:schemeClr val="accent1"/>
                </a:solidFill>
              </a:rPr>
              <a:t>共同研究の成果</a:t>
            </a:r>
          </a:p>
        </p:txBody>
      </p:sp>
      <p:sp>
        <p:nvSpPr>
          <p:cNvPr id="53" name="テキスト ボックス 52">
            <a:extLst>
              <a:ext uri="{FF2B5EF4-FFF2-40B4-BE49-F238E27FC236}">
                <a16:creationId xmlns:a16="http://schemas.microsoft.com/office/drawing/2014/main" id="{41F46E57-9876-4D02-9A16-79E58C4DB8C0}"/>
              </a:ext>
            </a:extLst>
          </p:cNvPr>
          <p:cNvSpPr txBox="1"/>
          <p:nvPr/>
        </p:nvSpPr>
        <p:spPr>
          <a:xfrm>
            <a:off x="1690505" y="4682009"/>
            <a:ext cx="1786681" cy="338554"/>
          </a:xfrm>
          <a:prstGeom prst="rect">
            <a:avLst/>
          </a:prstGeom>
          <a:noFill/>
        </p:spPr>
        <p:txBody>
          <a:bodyPr wrap="square" rtlCol="0">
            <a:spAutoFit/>
          </a:bodyPr>
          <a:lstStyle/>
          <a:p>
            <a:pPr algn="ctr"/>
            <a:r>
              <a:rPr lang="ja-JP" altLang="en-US" sz="1600" dirty="0">
                <a:solidFill>
                  <a:schemeClr val="accent1"/>
                </a:solidFill>
              </a:rPr>
              <a:t>オリジナル</a:t>
            </a:r>
            <a:r>
              <a:rPr lang="en-US" altLang="ja-JP" sz="1600" dirty="0">
                <a:solidFill>
                  <a:schemeClr val="accent1"/>
                </a:solidFill>
              </a:rPr>
              <a:t>MOEA/D</a:t>
            </a:r>
            <a:endParaRPr lang="ja-JP" altLang="en-US" sz="1600" dirty="0">
              <a:solidFill>
                <a:schemeClr val="accent1"/>
              </a:solidFill>
            </a:endParaRPr>
          </a:p>
        </p:txBody>
      </p:sp>
      <p:sp>
        <p:nvSpPr>
          <p:cNvPr id="42" name="テキスト ボックス 41">
            <a:extLst>
              <a:ext uri="{FF2B5EF4-FFF2-40B4-BE49-F238E27FC236}">
                <a16:creationId xmlns:a16="http://schemas.microsoft.com/office/drawing/2014/main" id="{C4955FD9-3548-47E4-9FBA-9E0FA39AF99B}"/>
              </a:ext>
            </a:extLst>
          </p:cNvPr>
          <p:cNvSpPr txBox="1"/>
          <p:nvPr/>
        </p:nvSpPr>
        <p:spPr>
          <a:xfrm>
            <a:off x="571984" y="-20406"/>
            <a:ext cx="7953787" cy="338554"/>
          </a:xfrm>
          <a:prstGeom prst="rect">
            <a:avLst/>
          </a:prstGeom>
          <a:noFill/>
        </p:spPr>
        <p:txBody>
          <a:bodyPr wrap="square" rtlCol="0">
            <a:spAutoFit/>
          </a:bodyPr>
          <a:lstStyle/>
          <a:p>
            <a:r>
              <a:rPr kumimoji="1" lang="ja-JP" altLang="en-US" sz="1600" b="1" dirty="0">
                <a:solidFill>
                  <a:schemeClr val="bg1"/>
                </a:solidFill>
              </a:rPr>
              <a:t>補足：下期の進め方・計画</a:t>
            </a:r>
          </a:p>
        </p:txBody>
      </p:sp>
      <p:sp>
        <p:nvSpPr>
          <p:cNvPr id="44" name="タイトル 1">
            <a:extLst>
              <a:ext uri="{FF2B5EF4-FFF2-40B4-BE49-F238E27FC236}">
                <a16:creationId xmlns:a16="http://schemas.microsoft.com/office/drawing/2014/main" id="{78ED3AA1-0227-4608-83DC-F8C96E24A210}"/>
              </a:ext>
            </a:extLst>
          </p:cNvPr>
          <p:cNvSpPr txBox="1">
            <a:spLocks/>
          </p:cNvSpPr>
          <p:nvPr/>
        </p:nvSpPr>
        <p:spPr>
          <a:xfrm>
            <a:off x="517055" y="241034"/>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ja-JP" altLang="en-US" dirty="0"/>
              <a:t>制約対処法に組み込む近傍生成法の方向性</a:t>
            </a:r>
            <a:endParaRPr lang="en-US" dirty="0"/>
          </a:p>
        </p:txBody>
      </p:sp>
    </p:spTree>
    <p:extLst>
      <p:ext uri="{BB962C8B-B14F-4D97-AF65-F5344CB8AC3E}">
        <p14:creationId xmlns:p14="http://schemas.microsoft.com/office/powerpoint/2010/main" val="2288713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テキスト ボックス 49">
            <a:extLst>
              <a:ext uri="{FF2B5EF4-FFF2-40B4-BE49-F238E27FC236}">
                <a16:creationId xmlns:a16="http://schemas.microsoft.com/office/drawing/2014/main" id="{BA8657F7-EA04-429B-BD21-0801CB5FD35B}"/>
              </a:ext>
            </a:extLst>
          </p:cNvPr>
          <p:cNvSpPr txBox="1"/>
          <p:nvPr/>
        </p:nvSpPr>
        <p:spPr>
          <a:xfrm>
            <a:off x="1889256" y="1271644"/>
            <a:ext cx="5026594" cy="4898362"/>
          </a:xfrm>
          <a:prstGeom prst="rect">
            <a:avLst/>
          </a:prstGeom>
          <a:solidFill>
            <a:schemeClr val="bg1">
              <a:lumMod val="85000"/>
            </a:schemeClr>
          </a:solidFill>
        </p:spPr>
        <p:txBody>
          <a:bodyPr wrap="square" rtlCol="0">
            <a:spAutoFit/>
          </a:bodyPr>
          <a:lstStyle/>
          <a:p>
            <a:pPr algn="ctr"/>
            <a:endParaRPr kumimoji="1" lang="en-US" altLang="ja-JP" dirty="0">
              <a:solidFill>
                <a:schemeClr val="bg1"/>
              </a:solidFill>
            </a:endParaRPr>
          </a:p>
        </p:txBody>
      </p:sp>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2022</a:t>
            </a:r>
            <a:r>
              <a:rPr lang="ja-JP" altLang="en-US" dirty="0"/>
              <a:t>年度 共同研究　上期進捗</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a:t>
            </a:fld>
            <a:endParaRPr kumimoji="1" lang="ja-JP" altLang="en-US"/>
          </a:p>
        </p:txBody>
      </p:sp>
      <p:graphicFrame>
        <p:nvGraphicFramePr>
          <p:cNvPr id="9" name="コンテンツ プレースホルダー 6">
            <a:extLst>
              <a:ext uri="{FF2B5EF4-FFF2-40B4-BE49-F238E27FC236}">
                <a16:creationId xmlns:a16="http://schemas.microsoft.com/office/drawing/2014/main" id="{A9A8B8B6-F23D-4D38-9233-209CE9A1739C}"/>
              </a:ext>
            </a:extLst>
          </p:cNvPr>
          <p:cNvGraphicFramePr>
            <a:graphicFrameLocks/>
          </p:cNvGraphicFramePr>
          <p:nvPr>
            <p:extLst>
              <p:ext uri="{D42A27DB-BD31-4B8C-83A1-F6EECF244321}">
                <p14:modId xmlns:p14="http://schemas.microsoft.com/office/powerpoint/2010/main" val="3563924696"/>
              </p:ext>
            </p:extLst>
          </p:nvPr>
        </p:nvGraphicFramePr>
        <p:xfrm>
          <a:off x="81623" y="901038"/>
          <a:ext cx="11880000" cy="365760"/>
        </p:xfrm>
        <a:graphic>
          <a:graphicData uri="http://schemas.openxmlformats.org/drawingml/2006/table">
            <a:tbl>
              <a:tblPr firstRow="1" bandRow="1">
                <a:tableStyleId>{69012ECD-51FC-41F1-AA8D-1B2483CD663E}</a:tableStyleId>
              </a:tblPr>
              <a:tblGrid>
                <a:gridCol w="1800000">
                  <a:extLst>
                    <a:ext uri="{9D8B030D-6E8A-4147-A177-3AD203B41FA5}">
                      <a16:colId xmlns:a16="http://schemas.microsoft.com/office/drawing/2014/main" val="593228238"/>
                    </a:ext>
                  </a:extLst>
                </a:gridCol>
                <a:gridCol w="2520000">
                  <a:extLst>
                    <a:ext uri="{9D8B030D-6E8A-4147-A177-3AD203B41FA5}">
                      <a16:colId xmlns:a16="http://schemas.microsoft.com/office/drawing/2014/main" val="3320444244"/>
                    </a:ext>
                  </a:extLst>
                </a:gridCol>
                <a:gridCol w="2520000">
                  <a:extLst>
                    <a:ext uri="{9D8B030D-6E8A-4147-A177-3AD203B41FA5}">
                      <a16:colId xmlns:a16="http://schemas.microsoft.com/office/drawing/2014/main" val="869470032"/>
                    </a:ext>
                  </a:extLst>
                </a:gridCol>
                <a:gridCol w="2520000">
                  <a:extLst>
                    <a:ext uri="{9D8B030D-6E8A-4147-A177-3AD203B41FA5}">
                      <a16:colId xmlns:a16="http://schemas.microsoft.com/office/drawing/2014/main" val="2652370762"/>
                    </a:ext>
                  </a:extLst>
                </a:gridCol>
                <a:gridCol w="2520000">
                  <a:extLst>
                    <a:ext uri="{9D8B030D-6E8A-4147-A177-3AD203B41FA5}">
                      <a16:colId xmlns:a16="http://schemas.microsoft.com/office/drawing/2014/main" val="1552732749"/>
                    </a:ext>
                  </a:extLst>
                </a:gridCol>
              </a:tblGrid>
              <a:tr h="0">
                <a:tc>
                  <a:txBody>
                    <a:bodyPr/>
                    <a:lstStyle/>
                    <a:p>
                      <a:pPr algn="ctr"/>
                      <a:r>
                        <a:rPr kumimoji="1" lang="ja-JP" altLang="en-US" sz="1600" dirty="0"/>
                        <a:t>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1Q</a:t>
                      </a:r>
                      <a:r>
                        <a:rPr kumimoji="1" lang="ja-JP" altLang="en-US" dirty="0"/>
                        <a:t>（</a:t>
                      </a:r>
                      <a:r>
                        <a:rPr kumimoji="1" lang="en-US" altLang="ja-JP" dirty="0"/>
                        <a:t>4</a:t>
                      </a:r>
                      <a:r>
                        <a:rPr kumimoji="1" lang="ja-JP" altLang="en-US" dirty="0"/>
                        <a:t>月～</a:t>
                      </a:r>
                      <a:r>
                        <a:rPr kumimoji="1" lang="en-US" altLang="ja-JP" dirty="0"/>
                        <a:t>6</a:t>
                      </a:r>
                      <a:r>
                        <a:rPr kumimoji="1" lang="ja-JP" altLang="en-US" dirty="0"/>
                        <a:t>月）</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2Q</a:t>
                      </a:r>
                      <a:r>
                        <a:rPr kumimoji="1" lang="ja-JP" altLang="en-US" dirty="0"/>
                        <a:t>（</a:t>
                      </a:r>
                      <a:r>
                        <a:rPr kumimoji="1" lang="en-US" altLang="ja-JP" dirty="0"/>
                        <a:t>7</a:t>
                      </a:r>
                      <a:r>
                        <a:rPr kumimoji="1" lang="ja-JP" altLang="en-US" dirty="0"/>
                        <a:t>月～</a:t>
                      </a:r>
                      <a:r>
                        <a:rPr kumimoji="1" lang="en-US" altLang="ja-JP" dirty="0"/>
                        <a:t>9</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3Q</a:t>
                      </a:r>
                      <a:r>
                        <a:rPr kumimoji="1" lang="ja-JP" altLang="en-US" dirty="0"/>
                        <a:t>（</a:t>
                      </a:r>
                      <a:r>
                        <a:rPr kumimoji="1" lang="en-US" altLang="ja-JP" dirty="0"/>
                        <a:t>10</a:t>
                      </a:r>
                      <a:r>
                        <a:rPr kumimoji="1" lang="ja-JP" altLang="en-US" dirty="0"/>
                        <a:t>月～</a:t>
                      </a:r>
                      <a:r>
                        <a:rPr kumimoji="1" lang="en-US" altLang="ja-JP" dirty="0"/>
                        <a:t>12</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4Q</a:t>
                      </a:r>
                      <a:r>
                        <a:rPr kumimoji="1" lang="ja-JP" altLang="en-US" dirty="0"/>
                        <a:t>（</a:t>
                      </a:r>
                      <a:r>
                        <a:rPr kumimoji="1" lang="en-US" altLang="ja-JP" dirty="0"/>
                        <a:t>1</a:t>
                      </a:r>
                      <a:r>
                        <a:rPr kumimoji="1" lang="ja-JP" altLang="en-US" dirty="0"/>
                        <a:t>月～</a:t>
                      </a:r>
                      <a:r>
                        <a:rPr kumimoji="1" lang="en-US" altLang="ja-JP" dirty="0"/>
                        <a:t>3</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9225261"/>
                  </a:ext>
                </a:extLst>
              </a:tr>
            </a:tbl>
          </a:graphicData>
        </a:graphic>
      </p:graphicFrame>
      <p:sp>
        <p:nvSpPr>
          <p:cNvPr id="10" name="テキスト ボックス 9">
            <a:extLst>
              <a:ext uri="{FF2B5EF4-FFF2-40B4-BE49-F238E27FC236}">
                <a16:creationId xmlns:a16="http://schemas.microsoft.com/office/drawing/2014/main" id="{C45EFDA1-44CE-4C9A-A864-19EF09CC7A2D}"/>
              </a:ext>
            </a:extLst>
          </p:cNvPr>
          <p:cNvSpPr txBox="1"/>
          <p:nvPr/>
        </p:nvSpPr>
        <p:spPr>
          <a:xfrm>
            <a:off x="314391" y="1885555"/>
            <a:ext cx="1338828" cy="369332"/>
          </a:xfrm>
          <a:prstGeom prst="rect">
            <a:avLst/>
          </a:prstGeom>
          <a:noFill/>
        </p:spPr>
        <p:txBody>
          <a:bodyPr wrap="none" rtlCol="0">
            <a:spAutoFit/>
          </a:bodyPr>
          <a:lstStyle/>
          <a:p>
            <a:r>
              <a:rPr kumimoji="1" lang="ja-JP" altLang="en-US" b="1" dirty="0"/>
              <a:t>制約対処法</a:t>
            </a:r>
          </a:p>
        </p:txBody>
      </p:sp>
      <p:sp>
        <p:nvSpPr>
          <p:cNvPr id="13" name="テキスト ボックス 12">
            <a:extLst>
              <a:ext uri="{FF2B5EF4-FFF2-40B4-BE49-F238E27FC236}">
                <a16:creationId xmlns:a16="http://schemas.microsoft.com/office/drawing/2014/main" id="{466AD4C2-C11D-4295-84A1-ABC1BF0A2392}"/>
              </a:ext>
            </a:extLst>
          </p:cNvPr>
          <p:cNvSpPr txBox="1"/>
          <p:nvPr/>
        </p:nvSpPr>
        <p:spPr>
          <a:xfrm>
            <a:off x="314391" y="2868785"/>
            <a:ext cx="1338828" cy="369332"/>
          </a:xfrm>
          <a:prstGeom prst="rect">
            <a:avLst/>
          </a:prstGeom>
          <a:noFill/>
        </p:spPr>
        <p:txBody>
          <a:bodyPr wrap="none" rtlCol="0">
            <a:spAutoFit/>
          </a:bodyPr>
          <a:lstStyle/>
          <a:p>
            <a:r>
              <a:rPr kumimoji="1" lang="ja-JP" altLang="en-US" b="1" dirty="0"/>
              <a:t>近傍生成法</a:t>
            </a:r>
          </a:p>
        </p:txBody>
      </p:sp>
      <p:sp>
        <p:nvSpPr>
          <p:cNvPr id="15" name="テキスト ボックス 14">
            <a:extLst>
              <a:ext uri="{FF2B5EF4-FFF2-40B4-BE49-F238E27FC236}">
                <a16:creationId xmlns:a16="http://schemas.microsoft.com/office/drawing/2014/main" id="{6B0D54D0-B9DA-4639-BEDA-1ED6BE6380E2}"/>
              </a:ext>
            </a:extLst>
          </p:cNvPr>
          <p:cNvSpPr txBox="1"/>
          <p:nvPr/>
        </p:nvSpPr>
        <p:spPr>
          <a:xfrm>
            <a:off x="65124" y="3749025"/>
            <a:ext cx="1837362" cy="369332"/>
          </a:xfrm>
          <a:prstGeom prst="rect">
            <a:avLst/>
          </a:prstGeom>
          <a:noFill/>
        </p:spPr>
        <p:txBody>
          <a:bodyPr wrap="none" rtlCol="0">
            <a:spAutoFit/>
          </a:bodyPr>
          <a:lstStyle/>
          <a:p>
            <a:r>
              <a:rPr kumimoji="1" lang="ja-JP" altLang="en-US" b="1" dirty="0"/>
              <a:t>合体アルゴリズム</a:t>
            </a:r>
          </a:p>
        </p:txBody>
      </p:sp>
      <p:cxnSp>
        <p:nvCxnSpPr>
          <p:cNvPr id="16" name="直線矢印コネクタ 15">
            <a:extLst>
              <a:ext uri="{FF2B5EF4-FFF2-40B4-BE49-F238E27FC236}">
                <a16:creationId xmlns:a16="http://schemas.microsoft.com/office/drawing/2014/main" id="{B309D90D-7174-4AE1-BFF0-F749B94AC388}"/>
              </a:ext>
            </a:extLst>
          </p:cNvPr>
          <p:cNvCxnSpPr>
            <a:cxnSpLocks/>
          </p:cNvCxnSpPr>
          <p:nvPr/>
        </p:nvCxnSpPr>
        <p:spPr>
          <a:xfrm flipV="1">
            <a:off x="1879731" y="2070221"/>
            <a:ext cx="5046407" cy="15301"/>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17" name="テキスト ボックス 16">
            <a:extLst>
              <a:ext uri="{FF2B5EF4-FFF2-40B4-BE49-F238E27FC236}">
                <a16:creationId xmlns:a16="http://schemas.microsoft.com/office/drawing/2014/main" id="{4068102B-CD8A-44B0-88C6-EBFC2E2DD230}"/>
              </a:ext>
            </a:extLst>
          </p:cNvPr>
          <p:cNvSpPr txBox="1"/>
          <p:nvPr/>
        </p:nvSpPr>
        <p:spPr>
          <a:xfrm>
            <a:off x="2037485" y="4165324"/>
            <a:ext cx="889067" cy="369332"/>
          </a:xfrm>
          <a:prstGeom prst="rect">
            <a:avLst/>
          </a:prstGeom>
          <a:noFill/>
        </p:spPr>
        <p:txBody>
          <a:bodyPr wrap="square" rtlCol="0">
            <a:spAutoFit/>
          </a:bodyPr>
          <a:lstStyle/>
          <a:p>
            <a:pPr algn="ctr"/>
            <a:r>
              <a:rPr kumimoji="1" lang="ja-JP" altLang="en-US" dirty="0"/>
              <a:t>熊谷</a:t>
            </a:r>
          </a:p>
        </p:txBody>
      </p:sp>
      <p:sp>
        <p:nvSpPr>
          <p:cNvPr id="18" name="二等辺三角形 17">
            <a:extLst>
              <a:ext uri="{FF2B5EF4-FFF2-40B4-BE49-F238E27FC236}">
                <a16:creationId xmlns:a16="http://schemas.microsoft.com/office/drawing/2014/main" id="{5E6562E1-DB00-4859-8193-8BC69F03A052}"/>
              </a:ext>
            </a:extLst>
          </p:cNvPr>
          <p:cNvSpPr/>
          <p:nvPr/>
        </p:nvSpPr>
        <p:spPr>
          <a:xfrm rot="10800000">
            <a:off x="6014903" y="1931847"/>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テキスト ボックス 18">
            <a:extLst>
              <a:ext uri="{FF2B5EF4-FFF2-40B4-BE49-F238E27FC236}">
                <a16:creationId xmlns:a16="http://schemas.microsoft.com/office/drawing/2014/main" id="{1312052C-4E92-4F39-9AE5-A8D06F2FD9B6}"/>
              </a:ext>
            </a:extLst>
          </p:cNvPr>
          <p:cNvSpPr txBox="1"/>
          <p:nvPr/>
        </p:nvSpPr>
        <p:spPr>
          <a:xfrm>
            <a:off x="5122250" y="1578671"/>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cxnSp>
        <p:nvCxnSpPr>
          <p:cNvPr id="20" name="直線コネクタ 19">
            <a:extLst>
              <a:ext uri="{FF2B5EF4-FFF2-40B4-BE49-F238E27FC236}">
                <a16:creationId xmlns:a16="http://schemas.microsoft.com/office/drawing/2014/main" id="{08D54A08-4CEC-41F0-A820-4235A28FC5B2}"/>
              </a:ext>
            </a:extLst>
          </p:cNvPr>
          <p:cNvCxnSpPr>
            <a:cxnSpLocks/>
          </p:cNvCxnSpPr>
          <p:nvPr/>
        </p:nvCxnSpPr>
        <p:spPr>
          <a:xfrm>
            <a:off x="1879731"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FC4FD2EF-7DF2-43A8-8694-4BB79F4325CE}"/>
              </a:ext>
            </a:extLst>
          </p:cNvPr>
          <p:cNvCxnSpPr>
            <a:cxnSpLocks/>
          </p:cNvCxnSpPr>
          <p:nvPr/>
        </p:nvCxnSpPr>
        <p:spPr>
          <a:xfrm>
            <a:off x="4399247"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2DF800E-14B6-4AF1-9257-F248CEE8C072}"/>
              </a:ext>
            </a:extLst>
          </p:cNvPr>
          <p:cNvCxnSpPr>
            <a:cxnSpLocks/>
          </p:cNvCxnSpPr>
          <p:nvPr/>
        </p:nvCxnSpPr>
        <p:spPr>
          <a:xfrm>
            <a:off x="6926138"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99C48243-FFF0-4108-A649-FB08DC338154}"/>
              </a:ext>
            </a:extLst>
          </p:cNvPr>
          <p:cNvCxnSpPr>
            <a:cxnSpLocks/>
          </p:cNvCxnSpPr>
          <p:nvPr/>
        </p:nvCxnSpPr>
        <p:spPr>
          <a:xfrm>
            <a:off x="9445654"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DB37C858-AEC8-4397-81A3-85DDB5CD9CAA}"/>
              </a:ext>
            </a:extLst>
          </p:cNvPr>
          <p:cNvSpPr txBox="1"/>
          <p:nvPr/>
        </p:nvSpPr>
        <p:spPr>
          <a:xfrm>
            <a:off x="3849760" y="1702675"/>
            <a:ext cx="1088062" cy="369332"/>
          </a:xfrm>
          <a:prstGeom prst="rect">
            <a:avLst/>
          </a:prstGeom>
          <a:noFill/>
        </p:spPr>
        <p:txBody>
          <a:bodyPr wrap="square" rtlCol="0">
            <a:spAutoFit/>
          </a:bodyPr>
          <a:lstStyle/>
          <a:p>
            <a:pPr algn="ctr"/>
            <a:r>
              <a:rPr kumimoji="1" lang="ja-JP" altLang="en-US" dirty="0"/>
              <a:t>小嶋さん</a:t>
            </a:r>
          </a:p>
        </p:txBody>
      </p:sp>
      <p:cxnSp>
        <p:nvCxnSpPr>
          <p:cNvPr id="30" name="直線矢印コネクタ 29">
            <a:extLst>
              <a:ext uri="{FF2B5EF4-FFF2-40B4-BE49-F238E27FC236}">
                <a16:creationId xmlns:a16="http://schemas.microsoft.com/office/drawing/2014/main" id="{AC9DAE13-EF39-4F77-8FC4-470804B72C22}"/>
              </a:ext>
            </a:extLst>
          </p:cNvPr>
          <p:cNvCxnSpPr>
            <a:cxnSpLocks/>
          </p:cNvCxnSpPr>
          <p:nvPr/>
        </p:nvCxnSpPr>
        <p:spPr>
          <a:xfrm flipV="1">
            <a:off x="1879731" y="3069734"/>
            <a:ext cx="5046407" cy="15301"/>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32" name="テキスト ボックス 31">
            <a:extLst>
              <a:ext uri="{FF2B5EF4-FFF2-40B4-BE49-F238E27FC236}">
                <a16:creationId xmlns:a16="http://schemas.microsoft.com/office/drawing/2014/main" id="{17E5A659-8187-4853-B3DB-A238A362528C}"/>
              </a:ext>
            </a:extLst>
          </p:cNvPr>
          <p:cNvSpPr txBox="1"/>
          <p:nvPr/>
        </p:nvSpPr>
        <p:spPr>
          <a:xfrm>
            <a:off x="3850915" y="2689167"/>
            <a:ext cx="1088062" cy="369332"/>
          </a:xfrm>
          <a:prstGeom prst="rect">
            <a:avLst/>
          </a:prstGeom>
          <a:noFill/>
        </p:spPr>
        <p:txBody>
          <a:bodyPr wrap="square" rtlCol="0">
            <a:spAutoFit/>
          </a:bodyPr>
          <a:lstStyle/>
          <a:p>
            <a:pPr algn="ctr"/>
            <a:r>
              <a:rPr kumimoji="1" lang="ja-JP" altLang="en-US" dirty="0"/>
              <a:t>佐藤さん</a:t>
            </a:r>
          </a:p>
        </p:txBody>
      </p:sp>
      <p:sp>
        <p:nvSpPr>
          <p:cNvPr id="33" name="二等辺三角形 32">
            <a:extLst>
              <a:ext uri="{FF2B5EF4-FFF2-40B4-BE49-F238E27FC236}">
                <a16:creationId xmlns:a16="http://schemas.microsoft.com/office/drawing/2014/main" id="{C601EBBD-1CBB-4EFC-9FBA-C291898A295D}"/>
              </a:ext>
            </a:extLst>
          </p:cNvPr>
          <p:cNvSpPr/>
          <p:nvPr/>
        </p:nvSpPr>
        <p:spPr>
          <a:xfrm rot="10800000">
            <a:off x="6014903" y="2926297"/>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テキスト ボックス 33">
            <a:extLst>
              <a:ext uri="{FF2B5EF4-FFF2-40B4-BE49-F238E27FC236}">
                <a16:creationId xmlns:a16="http://schemas.microsoft.com/office/drawing/2014/main" id="{FECBED07-4DFB-49F8-BABB-958ED67661C2}"/>
              </a:ext>
            </a:extLst>
          </p:cNvPr>
          <p:cNvSpPr txBox="1"/>
          <p:nvPr/>
        </p:nvSpPr>
        <p:spPr>
          <a:xfrm>
            <a:off x="5146911" y="2573121"/>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sp>
        <p:nvSpPr>
          <p:cNvPr id="37" name="吹き出し: 角を丸めた四角形 36">
            <a:extLst>
              <a:ext uri="{FF2B5EF4-FFF2-40B4-BE49-F238E27FC236}">
                <a16:creationId xmlns:a16="http://schemas.microsoft.com/office/drawing/2014/main" id="{C205E476-63DA-4861-A6F1-9A661CF003E9}"/>
              </a:ext>
            </a:extLst>
          </p:cNvPr>
          <p:cNvSpPr/>
          <p:nvPr/>
        </p:nvSpPr>
        <p:spPr>
          <a:xfrm>
            <a:off x="7394520" y="2797442"/>
            <a:ext cx="1960450" cy="468295"/>
          </a:xfrm>
          <a:prstGeom prst="wedgeRoundRectCallout">
            <a:avLst>
              <a:gd name="adj1" fmla="val -63959"/>
              <a:gd name="adj2" fmla="val 7266"/>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学会発表を目指して、</a:t>
            </a:r>
            <a:endParaRPr lang="en-US" altLang="ja-JP" sz="1400" dirty="0"/>
          </a:p>
          <a:p>
            <a:pPr algn="ctr"/>
            <a:r>
              <a:rPr lang="ja-JP" altLang="en-US" sz="1400" dirty="0"/>
              <a:t>適宜進めてきた</a:t>
            </a:r>
          </a:p>
        </p:txBody>
      </p:sp>
      <p:cxnSp>
        <p:nvCxnSpPr>
          <p:cNvPr id="38" name="直線矢印コネクタ 37">
            <a:extLst>
              <a:ext uri="{FF2B5EF4-FFF2-40B4-BE49-F238E27FC236}">
                <a16:creationId xmlns:a16="http://schemas.microsoft.com/office/drawing/2014/main" id="{B653FB38-FFE9-48E8-90C0-5070C8B1748F}"/>
              </a:ext>
            </a:extLst>
          </p:cNvPr>
          <p:cNvCxnSpPr>
            <a:cxnSpLocks/>
          </p:cNvCxnSpPr>
          <p:nvPr/>
        </p:nvCxnSpPr>
        <p:spPr>
          <a:xfrm flipV="1">
            <a:off x="1872357" y="4580507"/>
            <a:ext cx="1223087" cy="1"/>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cxnSp>
        <p:nvCxnSpPr>
          <p:cNvPr id="41" name="直線矢印コネクタ 40">
            <a:extLst>
              <a:ext uri="{FF2B5EF4-FFF2-40B4-BE49-F238E27FC236}">
                <a16:creationId xmlns:a16="http://schemas.microsoft.com/office/drawing/2014/main" id="{8E63B829-ED06-4F85-9CB6-BD65618D4313}"/>
              </a:ext>
            </a:extLst>
          </p:cNvPr>
          <p:cNvCxnSpPr>
            <a:cxnSpLocks/>
          </p:cNvCxnSpPr>
          <p:nvPr/>
        </p:nvCxnSpPr>
        <p:spPr>
          <a:xfrm>
            <a:off x="3095444" y="5177962"/>
            <a:ext cx="3830694"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43" name="テキスト ボックス 42">
            <a:extLst>
              <a:ext uri="{FF2B5EF4-FFF2-40B4-BE49-F238E27FC236}">
                <a16:creationId xmlns:a16="http://schemas.microsoft.com/office/drawing/2014/main" id="{DBE2DBBD-E074-4D5D-AB69-05033E6C0793}"/>
              </a:ext>
            </a:extLst>
          </p:cNvPr>
          <p:cNvSpPr txBox="1"/>
          <p:nvPr/>
        </p:nvSpPr>
        <p:spPr>
          <a:xfrm>
            <a:off x="4474524" y="4781234"/>
            <a:ext cx="889067" cy="369332"/>
          </a:xfrm>
          <a:prstGeom prst="rect">
            <a:avLst/>
          </a:prstGeom>
          <a:noFill/>
        </p:spPr>
        <p:txBody>
          <a:bodyPr wrap="square" rtlCol="0">
            <a:spAutoFit/>
          </a:bodyPr>
          <a:lstStyle/>
          <a:p>
            <a:pPr algn="ctr"/>
            <a:r>
              <a:rPr kumimoji="1" lang="ja-JP" altLang="en-US" dirty="0"/>
              <a:t>熊谷</a:t>
            </a:r>
          </a:p>
        </p:txBody>
      </p:sp>
      <p:sp>
        <p:nvSpPr>
          <p:cNvPr id="44" name="吹き出し: 角を丸めた四角形 43">
            <a:extLst>
              <a:ext uri="{FF2B5EF4-FFF2-40B4-BE49-F238E27FC236}">
                <a16:creationId xmlns:a16="http://schemas.microsoft.com/office/drawing/2014/main" id="{EE465C8E-95B2-4DE2-B2D9-1D693C71A61F}"/>
              </a:ext>
            </a:extLst>
          </p:cNvPr>
          <p:cNvSpPr/>
          <p:nvPr/>
        </p:nvSpPr>
        <p:spPr>
          <a:xfrm>
            <a:off x="3260427" y="3677692"/>
            <a:ext cx="3193699" cy="468295"/>
          </a:xfrm>
          <a:prstGeom prst="wedgeRoundRectCallout">
            <a:avLst>
              <a:gd name="adj1" fmla="val -64280"/>
              <a:gd name="adj2" fmla="val 61592"/>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2021</a:t>
            </a:r>
            <a:r>
              <a:rPr lang="ja-JP" altLang="en-US" sz="1400" dirty="0"/>
              <a:t>年度開発版を先行して評価し、</a:t>
            </a:r>
            <a:endParaRPr lang="en-US" altLang="ja-JP" sz="1400" dirty="0"/>
          </a:p>
          <a:p>
            <a:pPr algn="ctr"/>
            <a:r>
              <a:rPr lang="ja-JP" altLang="en-US" sz="1400" dirty="0"/>
              <a:t>学生側から進捗があれば、アップデートする</a:t>
            </a:r>
          </a:p>
        </p:txBody>
      </p:sp>
      <p:sp>
        <p:nvSpPr>
          <p:cNvPr id="45" name="テキスト ボックス 44">
            <a:extLst>
              <a:ext uri="{FF2B5EF4-FFF2-40B4-BE49-F238E27FC236}">
                <a16:creationId xmlns:a16="http://schemas.microsoft.com/office/drawing/2014/main" id="{C36495C1-86AB-41EB-BF6B-7762A9820DF3}"/>
              </a:ext>
            </a:extLst>
          </p:cNvPr>
          <p:cNvSpPr txBox="1"/>
          <p:nvPr/>
        </p:nvSpPr>
        <p:spPr>
          <a:xfrm>
            <a:off x="113214" y="5016700"/>
            <a:ext cx="1741182" cy="307777"/>
          </a:xfrm>
          <a:prstGeom prst="rect">
            <a:avLst/>
          </a:prstGeom>
          <a:noFill/>
        </p:spPr>
        <p:txBody>
          <a:bodyPr wrap="none" rtlCol="0">
            <a:spAutoFit/>
          </a:bodyPr>
          <a:lstStyle/>
          <a:p>
            <a:r>
              <a:rPr kumimoji="1" lang="ja-JP" altLang="en-US" sz="1400" dirty="0"/>
              <a:t>スケジュール問題適用</a:t>
            </a:r>
          </a:p>
        </p:txBody>
      </p:sp>
      <p:sp>
        <p:nvSpPr>
          <p:cNvPr id="46" name="テキスト ボックス 45">
            <a:extLst>
              <a:ext uri="{FF2B5EF4-FFF2-40B4-BE49-F238E27FC236}">
                <a16:creationId xmlns:a16="http://schemas.microsoft.com/office/drawing/2014/main" id="{D5C0E911-CA24-4E02-8B80-8FE7CAB2512B}"/>
              </a:ext>
            </a:extLst>
          </p:cNvPr>
          <p:cNvSpPr txBox="1"/>
          <p:nvPr/>
        </p:nvSpPr>
        <p:spPr>
          <a:xfrm>
            <a:off x="532400" y="4413640"/>
            <a:ext cx="902811" cy="307777"/>
          </a:xfrm>
          <a:prstGeom prst="rect">
            <a:avLst/>
          </a:prstGeom>
          <a:noFill/>
        </p:spPr>
        <p:txBody>
          <a:bodyPr wrap="none" rtlCol="0">
            <a:spAutoFit/>
          </a:bodyPr>
          <a:lstStyle/>
          <a:p>
            <a:pPr algn="ctr"/>
            <a:r>
              <a:rPr kumimoji="1" lang="ja-JP" altLang="en-US" sz="1400" dirty="0"/>
              <a:t>性能評価</a:t>
            </a:r>
          </a:p>
        </p:txBody>
      </p:sp>
      <p:sp>
        <p:nvSpPr>
          <p:cNvPr id="47" name="テキスト ボックス 46">
            <a:extLst>
              <a:ext uri="{FF2B5EF4-FFF2-40B4-BE49-F238E27FC236}">
                <a16:creationId xmlns:a16="http://schemas.microsoft.com/office/drawing/2014/main" id="{FAA987F6-EB2D-4636-8218-9CC3ED44E8B1}"/>
              </a:ext>
            </a:extLst>
          </p:cNvPr>
          <p:cNvSpPr txBox="1"/>
          <p:nvPr/>
        </p:nvSpPr>
        <p:spPr>
          <a:xfrm>
            <a:off x="539107" y="5634508"/>
            <a:ext cx="877163" cy="369332"/>
          </a:xfrm>
          <a:prstGeom prst="rect">
            <a:avLst/>
          </a:prstGeom>
          <a:noFill/>
        </p:spPr>
        <p:txBody>
          <a:bodyPr wrap="none" rtlCol="0">
            <a:spAutoFit/>
          </a:bodyPr>
          <a:lstStyle/>
          <a:p>
            <a:r>
              <a:rPr kumimoji="1" lang="ja-JP" altLang="en-US" b="1" dirty="0"/>
              <a:t>並列化</a:t>
            </a:r>
          </a:p>
        </p:txBody>
      </p:sp>
      <p:cxnSp>
        <p:nvCxnSpPr>
          <p:cNvPr id="49" name="直線矢印コネクタ 48">
            <a:extLst>
              <a:ext uri="{FF2B5EF4-FFF2-40B4-BE49-F238E27FC236}">
                <a16:creationId xmlns:a16="http://schemas.microsoft.com/office/drawing/2014/main" id="{BC898112-4EE7-4B66-8163-42B2CEEBC1AE}"/>
              </a:ext>
            </a:extLst>
          </p:cNvPr>
          <p:cNvCxnSpPr>
            <a:cxnSpLocks/>
          </p:cNvCxnSpPr>
          <p:nvPr/>
        </p:nvCxnSpPr>
        <p:spPr>
          <a:xfrm>
            <a:off x="9521807" y="5887310"/>
            <a:ext cx="937205"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51" name="吹き出し: 角を丸めた四角形 50">
            <a:extLst>
              <a:ext uri="{FF2B5EF4-FFF2-40B4-BE49-F238E27FC236}">
                <a16:creationId xmlns:a16="http://schemas.microsoft.com/office/drawing/2014/main" id="{1C8954BD-BAF6-499B-90FA-A2F440E1D330}"/>
              </a:ext>
            </a:extLst>
          </p:cNvPr>
          <p:cNvSpPr/>
          <p:nvPr/>
        </p:nvSpPr>
        <p:spPr>
          <a:xfrm>
            <a:off x="9853779" y="4865392"/>
            <a:ext cx="2225007" cy="468295"/>
          </a:xfrm>
          <a:prstGeom prst="wedgeRoundRectCallout">
            <a:avLst>
              <a:gd name="adj1" fmla="val -35267"/>
              <a:gd name="adj2" fmla="val 85475"/>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数千次元で、</a:t>
            </a:r>
            <a:r>
              <a:rPr lang="en-US" altLang="ja-JP" sz="1400" dirty="0"/>
              <a:t>15</a:t>
            </a:r>
            <a:r>
              <a:rPr lang="ja-JP" altLang="en-US" sz="1400" dirty="0"/>
              <a:t>分以内に可能解を得るには必須</a:t>
            </a:r>
          </a:p>
        </p:txBody>
      </p:sp>
      <p:sp>
        <p:nvSpPr>
          <p:cNvPr id="52" name="テキスト ボックス 51">
            <a:extLst>
              <a:ext uri="{FF2B5EF4-FFF2-40B4-BE49-F238E27FC236}">
                <a16:creationId xmlns:a16="http://schemas.microsoft.com/office/drawing/2014/main" id="{7C7E9A40-1CFC-49AA-B808-2D2CD95C94F6}"/>
              </a:ext>
            </a:extLst>
          </p:cNvPr>
          <p:cNvSpPr txBox="1"/>
          <p:nvPr/>
        </p:nvSpPr>
        <p:spPr>
          <a:xfrm>
            <a:off x="9536339" y="5470282"/>
            <a:ext cx="889067" cy="369332"/>
          </a:xfrm>
          <a:prstGeom prst="rect">
            <a:avLst/>
          </a:prstGeom>
          <a:noFill/>
        </p:spPr>
        <p:txBody>
          <a:bodyPr wrap="square" rtlCol="0">
            <a:spAutoFit/>
          </a:bodyPr>
          <a:lstStyle/>
          <a:p>
            <a:pPr algn="ctr"/>
            <a:r>
              <a:rPr kumimoji="1" lang="ja-JP" altLang="en-US" dirty="0"/>
              <a:t>熊谷</a:t>
            </a:r>
          </a:p>
        </p:txBody>
      </p:sp>
      <p:sp>
        <p:nvSpPr>
          <p:cNvPr id="54" name="二等辺三角形 53">
            <a:extLst>
              <a:ext uri="{FF2B5EF4-FFF2-40B4-BE49-F238E27FC236}">
                <a16:creationId xmlns:a16="http://schemas.microsoft.com/office/drawing/2014/main" id="{720FB6D8-41E6-4B16-984D-607165B8EEFE}"/>
              </a:ext>
            </a:extLst>
          </p:cNvPr>
          <p:cNvSpPr/>
          <p:nvPr/>
        </p:nvSpPr>
        <p:spPr>
          <a:xfrm rot="10800000">
            <a:off x="10635044" y="1921470"/>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5" name="テキスト ボックス 54">
            <a:extLst>
              <a:ext uri="{FF2B5EF4-FFF2-40B4-BE49-F238E27FC236}">
                <a16:creationId xmlns:a16="http://schemas.microsoft.com/office/drawing/2014/main" id="{7C4B9262-91CD-4810-A374-6FA17E16AD7D}"/>
              </a:ext>
            </a:extLst>
          </p:cNvPr>
          <p:cNvSpPr txBox="1"/>
          <p:nvPr/>
        </p:nvSpPr>
        <p:spPr>
          <a:xfrm>
            <a:off x="10068131" y="1577778"/>
            <a:ext cx="1297828" cy="307777"/>
          </a:xfrm>
          <a:prstGeom prst="rect">
            <a:avLst/>
          </a:prstGeom>
          <a:noFill/>
        </p:spPr>
        <p:txBody>
          <a:bodyPr wrap="square" rtlCol="0">
            <a:spAutoFit/>
          </a:bodyPr>
          <a:lstStyle/>
          <a:p>
            <a:pPr algn="ctr"/>
            <a:r>
              <a:rPr kumimoji="1" lang="ja-JP" altLang="en-US" sz="1400" dirty="0"/>
              <a:t>修士論文</a:t>
            </a:r>
          </a:p>
        </p:txBody>
      </p:sp>
      <p:sp>
        <p:nvSpPr>
          <p:cNvPr id="56" name="二等辺三角形 55">
            <a:extLst>
              <a:ext uri="{FF2B5EF4-FFF2-40B4-BE49-F238E27FC236}">
                <a16:creationId xmlns:a16="http://schemas.microsoft.com/office/drawing/2014/main" id="{AF66DA04-F197-41ED-AD33-4368F2512141}"/>
              </a:ext>
            </a:extLst>
          </p:cNvPr>
          <p:cNvSpPr/>
          <p:nvPr/>
        </p:nvSpPr>
        <p:spPr>
          <a:xfrm rot="10800000">
            <a:off x="8900378" y="1925345"/>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7" name="テキスト ボックス 56">
            <a:extLst>
              <a:ext uri="{FF2B5EF4-FFF2-40B4-BE49-F238E27FC236}">
                <a16:creationId xmlns:a16="http://schemas.microsoft.com/office/drawing/2014/main" id="{02E01E71-28CE-4722-8974-139F78BB26FE}"/>
              </a:ext>
            </a:extLst>
          </p:cNvPr>
          <p:cNvSpPr txBox="1"/>
          <p:nvPr/>
        </p:nvSpPr>
        <p:spPr>
          <a:xfrm>
            <a:off x="8333465" y="1581653"/>
            <a:ext cx="1297828" cy="307777"/>
          </a:xfrm>
          <a:prstGeom prst="rect">
            <a:avLst/>
          </a:prstGeom>
          <a:noFill/>
        </p:spPr>
        <p:txBody>
          <a:bodyPr wrap="square" rtlCol="0">
            <a:spAutoFit/>
          </a:bodyPr>
          <a:lstStyle/>
          <a:p>
            <a:pPr algn="ctr"/>
            <a:r>
              <a:rPr kumimoji="1" lang="ja-JP" altLang="en-US" sz="1400" dirty="0"/>
              <a:t>論文投稿</a:t>
            </a:r>
          </a:p>
        </p:txBody>
      </p:sp>
      <p:sp>
        <p:nvSpPr>
          <p:cNvPr id="59" name="二等辺三角形 58">
            <a:extLst>
              <a:ext uri="{FF2B5EF4-FFF2-40B4-BE49-F238E27FC236}">
                <a16:creationId xmlns:a16="http://schemas.microsoft.com/office/drawing/2014/main" id="{7C5AFBCD-E600-4B59-ADE4-039E2F383AF3}"/>
              </a:ext>
            </a:extLst>
          </p:cNvPr>
          <p:cNvSpPr/>
          <p:nvPr/>
        </p:nvSpPr>
        <p:spPr>
          <a:xfrm rot="10800000">
            <a:off x="11445826" y="2888256"/>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1" name="テキスト ボックス 60">
            <a:extLst>
              <a:ext uri="{FF2B5EF4-FFF2-40B4-BE49-F238E27FC236}">
                <a16:creationId xmlns:a16="http://schemas.microsoft.com/office/drawing/2014/main" id="{41991E38-688B-4200-8648-AE34F8FDF8C0}"/>
              </a:ext>
            </a:extLst>
          </p:cNvPr>
          <p:cNvSpPr txBox="1"/>
          <p:nvPr/>
        </p:nvSpPr>
        <p:spPr>
          <a:xfrm>
            <a:off x="10363715" y="2573121"/>
            <a:ext cx="1828285" cy="307777"/>
          </a:xfrm>
          <a:prstGeom prst="rect">
            <a:avLst/>
          </a:prstGeom>
          <a:noFill/>
        </p:spPr>
        <p:txBody>
          <a:bodyPr wrap="square" rtlCol="0">
            <a:spAutoFit/>
          </a:bodyPr>
          <a:lstStyle/>
          <a:p>
            <a:pPr algn="ctr"/>
            <a:r>
              <a:rPr kumimoji="1" lang="ja-JP" altLang="en-US" sz="1400" dirty="0"/>
              <a:t>電気学会 全国大会</a:t>
            </a:r>
          </a:p>
        </p:txBody>
      </p:sp>
      <p:sp>
        <p:nvSpPr>
          <p:cNvPr id="48" name="吹き出し: 角を丸めた四角形 47">
            <a:extLst>
              <a:ext uri="{FF2B5EF4-FFF2-40B4-BE49-F238E27FC236}">
                <a16:creationId xmlns:a16="http://schemas.microsoft.com/office/drawing/2014/main" id="{C8B27A4C-4725-4398-8B08-E57CC193B6E3}"/>
              </a:ext>
            </a:extLst>
          </p:cNvPr>
          <p:cNvSpPr/>
          <p:nvPr/>
        </p:nvSpPr>
        <p:spPr>
          <a:xfrm>
            <a:off x="7404349" y="2220872"/>
            <a:ext cx="1960450" cy="468295"/>
          </a:xfrm>
          <a:prstGeom prst="wedgeRoundRectCallout">
            <a:avLst>
              <a:gd name="adj1" fmla="val -73190"/>
              <a:gd name="adj2" fmla="val -49685"/>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学会発表を目指して、</a:t>
            </a:r>
            <a:endParaRPr lang="en-US" altLang="ja-JP" sz="1400" dirty="0"/>
          </a:p>
          <a:p>
            <a:pPr algn="ctr"/>
            <a:r>
              <a:rPr lang="ja-JP" altLang="en-US" sz="1400" dirty="0"/>
              <a:t>適宜進めてきた</a:t>
            </a:r>
          </a:p>
        </p:txBody>
      </p:sp>
      <p:sp>
        <p:nvSpPr>
          <p:cNvPr id="53" name="吹き出し: 角を丸めた四角形 52">
            <a:extLst>
              <a:ext uri="{FF2B5EF4-FFF2-40B4-BE49-F238E27FC236}">
                <a16:creationId xmlns:a16="http://schemas.microsoft.com/office/drawing/2014/main" id="{A26C82DA-1939-4C6A-A24B-C737C5900AF6}"/>
              </a:ext>
            </a:extLst>
          </p:cNvPr>
          <p:cNvSpPr/>
          <p:nvPr/>
        </p:nvSpPr>
        <p:spPr>
          <a:xfrm>
            <a:off x="7404349" y="4916418"/>
            <a:ext cx="1960450" cy="468295"/>
          </a:xfrm>
          <a:prstGeom prst="wedgeRoundRectCallout">
            <a:avLst>
              <a:gd name="adj1" fmla="val -63959"/>
              <a:gd name="adj2" fmla="val 7266"/>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実応用での性能評価</a:t>
            </a:r>
          </a:p>
        </p:txBody>
      </p:sp>
      <p:sp>
        <p:nvSpPr>
          <p:cNvPr id="5" name="テキスト ボックス 4">
            <a:extLst>
              <a:ext uri="{FF2B5EF4-FFF2-40B4-BE49-F238E27FC236}">
                <a16:creationId xmlns:a16="http://schemas.microsoft.com/office/drawing/2014/main" id="{08DCB995-8C79-47F7-2144-0CE6CCA1CEE6}"/>
              </a:ext>
            </a:extLst>
          </p:cNvPr>
          <p:cNvSpPr txBox="1"/>
          <p:nvPr/>
        </p:nvSpPr>
        <p:spPr>
          <a:xfrm>
            <a:off x="571983" y="-20412"/>
            <a:ext cx="5264775"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共同研究の目的・概要</a:t>
            </a:r>
          </a:p>
        </p:txBody>
      </p:sp>
    </p:spTree>
    <p:extLst>
      <p:ext uri="{BB962C8B-B14F-4D97-AF65-F5344CB8AC3E}">
        <p14:creationId xmlns:p14="http://schemas.microsoft.com/office/powerpoint/2010/main" val="2259960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成果概要</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6</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2356807"/>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アルゴリズム検討と検証を進め、一部成果を外部発表した。</a:t>
            </a:r>
            <a:endParaRPr lang="en-US" altLang="ja-JP" sz="2800" dirty="0"/>
          </a:p>
          <a:p>
            <a:pPr>
              <a:defRPr/>
            </a:pPr>
            <a:r>
              <a:rPr lang="ja-JP" altLang="en-US" sz="2800" dirty="0"/>
              <a:t>多目的最適化ベース（問題分割）の課題を明らかにした。</a:t>
            </a:r>
            <a:endParaRPr lang="en-US" altLang="ja-JP" sz="2800" dirty="0"/>
          </a:p>
          <a:p>
            <a:pPr>
              <a:defRPr/>
            </a:pPr>
            <a:r>
              <a:rPr lang="ja-JP" altLang="en-US" sz="2800" dirty="0"/>
              <a:t>プラント操業スケジューリング問題を実装し、その問題に対して、アルゴリズムを適用し、性能検証した。</a:t>
            </a:r>
            <a:endParaRPr lang="en-US" altLang="ja-JP" sz="2800" dirty="0"/>
          </a:p>
          <a:p>
            <a:pPr>
              <a:defRPr/>
            </a:pPr>
            <a:r>
              <a:rPr lang="ja-JP" altLang="en-US" sz="2800" dirty="0"/>
              <a:t>性能検証を通じて、対象問題への適合性の観点で、アルゴリズムの特徴を明らかにした。</a:t>
            </a:r>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a:t>
            </a:r>
          </a:p>
        </p:txBody>
      </p:sp>
    </p:spTree>
    <p:extLst>
      <p:ext uri="{BB962C8B-B14F-4D97-AF65-F5344CB8AC3E}">
        <p14:creationId xmlns:p14="http://schemas.microsoft.com/office/powerpoint/2010/main" val="3410361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アルゴリズム開発・検証の進捗</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7</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53538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制約対処法と近傍生成法について、別々に改良・検証を進めた。</a:t>
            </a:r>
            <a:endParaRPr lang="en-US" altLang="ja-JP" sz="2800" dirty="0"/>
          </a:p>
        </p:txBody>
      </p:sp>
      <p:sp>
        <p:nvSpPr>
          <p:cNvPr id="11" name="テキスト ボックス 10">
            <a:extLst>
              <a:ext uri="{FF2B5EF4-FFF2-40B4-BE49-F238E27FC236}">
                <a16:creationId xmlns:a16="http://schemas.microsoft.com/office/drawing/2014/main" id="{E34ABD51-F839-4248-9067-3256F0F116A5}"/>
              </a:ext>
            </a:extLst>
          </p:cNvPr>
          <p:cNvSpPr txBox="1"/>
          <p:nvPr/>
        </p:nvSpPr>
        <p:spPr>
          <a:xfrm>
            <a:off x="571983" y="-20412"/>
            <a:ext cx="6695591"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2.1 </a:t>
            </a:r>
            <a:r>
              <a:rPr kumimoji="1" lang="ja-JP" altLang="en-US" sz="1600" b="1" dirty="0">
                <a:solidFill>
                  <a:schemeClr val="bg1"/>
                </a:solidFill>
              </a:rPr>
              <a:t>アルゴリズム要素検討</a:t>
            </a:r>
          </a:p>
        </p:txBody>
      </p:sp>
      <p:sp>
        <p:nvSpPr>
          <p:cNvPr id="12" name="テキスト ボックス 11">
            <a:extLst>
              <a:ext uri="{FF2B5EF4-FFF2-40B4-BE49-F238E27FC236}">
                <a16:creationId xmlns:a16="http://schemas.microsoft.com/office/drawing/2014/main" id="{EA6B4B9B-CB6A-4A73-8AED-AC68086B55FA}"/>
              </a:ext>
            </a:extLst>
          </p:cNvPr>
          <p:cNvSpPr txBox="1"/>
          <p:nvPr/>
        </p:nvSpPr>
        <p:spPr>
          <a:xfrm>
            <a:off x="347145" y="4938869"/>
            <a:ext cx="1467068" cy="400110"/>
          </a:xfrm>
          <a:prstGeom prst="rect">
            <a:avLst/>
          </a:prstGeom>
          <a:noFill/>
        </p:spPr>
        <p:txBody>
          <a:bodyPr wrap="none" rtlCol="0">
            <a:spAutoFit/>
          </a:bodyPr>
          <a:lstStyle/>
          <a:p>
            <a:r>
              <a:rPr kumimoji="1" lang="ja-JP" altLang="en-US" sz="2000" b="1" dirty="0"/>
              <a:t>近傍生成法</a:t>
            </a:r>
          </a:p>
        </p:txBody>
      </p:sp>
      <p:sp>
        <p:nvSpPr>
          <p:cNvPr id="13" name="テキスト ボックス 12">
            <a:extLst>
              <a:ext uri="{FF2B5EF4-FFF2-40B4-BE49-F238E27FC236}">
                <a16:creationId xmlns:a16="http://schemas.microsoft.com/office/drawing/2014/main" id="{C61C0772-EA65-4A5E-8500-88FF936C7C5C}"/>
              </a:ext>
            </a:extLst>
          </p:cNvPr>
          <p:cNvSpPr txBox="1"/>
          <p:nvPr/>
        </p:nvSpPr>
        <p:spPr>
          <a:xfrm>
            <a:off x="347145" y="2731726"/>
            <a:ext cx="1467068" cy="400110"/>
          </a:xfrm>
          <a:prstGeom prst="rect">
            <a:avLst/>
          </a:prstGeom>
          <a:noFill/>
        </p:spPr>
        <p:txBody>
          <a:bodyPr wrap="none" rtlCol="0">
            <a:spAutoFit/>
          </a:bodyPr>
          <a:lstStyle/>
          <a:p>
            <a:r>
              <a:rPr kumimoji="1" lang="ja-JP" altLang="en-US" sz="2000" b="1" dirty="0"/>
              <a:t>制約対処法</a:t>
            </a:r>
          </a:p>
        </p:txBody>
      </p:sp>
      <p:cxnSp>
        <p:nvCxnSpPr>
          <p:cNvPr id="17" name="直線コネクタ 16">
            <a:extLst>
              <a:ext uri="{FF2B5EF4-FFF2-40B4-BE49-F238E27FC236}">
                <a16:creationId xmlns:a16="http://schemas.microsoft.com/office/drawing/2014/main" id="{8860B63E-9A83-4BF6-8647-5A6D73A86542}"/>
              </a:ext>
            </a:extLst>
          </p:cNvPr>
          <p:cNvCxnSpPr/>
          <p:nvPr/>
        </p:nvCxnSpPr>
        <p:spPr>
          <a:xfrm>
            <a:off x="2155593" y="1740317"/>
            <a:ext cx="0" cy="4340351"/>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FE152613-5F85-4D4E-8086-D269337DA0E9}"/>
              </a:ext>
            </a:extLst>
          </p:cNvPr>
          <p:cNvSpPr txBox="1"/>
          <p:nvPr/>
        </p:nvSpPr>
        <p:spPr>
          <a:xfrm>
            <a:off x="2301761" y="4938869"/>
            <a:ext cx="3256212" cy="400110"/>
          </a:xfrm>
          <a:prstGeom prst="rect">
            <a:avLst/>
          </a:prstGeom>
          <a:noFill/>
        </p:spPr>
        <p:txBody>
          <a:bodyPr wrap="none" rtlCol="0">
            <a:spAutoFit/>
          </a:bodyPr>
          <a:lstStyle/>
          <a:p>
            <a:r>
              <a:rPr kumimoji="1" lang="en-US" altLang="ja-JP" sz="2000" dirty="0"/>
              <a:t>Differential Evolution</a:t>
            </a:r>
            <a:r>
              <a:rPr kumimoji="1" lang="ja-JP" altLang="en-US" sz="2000" dirty="0"/>
              <a:t>の改良</a:t>
            </a:r>
          </a:p>
        </p:txBody>
      </p:sp>
      <p:sp>
        <p:nvSpPr>
          <p:cNvPr id="21" name="テキスト ボックス 20">
            <a:extLst>
              <a:ext uri="{FF2B5EF4-FFF2-40B4-BE49-F238E27FC236}">
                <a16:creationId xmlns:a16="http://schemas.microsoft.com/office/drawing/2014/main" id="{17DF28A8-B205-421A-8602-4238C4E52A25}"/>
              </a:ext>
            </a:extLst>
          </p:cNvPr>
          <p:cNvSpPr txBox="1"/>
          <p:nvPr/>
        </p:nvSpPr>
        <p:spPr>
          <a:xfrm>
            <a:off x="2575169" y="2557201"/>
            <a:ext cx="2709396" cy="400110"/>
          </a:xfrm>
          <a:prstGeom prst="rect">
            <a:avLst/>
          </a:prstGeom>
          <a:noFill/>
        </p:spPr>
        <p:txBody>
          <a:bodyPr wrap="none" rtlCol="0">
            <a:spAutoFit/>
          </a:bodyPr>
          <a:lstStyle/>
          <a:p>
            <a:pPr algn="ctr"/>
            <a:r>
              <a:rPr kumimoji="1" lang="ja-JP" altLang="en-US" sz="2000" dirty="0"/>
              <a:t>多目的最適化アプローチ</a:t>
            </a:r>
          </a:p>
        </p:txBody>
      </p:sp>
      <p:sp>
        <p:nvSpPr>
          <p:cNvPr id="23" name="テキスト ボックス 22">
            <a:extLst>
              <a:ext uri="{FF2B5EF4-FFF2-40B4-BE49-F238E27FC236}">
                <a16:creationId xmlns:a16="http://schemas.microsoft.com/office/drawing/2014/main" id="{403F6131-6D93-4F5E-AE44-A89755427704}"/>
              </a:ext>
            </a:extLst>
          </p:cNvPr>
          <p:cNvSpPr txBox="1"/>
          <p:nvPr/>
        </p:nvSpPr>
        <p:spPr>
          <a:xfrm>
            <a:off x="2612840" y="2966431"/>
            <a:ext cx="2634054" cy="369332"/>
          </a:xfrm>
          <a:prstGeom prst="rect">
            <a:avLst/>
          </a:prstGeom>
          <a:noFill/>
        </p:spPr>
        <p:txBody>
          <a:bodyPr wrap="none" rtlCol="0">
            <a:spAutoFit/>
          </a:bodyPr>
          <a:lstStyle/>
          <a:p>
            <a:pPr algn="ctr"/>
            <a:r>
              <a:rPr kumimoji="1" lang="ja-JP" altLang="en-US" dirty="0"/>
              <a:t>（問題分割、</a:t>
            </a:r>
            <a:r>
              <a:rPr kumimoji="1" lang="en-US" altLang="ja-JP" dirty="0"/>
              <a:t>MOEA/D</a:t>
            </a:r>
            <a:r>
              <a:rPr kumimoji="1" lang="ja-JP" altLang="en-US" dirty="0"/>
              <a:t>）</a:t>
            </a:r>
          </a:p>
        </p:txBody>
      </p:sp>
      <p:sp>
        <p:nvSpPr>
          <p:cNvPr id="26" name="テキスト ボックス 25">
            <a:extLst>
              <a:ext uri="{FF2B5EF4-FFF2-40B4-BE49-F238E27FC236}">
                <a16:creationId xmlns:a16="http://schemas.microsoft.com/office/drawing/2014/main" id="{3BD7A66B-1BB1-4281-B5CC-26BE821CF4F1}"/>
              </a:ext>
            </a:extLst>
          </p:cNvPr>
          <p:cNvSpPr txBox="1"/>
          <p:nvPr/>
        </p:nvSpPr>
        <p:spPr>
          <a:xfrm>
            <a:off x="6054189" y="4938869"/>
            <a:ext cx="1794252" cy="400110"/>
          </a:xfrm>
          <a:prstGeom prst="rect">
            <a:avLst/>
          </a:prstGeom>
          <a:noFill/>
        </p:spPr>
        <p:txBody>
          <a:bodyPr wrap="square" rtlCol="0">
            <a:spAutoFit/>
          </a:bodyPr>
          <a:lstStyle/>
          <a:p>
            <a:pPr algn="ctr"/>
            <a:r>
              <a:rPr kumimoji="1" lang="ja-JP" altLang="en-US" sz="2000" dirty="0"/>
              <a:t>佐藤さん検討</a:t>
            </a:r>
          </a:p>
        </p:txBody>
      </p:sp>
      <p:sp>
        <p:nvSpPr>
          <p:cNvPr id="27" name="テキスト ボックス 26">
            <a:extLst>
              <a:ext uri="{FF2B5EF4-FFF2-40B4-BE49-F238E27FC236}">
                <a16:creationId xmlns:a16="http://schemas.microsoft.com/office/drawing/2014/main" id="{F7DECE73-2325-4A98-A0A6-34338D16C6D1}"/>
              </a:ext>
            </a:extLst>
          </p:cNvPr>
          <p:cNvSpPr txBox="1"/>
          <p:nvPr/>
        </p:nvSpPr>
        <p:spPr>
          <a:xfrm>
            <a:off x="6106989" y="2194993"/>
            <a:ext cx="1688653" cy="400110"/>
          </a:xfrm>
          <a:prstGeom prst="rect">
            <a:avLst/>
          </a:prstGeom>
          <a:noFill/>
        </p:spPr>
        <p:txBody>
          <a:bodyPr wrap="square" rtlCol="0">
            <a:spAutoFit/>
          </a:bodyPr>
          <a:lstStyle/>
          <a:p>
            <a:pPr algn="ctr"/>
            <a:r>
              <a:rPr kumimoji="1" lang="ja-JP" altLang="en-US" sz="2000" dirty="0"/>
              <a:t>安田さん検討</a:t>
            </a:r>
          </a:p>
        </p:txBody>
      </p:sp>
      <p:sp>
        <p:nvSpPr>
          <p:cNvPr id="30" name="二等辺三角形 29">
            <a:extLst>
              <a:ext uri="{FF2B5EF4-FFF2-40B4-BE49-F238E27FC236}">
                <a16:creationId xmlns:a16="http://schemas.microsoft.com/office/drawing/2014/main" id="{629F9521-26A7-4B8D-9995-139AA96630D2}"/>
              </a:ext>
            </a:extLst>
          </p:cNvPr>
          <p:cNvSpPr/>
          <p:nvPr/>
        </p:nvSpPr>
        <p:spPr>
          <a:xfrm rot="5400000">
            <a:off x="7972612" y="2176245"/>
            <a:ext cx="489755" cy="437606"/>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 name="テキスト ボックス 3">
            <a:extLst>
              <a:ext uri="{FF2B5EF4-FFF2-40B4-BE49-F238E27FC236}">
                <a16:creationId xmlns:a16="http://schemas.microsoft.com/office/drawing/2014/main" id="{9DBA4CB2-55B8-AA4E-95E9-1BC84A63DF45}"/>
              </a:ext>
            </a:extLst>
          </p:cNvPr>
          <p:cNvSpPr txBox="1"/>
          <p:nvPr/>
        </p:nvSpPr>
        <p:spPr>
          <a:xfrm>
            <a:off x="9053949" y="2194993"/>
            <a:ext cx="2491388" cy="400110"/>
          </a:xfrm>
          <a:prstGeom prst="rect">
            <a:avLst/>
          </a:prstGeom>
          <a:noFill/>
        </p:spPr>
        <p:txBody>
          <a:bodyPr wrap="none" rtlCol="0">
            <a:spAutoFit/>
          </a:bodyPr>
          <a:lstStyle/>
          <a:p>
            <a:r>
              <a:rPr kumimoji="1" lang="ja-JP" altLang="en-US" sz="2000" dirty="0"/>
              <a:t>適応的スカラ化の開発</a:t>
            </a:r>
          </a:p>
        </p:txBody>
      </p:sp>
      <p:sp>
        <p:nvSpPr>
          <p:cNvPr id="5" name="二等辺三角形 4">
            <a:extLst>
              <a:ext uri="{FF2B5EF4-FFF2-40B4-BE49-F238E27FC236}">
                <a16:creationId xmlns:a16="http://schemas.microsoft.com/office/drawing/2014/main" id="{629941FD-13CE-549B-414A-6D0EA4415F3D}"/>
              </a:ext>
            </a:extLst>
          </p:cNvPr>
          <p:cNvSpPr/>
          <p:nvPr/>
        </p:nvSpPr>
        <p:spPr>
          <a:xfrm rot="5400000">
            <a:off x="7972612" y="3221901"/>
            <a:ext cx="489755" cy="437606"/>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二等辺三角形 5">
            <a:extLst>
              <a:ext uri="{FF2B5EF4-FFF2-40B4-BE49-F238E27FC236}">
                <a16:creationId xmlns:a16="http://schemas.microsoft.com/office/drawing/2014/main" id="{DC58B157-4F54-274F-947C-8BD84E6672E5}"/>
              </a:ext>
            </a:extLst>
          </p:cNvPr>
          <p:cNvSpPr/>
          <p:nvPr/>
        </p:nvSpPr>
        <p:spPr>
          <a:xfrm rot="5400000">
            <a:off x="7972612" y="3221901"/>
            <a:ext cx="489755" cy="437606"/>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二等辺三角形 6">
            <a:extLst>
              <a:ext uri="{FF2B5EF4-FFF2-40B4-BE49-F238E27FC236}">
                <a16:creationId xmlns:a16="http://schemas.microsoft.com/office/drawing/2014/main" id="{96ABB5B1-33F3-C42C-05B6-94A93BA13D2E}"/>
              </a:ext>
            </a:extLst>
          </p:cNvPr>
          <p:cNvSpPr/>
          <p:nvPr/>
        </p:nvSpPr>
        <p:spPr>
          <a:xfrm rot="5400000">
            <a:off x="7972612" y="4920121"/>
            <a:ext cx="489755" cy="437606"/>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テキスト ボックス 8">
            <a:extLst>
              <a:ext uri="{FF2B5EF4-FFF2-40B4-BE49-F238E27FC236}">
                <a16:creationId xmlns:a16="http://schemas.microsoft.com/office/drawing/2014/main" id="{44948413-03F0-4DFF-14F4-DC753E6EA0B3}"/>
              </a:ext>
            </a:extLst>
          </p:cNvPr>
          <p:cNvSpPr txBox="1"/>
          <p:nvPr/>
        </p:nvSpPr>
        <p:spPr>
          <a:xfrm>
            <a:off x="6106989" y="3240649"/>
            <a:ext cx="1688653" cy="400110"/>
          </a:xfrm>
          <a:prstGeom prst="rect">
            <a:avLst/>
          </a:prstGeom>
          <a:noFill/>
        </p:spPr>
        <p:txBody>
          <a:bodyPr wrap="square" rtlCol="0">
            <a:spAutoFit/>
          </a:bodyPr>
          <a:lstStyle/>
          <a:p>
            <a:pPr algn="ctr"/>
            <a:r>
              <a:rPr kumimoji="1" lang="ja-JP" altLang="en-US" sz="2000" dirty="0"/>
              <a:t>小嶋さん検討</a:t>
            </a:r>
          </a:p>
        </p:txBody>
      </p:sp>
      <p:sp>
        <p:nvSpPr>
          <p:cNvPr id="24" name="テキスト ボックス 23">
            <a:extLst>
              <a:ext uri="{FF2B5EF4-FFF2-40B4-BE49-F238E27FC236}">
                <a16:creationId xmlns:a16="http://schemas.microsoft.com/office/drawing/2014/main" id="{6029E157-54C8-8EBF-F723-F6EFC5A182ED}"/>
              </a:ext>
            </a:extLst>
          </p:cNvPr>
          <p:cNvSpPr txBox="1"/>
          <p:nvPr/>
        </p:nvSpPr>
        <p:spPr>
          <a:xfrm>
            <a:off x="8974239" y="4784981"/>
            <a:ext cx="2650807" cy="707886"/>
          </a:xfrm>
          <a:prstGeom prst="rect">
            <a:avLst/>
          </a:prstGeom>
          <a:noFill/>
        </p:spPr>
        <p:txBody>
          <a:bodyPr wrap="square" rtlCol="0">
            <a:spAutoFit/>
          </a:bodyPr>
          <a:lstStyle/>
          <a:p>
            <a:pPr algn="ctr"/>
            <a:r>
              <a:rPr kumimoji="1" lang="ja-JP" altLang="en-US" sz="2000" dirty="0"/>
              <a:t>有制約最適化における近傍生成の改善</a:t>
            </a:r>
          </a:p>
        </p:txBody>
      </p:sp>
      <p:sp>
        <p:nvSpPr>
          <p:cNvPr id="25" name="テキスト ボックス 24">
            <a:extLst>
              <a:ext uri="{FF2B5EF4-FFF2-40B4-BE49-F238E27FC236}">
                <a16:creationId xmlns:a16="http://schemas.microsoft.com/office/drawing/2014/main" id="{923C72DF-2EDE-81A6-A518-526D0C0D44B2}"/>
              </a:ext>
            </a:extLst>
          </p:cNvPr>
          <p:cNvSpPr txBox="1"/>
          <p:nvPr/>
        </p:nvSpPr>
        <p:spPr>
          <a:xfrm>
            <a:off x="9051545" y="3240649"/>
            <a:ext cx="2496196" cy="400110"/>
          </a:xfrm>
          <a:prstGeom prst="rect">
            <a:avLst/>
          </a:prstGeom>
          <a:noFill/>
        </p:spPr>
        <p:txBody>
          <a:bodyPr wrap="none" rtlCol="0">
            <a:spAutoFit/>
          </a:bodyPr>
          <a:lstStyle/>
          <a:p>
            <a:r>
              <a:rPr kumimoji="1" lang="ja-JP" altLang="en-US" sz="2000" dirty="0"/>
              <a:t>スケール差の影響分析</a:t>
            </a:r>
          </a:p>
        </p:txBody>
      </p:sp>
      <p:cxnSp>
        <p:nvCxnSpPr>
          <p:cNvPr id="32" name="直線コネクタ 31">
            <a:extLst>
              <a:ext uri="{FF2B5EF4-FFF2-40B4-BE49-F238E27FC236}">
                <a16:creationId xmlns:a16="http://schemas.microsoft.com/office/drawing/2014/main" id="{68CD09F4-E933-AC81-C792-2A5FD6C84CA6}"/>
              </a:ext>
            </a:extLst>
          </p:cNvPr>
          <p:cNvCxnSpPr/>
          <p:nvPr/>
        </p:nvCxnSpPr>
        <p:spPr>
          <a:xfrm>
            <a:off x="5718562" y="1670633"/>
            <a:ext cx="0" cy="4340351"/>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7DE7EE87-0DD3-4663-87CA-62B82E6B7789}"/>
              </a:ext>
            </a:extLst>
          </p:cNvPr>
          <p:cNvSpPr txBox="1"/>
          <p:nvPr/>
        </p:nvSpPr>
        <p:spPr>
          <a:xfrm>
            <a:off x="8914156" y="3745833"/>
            <a:ext cx="2373356" cy="369332"/>
          </a:xfrm>
          <a:prstGeom prst="rect">
            <a:avLst/>
          </a:prstGeom>
          <a:noFill/>
        </p:spPr>
        <p:txBody>
          <a:bodyPr wrap="square" rtlCol="0">
            <a:spAutoFit/>
          </a:bodyPr>
          <a:lstStyle/>
          <a:p>
            <a:pPr algn="ctr"/>
            <a:r>
              <a:rPr kumimoji="1" lang="ja-JP" altLang="en-US" dirty="0">
                <a:solidFill>
                  <a:schemeClr val="accent4"/>
                </a:solidFill>
              </a:rPr>
              <a:t>⇒一部成果を抜粋</a:t>
            </a:r>
          </a:p>
        </p:txBody>
      </p:sp>
    </p:spTree>
    <p:extLst>
      <p:ext uri="{BB962C8B-B14F-4D97-AF65-F5344CB8AC3E}">
        <p14:creationId xmlns:p14="http://schemas.microsoft.com/office/powerpoint/2010/main" val="549007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8</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制約対処法の分類</a:t>
            </a:r>
            <a:endParaRPr lang="en-US" dirty="0"/>
          </a:p>
        </p:txBody>
      </p:sp>
      <mc:AlternateContent xmlns:mc="http://schemas.openxmlformats.org/markup-compatibility/2006" xmlns:a14="http://schemas.microsoft.com/office/drawing/2010/main">
        <mc:Choice Requires="a14">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56209"/>
                <a:ext cx="11509002" cy="54297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14:m>
                  <m:oMath xmlns:m="http://schemas.openxmlformats.org/officeDocument/2006/math">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𝑓</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𝑣</m:t>
                    </m:r>
                    <m:r>
                      <a:rPr kumimoji="1" lang="en-US" altLang="ja-JP" sz="2800" b="0" i="1" smtClean="0">
                        <a:latin typeface="Cambria Math" panose="02040503050406030204" pitchFamily="18" charset="0"/>
                      </a:rPr>
                      <m:t>)</m:t>
                    </m:r>
                  </m:oMath>
                </a14:m>
                <a:r>
                  <a:rPr lang="ja-JP" altLang="en-US" sz="2800" dirty="0"/>
                  <a:t>のトレードオフ領域の探索は多目的最適化ベースが有利。</a:t>
                </a:r>
                <a:endParaRPr lang="en-US" altLang="ja-JP" sz="2800" dirty="0"/>
              </a:p>
            </p:txBody>
          </p:sp>
        </mc:Choice>
        <mc:Fallback xmlns="">
          <p:sp>
            <p:nvSpPr>
              <p:cNvPr id="52" name="テキスト プレースホルダー 2">
                <a:extLst>
                  <a:ext uri="{FF2B5EF4-FFF2-40B4-BE49-F238E27FC236}">
                    <a16:creationId xmlns:a16="http://schemas.microsoft.com/office/drawing/2014/main" id="{C9267424-E1F2-4834-9AAF-37679E5974BA}"/>
                  </a:ext>
                </a:extLst>
              </p:cNvPr>
              <p:cNvSpPr txBox="1">
                <a:spLocks noRot="1" noChangeAspect="1" noMove="1" noResize="1" noEditPoints="1" noAdjustHandles="1" noChangeArrowheads="1" noChangeShapeType="1" noTextEdit="1"/>
              </p:cNvSpPr>
              <p:nvPr/>
            </p:nvSpPr>
            <p:spPr>
              <a:xfrm>
                <a:off x="408178" y="1056209"/>
                <a:ext cx="11509002" cy="542974"/>
              </a:xfrm>
              <a:prstGeom prst="rect">
                <a:avLst/>
              </a:prstGeom>
              <a:blipFill>
                <a:blip r:embed="rId3"/>
                <a:stretch>
                  <a:fillRect t="-20225" b="-17978"/>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80648425-8D2E-4A46-B123-B2E9CBD135E5}"/>
              </a:ext>
            </a:extLst>
          </p:cNvPr>
          <p:cNvSpPr txBox="1"/>
          <p:nvPr/>
        </p:nvSpPr>
        <p:spPr>
          <a:xfrm>
            <a:off x="4889893" y="4785554"/>
            <a:ext cx="1766917" cy="369332"/>
          </a:xfrm>
          <a:prstGeom prst="rect">
            <a:avLst/>
          </a:prstGeom>
          <a:noFill/>
        </p:spPr>
        <p:txBody>
          <a:bodyPr wrap="square" rtlCol="0">
            <a:spAutoFit/>
          </a:bodyPr>
          <a:lstStyle/>
          <a:p>
            <a:pPr algn="ctr"/>
            <a:r>
              <a:rPr kumimoji="1" lang="en-US" altLang="ja-JP" dirty="0"/>
              <a:t>Feasibility Rule</a:t>
            </a:r>
            <a:r>
              <a:rPr kumimoji="1" lang="ja-JP" altLang="en-US" dirty="0"/>
              <a:t>、</a:t>
            </a:r>
          </a:p>
        </p:txBody>
      </p:sp>
      <p:sp>
        <p:nvSpPr>
          <p:cNvPr id="23" name="テキスト ボックス 22">
            <a:extLst>
              <a:ext uri="{FF2B5EF4-FFF2-40B4-BE49-F238E27FC236}">
                <a16:creationId xmlns:a16="http://schemas.microsoft.com/office/drawing/2014/main" id="{9A522F8C-993F-4CC6-A1FD-07068EA58406}"/>
              </a:ext>
            </a:extLst>
          </p:cNvPr>
          <p:cNvSpPr txBox="1"/>
          <p:nvPr/>
        </p:nvSpPr>
        <p:spPr>
          <a:xfrm>
            <a:off x="2408909" y="4623629"/>
            <a:ext cx="1916299" cy="369332"/>
          </a:xfrm>
          <a:prstGeom prst="rect">
            <a:avLst/>
          </a:prstGeom>
          <a:noFill/>
        </p:spPr>
        <p:txBody>
          <a:bodyPr wrap="square" rtlCol="0">
            <a:spAutoFit/>
          </a:bodyPr>
          <a:lstStyle/>
          <a:p>
            <a:pPr algn="ctr"/>
            <a:r>
              <a:rPr kumimoji="1" lang="en-US" altLang="ja-JP" dirty="0"/>
              <a:t>Death Penalty</a:t>
            </a:r>
            <a:r>
              <a:rPr kumimoji="1" lang="ja-JP" altLang="en-US" dirty="0"/>
              <a:t>、</a:t>
            </a:r>
          </a:p>
        </p:txBody>
      </p:sp>
      <p:sp>
        <p:nvSpPr>
          <p:cNvPr id="24" name="テキスト ボックス 23">
            <a:extLst>
              <a:ext uri="{FF2B5EF4-FFF2-40B4-BE49-F238E27FC236}">
                <a16:creationId xmlns:a16="http://schemas.microsoft.com/office/drawing/2014/main" id="{1BFD0BDB-B153-4E3B-8C3B-123ED229D81E}"/>
              </a:ext>
            </a:extLst>
          </p:cNvPr>
          <p:cNvSpPr txBox="1"/>
          <p:nvPr/>
        </p:nvSpPr>
        <p:spPr>
          <a:xfrm>
            <a:off x="8704965" y="4806714"/>
            <a:ext cx="1351994" cy="646331"/>
          </a:xfrm>
          <a:prstGeom prst="rect">
            <a:avLst/>
          </a:prstGeom>
          <a:noFill/>
        </p:spPr>
        <p:txBody>
          <a:bodyPr wrap="square" rtlCol="0">
            <a:spAutoFit/>
          </a:bodyPr>
          <a:lstStyle/>
          <a:p>
            <a:pPr algn="ctr"/>
            <a:r>
              <a:rPr kumimoji="1" lang="en-US" altLang="ja-JP" dirty="0"/>
              <a:t>Two-Phase Framework</a:t>
            </a:r>
            <a:endParaRPr kumimoji="1" lang="ja-JP" altLang="en-US" dirty="0"/>
          </a:p>
        </p:txBody>
      </p:sp>
      <p:sp>
        <p:nvSpPr>
          <p:cNvPr id="40" name="テキスト ボックス 39">
            <a:extLst>
              <a:ext uri="{FF2B5EF4-FFF2-40B4-BE49-F238E27FC236}">
                <a16:creationId xmlns:a16="http://schemas.microsoft.com/office/drawing/2014/main" id="{EE52DF4F-15AF-487E-97D0-BD727B7BD4F9}"/>
              </a:ext>
            </a:extLst>
          </p:cNvPr>
          <p:cNvSpPr txBox="1"/>
          <p:nvPr/>
        </p:nvSpPr>
        <p:spPr>
          <a:xfrm>
            <a:off x="2408909" y="4992304"/>
            <a:ext cx="1916299" cy="369332"/>
          </a:xfrm>
          <a:prstGeom prst="rect">
            <a:avLst/>
          </a:prstGeom>
          <a:noFill/>
        </p:spPr>
        <p:txBody>
          <a:bodyPr wrap="square" rtlCol="0">
            <a:spAutoFit/>
          </a:bodyPr>
          <a:lstStyle/>
          <a:p>
            <a:pPr algn="ctr"/>
            <a:r>
              <a:rPr kumimoji="1" lang="en-US" altLang="ja-JP" dirty="0"/>
              <a:t>Adaptive Penalty</a:t>
            </a:r>
            <a:endParaRPr kumimoji="1" lang="ja-JP" altLang="en-US" dirty="0"/>
          </a:p>
        </p:txBody>
      </p:sp>
      <p:sp>
        <p:nvSpPr>
          <p:cNvPr id="42" name="テキスト ボックス 41">
            <a:extLst>
              <a:ext uri="{FF2B5EF4-FFF2-40B4-BE49-F238E27FC236}">
                <a16:creationId xmlns:a16="http://schemas.microsoft.com/office/drawing/2014/main" id="{1D5E04A3-56D7-4EDB-9BEE-89B132DFFAE3}"/>
              </a:ext>
            </a:extLst>
          </p:cNvPr>
          <p:cNvSpPr txBox="1"/>
          <p:nvPr/>
        </p:nvSpPr>
        <p:spPr>
          <a:xfrm>
            <a:off x="10660355" y="4806714"/>
            <a:ext cx="1117341" cy="646331"/>
          </a:xfrm>
          <a:prstGeom prst="rect">
            <a:avLst/>
          </a:prstGeom>
          <a:noFill/>
        </p:spPr>
        <p:txBody>
          <a:bodyPr wrap="square" rtlCol="0">
            <a:spAutoFit/>
          </a:bodyPr>
          <a:lstStyle/>
          <a:p>
            <a:pPr algn="ctr"/>
            <a:r>
              <a:rPr kumimoji="1" lang="en-US" altLang="ja-JP" dirty="0">
                <a:solidFill>
                  <a:srgbClr val="FF0000"/>
                </a:solidFill>
              </a:rPr>
              <a:t>Adaptive MOEA/D</a:t>
            </a:r>
            <a:endParaRPr kumimoji="1" lang="ja-JP" altLang="en-US" dirty="0">
              <a:solidFill>
                <a:srgbClr val="FF0000"/>
              </a:solidFill>
            </a:endParaRPr>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466A389F-447F-4B69-A5C3-E4AD21F18972}"/>
                  </a:ext>
                </a:extLst>
              </p:cNvPr>
              <p:cNvSpPr txBox="1"/>
              <p:nvPr/>
            </p:nvSpPr>
            <p:spPr>
              <a:xfrm>
                <a:off x="5413046" y="5154229"/>
                <a:ext cx="720610" cy="369332"/>
              </a:xfrm>
              <a:prstGeom prst="rect">
                <a:avLst/>
              </a:prstGeom>
              <a:noFill/>
            </p:spPr>
            <p:txBody>
              <a:bodyPr wrap="square" rtlCol="0">
                <a:spAutoFit/>
              </a:bodyPr>
              <a:lstStyle/>
              <a:p>
                <a:pPr algn="ctr"/>
                <a14:m>
                  <m:oMath xmlns:m="http://schemas.openxmlformats.org/officeDocument/2006/math">
                    <m:r>
                      <a:rPr kumimoji="1" lang="ja-JP" altLang="en-US" sz="1800" b="0" i="1" smtClean="0">
                        <a:latin typeface="Cambria Math" panose="02040503050406030204" pitchFamily="18" charset="0"/>
                      </a:rPr>
                      <m:t>𝜀</m:t>
                    </m:r>
                  </m:oMath>
                </a14:m>
                <a:r>
                  <a:rPr kumimoji="1" lang="en-US" altLang="ja-JP" dirty="0"/>
                  <a:t>CM</a:t>
                </a:r>
                <a:endParaRPr kumimoji="1" lang="ja-JP" altLang="en-US" dirty="0"/>
              </a:p>
            </p:txBody>
          </p:sp>
        </mc:Choice>
        <mc:Fallback xmlns="">
          <p:sp>
            <p:nvSpPr>
              <p:cNvPr id="44" name="テキスト ボックス 43">
                <a:extLst>
                  <a:ext uri="{FF2B5EF4-FFF2-40B4-BE49-F238E27FC236}">
                    <a16:creationId xmlns:a16="http://schemas.microsoft.com/office/drawing/2014/main" id="{466A389F-447F-4B69-A5C3-E4AD21F18972}"/>
                  </a:ext>
                </a:extLst>
              </p:cNvPr>
              <p:cNvSpPr txBox="1">
                <a:spLocks noRot="1" noChangeAspect="1" noMove="1" noResize="1" noEditPoints="1" noAdjustHandles="1" noChangeArrowheads="1" noChangeShapeType="1" noTextEdit="1"/>
              </p:cNvSpPr>
              <p:nvPr/>
            </p:nvSpPr>
            <p:spPr>
              <a:xfrm>
                <a:off x="5413046" y="5154229"/>
                <a:ext cx="720610" cy="369332"/>
              </a:xfrm>
              <a:prstGeom prst="rect">
                <a:avLst/>
              </a:prstGeom>
              <a:blipFill>
                <a:blip r:embed="rId4"/>
                <a:stretch>
                  <a:fillRect t="-10000" r="-2542" b="-26667"/>
                </a:stretch>
              </a:blipFill>
            </p:spPr>
            <p:txBody>
              <a:bodyPr/>
              <a:lstStyle/>
              <a:p>
                <a:r>
                  <a:rPr lang="ja-JP" altLang="en-US">
                    <a:noFill/>
                  </a:rPr>
                  <a:t> </a:t>
                </a:r>
              </a:p>
            </p:txBody>
          </p:sp>
        </mc:Fallback>
      </mc:AlternateContent>
      <p:sp>
        <p:nvSpPr>
          <p:cNvPr id="60" name="テキスト ボックス 59">
            <a:extLst>
              <a:ext uri="{FF2B5EF4-FFF2-40B4-BE49-F238E27FC236}">
                <a16:creationId xmlns:a16="http://schemas.microsoft.com/office/drawing/2014/main" id="{40426C4A-5568-4F24-B5F8-14ABAB94101B}"/>
              </a:ext>
            </a:extLst>
          </p:cNvPr>
          <p:cNvSpPr txBox="1"/>
          <p:nvPr/>
        </p:nvSpPr>
        <p:spPr>
          <a:xfrm>
            <a:off x="7019232" y="4785554"/>
            <a:ext cx="983365" cy="369332"/>
          </a:xfrm>
          <a:prstGeom prst="rect">
            <a:avLst/>
          </a:prstGeom>
          <a:noFill/>
        </p:spPr>
        <p:txBody>
          <a:bodyPr wrap="square" rtlCol="0">
            <a:spAutoFit/>
          </a:bodyPr>
          <a:lstStyle/>
          <a:p>
            <a:pPr algn="ctr"/>
            <a:r>
              <a:rPr kumimoji="1" lang="en-US" altLang="ja-JP" dirty="0"/>
              <a:t>MCR</a:t>
            </a:r>
            <a:endParaRPr kumimoji="1" lang="ja-JP" altLang="en-US" dirty="0"/>
          </a:p>
        </p:txBody>
      </p:sp>
      <p:sp>
        <p:nvSpPr>
          <p:cNvPr id="15" name="テキスト ボックス 14">
            <a:extLst>
              <a:ext uri="{FF2B5EF4-FFF2-40B4-BE49-F238E27FC236}">
                <a16:creationId xmlns:a16="http://schemas.microsoft.com/office/drawing/2014/main" id="{820BE8F3-F806-493F-B66D-19BA4B15CE6E}"/>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2.1 </a:t>
            </a:r>
            <a:r>
              <a:rPr kumimoji="1" lang="ja-JP" altLang="en-US" sz="1600" b="1" dirty="0">
                <a:solidFill>
                  <a:schemeClr val="bg1"/>
                </a:solidFill>
              </a:rPr>
              <a:t>アルゴリズム要素検討</a:t>
            </a:r>
          </a:p>
        </p:txBody>
      </p:sp>
      <p:sp>
        <p:nvSpPr>
          <p:cNvPr id="2" name="正方形/長方形 1">
            <a:extLst>
              <a:ext uri="{FF2B5EF4-FFF2-40B4-BE49-F238E27FC236}">
                <a16:creationId xmlns:a16="http://schemas.microsoft.com/office/drawing/2014/main" id="{C7F0CC70-F0E2-4CDE-B4CA-2D9678B8D830}"/>
              </a:ext>
            </a:extLst>
          </p:cNvPr>
          <p:cNvSpPr/>
          <p:nvPr/>
        </p:nvSpPr>
        <p:spPr>
          <a:xfrm>
            <a:off x="1933574" y="1856951"/>
            <a:ext cx="2866967"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ペナルティベース</a:t>
            </a:r>
            <a:endParaRPr kumimoji="1" lang="en-US" altLang="ja-JP" b="1" dirty="0">
              <a:solidFill>
                <a:schemeClr val="bg1"/>
              </a:solidFill>
            </a:endParaRPr>
          </a:p>
        </p:txBody>
      </p:sp>
      <p:sp>
        <p:nvSpPr>
          <p:cNvPr id="16" name="正方形/長方形 15">
            <a:extLst>
              <a:ext uri="{FF2B5EF4-FFF2-40B4-BE49-F238E27FC236}">
                <a16:creationId xmlns:a16="http://schemas.microsoft.com/office/drawing/2014/main" id="{836FA066-76C9-4CA8-B99A-57F383FCBD08}"/>
              </a:ext>
            </a:extLst>
          </p:cNvPr>
          <p:cNvSpPr/>
          <p:nvPr/>
        </p:nvSpPr>
        <p:spPr>
          <a:xfrm>
            <a:off x="4889308" y="1856951"/>
            <a:ext cx="3445068"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分離ベース</a:t>
            </a:r>
            <a:endParaRPr kumimoji="1" lang="en-US" altLang="ja-JP" b="1" dirty="0">
              <a:solidFill>
                <a:schemeClr val="bg1"/>
              </a:solidFill>
            </a:endParaRPr>
          </a:p>
        </p:txBody>
      </p:sp>
      <p:sp>
        <p:nvSpPr>
          <p:cNvPr id="17" name="正方形/長方形 16">
            <a:extLst>
              <a:ext uri="{FF2B5EF4-FFF2-40B4-BE49-F238E27FC236}">
                <a16:creationId xmlns:a16="http://schemas.microsoft.com/office/drawing/2014/main" id="{39566209-24AB-4394-B0F7-609B95FA0674}"/>
              </a:ext>
            </a:extLst>
          </p:cNvPr>
          <p:cNvSpPr/>
          <p:nvPr/>
        </p:nvSpPr>
        <p:spPr>
          <a:xfrm>
            <a:off x="8489816" y="1856951"/>
            <a:ext cx="3494039"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多目的最適化ベース</a:t>
            </a:r>
            <a:endParaRPr kumimoji="1" lang="en-US" altLang="ja-JP" b="1" dirty="0">
              <a:solidFill>
                <a:schemeClr val="bg1"/>
              </a:solidFill>
            </a:endParaRPr>
          </a:p>
        </p:txBody>
      </p:sp>
      <p:sp>
        <p:nvSpPr>
          <p:cNvPr id="20" name="正方形/長方形 19">
            <a:extLst>
              <a:ext uri="{FF2B5EF4-FFF2-40B4-BE49-F238E27FC236}">
                <a16:creationId xmlns:a16="http://schemas.microsoft.com/office/drawing/2014/main" id="{837DFE9E-A658-485D-BF74-60AB3DD9EA5B}"/>
              </a:ext>
            </a:extLst>
          </p:cNvPr>
          <p:cNvSpPr/>
          <p:nvPr/>
        </p:nvSpPr>
        <p:spPr>
          <a:xfrm>
            <a:off x="10368076" y="4362601"/>
            <a:ext cx="1615779" cy="3490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問題分割</a:t>
            </a:r>
          </a:p>
        </p:txBody>
      </p:sp>
      <p:sp>
        <p:nvSpPr>
          <p:cNvPr id="21" name="正方形/長方形 20">
            <a:extLst>
              <a:ext uri="{FF2B5EF4-FFF2-40B4-BE49-F238E27FC236}">
                <a16:creationId xmlns:a16="http://schemas.microsoft.com/office/drawing/2014/main" id="{27B1A8D3-CCBD-4E2E-831A-06C1CF28A53E}"/>
              </a:ext>
            </a:extLst>
          </p:cNvPr>
          <p:cNvSpPr/>
          <p:nvPr/>
        </p:nvSpPr>
        <p:spPr>
          <a:xfrm>
            <a:off x="8489816" y="4361871"/>
            <a:ext cx="1720267" cy="3505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パレートランキング</a:t>
            </a:r>
          </a:p>
        </p:txBody>
      </p:sp>
      <p:sp>
        <p:nvSpPr>
          <p:cNvPr id="22" name="正方形/長方形 21">
            <a:extLst>
              <a:ext uri="{FF2B5EF4-FFF2-40B4-BE49-F238E27FC236}">
                <a16:creationId xmlns:a16="http://schemas.microsoft.com/office/drawing/2014/main" id="{8EC9F912-ED0F-4616-AC1F-E5FE652A0CA7}"/>
              </a:ext>
            </a:extLst>
          </p:cNvPr>
          <p:cNvSpPr/>
          <p:nvPr/>
        </p:nvSpPr>
        <p:spPr>
          <a:xfrm>
            <a:off x="6684416" y="4368207"/>
            <a:ext cx="1649960" cy="337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ランキング</a:t>
            </a:r>
          </a:p>
        </p:txBody>
      </p:sp>
      <p:sp>
        <p:nvSpPr>
          <p:cNvPr id="25" name="正方形/長方形 24">
            <a:extLst>
              <a:ext uri="{FF2B5EF4-FFF2-40B4-BE49-F238E27FC236}">
                <a16:creationId xmlns:a16="http://schemas.microsoft.com/office/drawing/2014/main" id="{31693377-1EE6-4DD8-A645-2E6C2D78D2C4}"/>
              </a:ext>
            </a:extLst>
          </p:cNvPr>
          <p:cNvSpPr/>
          <p:nvPr/>
        </p:nvSpPr>
        <p:spPr>
          <a:xfrm>
            <a:off x="4889308" y="4372127"/>
            <a:ext cx="1680670" cy="3300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切替</a:t>
            </a:r>
          </a:p>
        </p:txBody>
      </p:sp>
      <p:sp>
        <p:nvSpPr>
          <p:cNvPr id="30" name="テキスト ボックス 29">
            <a:extLst>
              <a:ext uri="{FF2B5EF4-FFF2-40B4-BE49-F238E27FC236}">
                <a16:creationId xmlns:a16="http://schemas.microsoft.com/office/drawing/2014/main" id="{FC73A26F-BB0B-42BA-9116-BE0BED6D177C}"/>
              </a:ext>
            </a:extLst>
          </p:cNvPr>
          <p:cNvSpPr txBox="1"/>
          <p:nvPr/>
        </p:nvSpPr>
        <p:spPr>
          <a:xfrm>
            <a:off x="324224" y="2647221"/>
            <a:ext cx="1393326" cy="369332"/>
          </a:xfrm>
          <a:prstGeom prst="rect">
            <a:avLst/>
          </a:prstGeom>
          <a:noFill/>
        </p:spPr>
        <p:txBody>
          <a:bodyPr wrap="square" rtlCol="0">
            <a:spAutoFit/>
          </a:bodyPr>
          <a:lstStyle/>
          <a:p>
            <a:pPr algn="ctr"/>
            <a:r>
              <a:rPr kumimoji="1" lang="ja-JP" altLang="en-US" b="1" dirty="0"/>
              <a:t>方法</a:t>
            </a:r>
          </a:p>
        </p:txBody>
      </p: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A6DF9008-A655-42F6-88D1-2E588EB880A3}"/>
                  </a:ext>
                </a:extLst>
              </p:cNvPr>
              <p:cNvSpPr txBox="1"/>
              <p:nvPr/>
            </p:nvSpPr>
            <p:spPr>
              <a:xfrm>
                <a:off x="2408909" y="2647221"/>
                <a:ext cx="1916299" cy="369332"/>
              </a:xfrm>
              <a:prstGeom prst="rect">
                <a:avLst/>
              </a:prstGeom>
              <a:noFill/>
            </p:spPr>
            <p:txBody>
              <a:bodyPr wrap="square" rtlCol="0">
                <a:spAutoFit/>
              </a:bodyPr>
              <a:lstStyle/>
              <a:p>
                <a:pPr algn="ctr"/>
                <a14:m>
                  <m:oMath xmlns:m="http://schemas.openxmlformats.org/officeDocument/2006/math">
                    <m:r>
                      <a:rPr kumimoji="1" lang="en-US" altLang="ja-JP" sz="1800" b="0" i="1" smtClean="0">
                        <a:solidFill>
                          <a:schemeClr val="tx1"/>
                        </a:solidFill>
                        <a:latin typeface="Cambria Math" panose="02040503050406030204" pitchFamily="18" charset="0"/>
                      </a:rPr>
                      <m:t>𝐹</m:t>
                    </m:r>
                    <m:r>
                      <a:rPr kumimoji="1" lang="en-US" altLang="ja-JP" sz="1800" b="0" i="1" smtClean="0">
                        <a:solidFill>
                          <a:schemeClr val="tx1"/>
                        </a:solidFill>
                        <a:latin typeface="Cambria Math" panose="02040503050406030204" pitchFamily="18" charset="0"/>
                      </a:rPr>
                      <m:t>=</m:t>
                    </m:r>
                    <m:r>
                      <a:rPr kumimoji="1" lang="en-US" altLang="ja-JP" sz="1800" b="0" i="1" smtClean="0">
                        <a:solidFill>
                          <a:schemeClr val="tx1"/>
                        </a:solidFill>
                        <a:latin typeface="Cambria Math" panose="02040503050406030204" pitchFamily="18" charset="0"/>
                      </a:rPr>
                      <m:t>𝑓</m:t>
                    </m:r>
                    <m:r>
                      <a:rPr kumimoji="1" lang="en-US" altLang="ja-JP" sz="1800" b="0" i="1" smtClean="0">
                        <a:solidFill>
                          <a:schemeClr val="tx1"/>
                        </a:solidFill>
                        <a:latin typeface="Cambria Math" panose="02040503050406030204" pitchFamily="18" charset="0"/>
                      </a:rPr>
                      <m:t>+</m:t>
                    </m:r>
                    <m:r>
                      <a:rPr kumimoji="1" lang="en-US" altLang="ja-JP" sz="1800" b="0" i="1" smtClean="0">
                        <a:solidFill>
                          <a:schemeClr val="tx1"/>
                        </a:solidFill>
                        <a:latin typeface="Cambria Math" panose="02040503050406030204" pitchFamily="18" charset="0"/>
                      </a:rPr>
                      <m:t>𝑣</m:t>
                    </m:r>
                  </m:oMath>
                </a14:m>
                <a:r>
                  <a:rPr kumimoji="1" lang="ja-JP" altLang="en-US" dirty="0">
                    <a:solidFill>
                      <a:schemeClr val="tx1"/>
                    </a:solidFill>
                  </a:rPr>
                  <a:t>で評価</a:t>
                </a:r>
              </a:p>
            </p:txBody>
          </p:sp>
        </mc:Choice>
        <mc:Fallback xmlns="">
          <p:sp>
            <p:nvSpPr>
              <p:cNvPr id="31" name="テキスト ボックス 30">
                <a:extLst>
                  <a:ext uri="{FF2B5EF4-FFF2-40B4-BE49-F238E27FC236}">
                    <a16:creationId xmlns:a16="http://schemas.microsoft.com/office/drawing/2014/main" id="{A6DF9008-A655-42F6-88D1-2E588EB880A3}"/>
                  </a:ext>
                </a:extLst>
              </p:cNvPr>
              <p:cNvSpPr txBox="1">
                <a:spLocks noRot="1" noChangeAspect="1" noMove="1" noResize="1" noEditPoints="1" noAdjustHandles="1" noChangeArrowheads="1" noChangeShapeType="1" noTextEdit="1"/>
              </p:cNvSpPr>
              <p:nvPr/>
            </p:nvSpPr>
            <p:spPr>
              <a:xfrm>
                <a:off x="2408909" y="2647221"/>
                <a:ext cx="1916299" cy="369332"/>
              </a:xfrm>
              <a:prstGeom prst="rect">
                <a:avLst/>
              </a:prstGeom>
              <a:blipFill>
                <a:blip r:embed="rId5"/>
                <a:stretch>
                  <a:fillRect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75F8247D-461E-49C8-8006-E126172BB55D}"/>
                  </a:ext>
                </a:extLst>
              </p:cNvPr>
              <p:cNvSpPr txBox="1"/>
              <p:nvPr/>
            </p:nvSpPr>
            <p:spPr>
              <a:xfrm>
                <a:off x="5552486" y="2647221"/>
                <a:ext cx="2118709" cy="369332"/>
              </a:xfrm>
              <a:prstGeom prst="rect">
                <a:avLst/>
              </a:prstGeom>
              <a:noFill/>
            </p:spPr>
            <p:txBody>
              <a:bodyPr wrap="square" rtlCol="0">
                <a:spAutoFit/>
              </a:bodyPr>
              <a:lstStyle/>
              <a:p>
                <a:pPr algn="ctr"/>
                <a14:m>
                  <m:oMath xmlns:m="http://schemas.openxmlformats.org/officeDocument/2006/math">
                    <m:r>
                      <a:rPr kumimoji="1" lang="en-US" altLang="ja-JP" i="1" smtClean="0">
                        <a:solidFill>
                          <a:schemeClr val="tx1"/>
                        </a:solidFill>
                        <a:latin typeface="Cambria Math" panose="02040503050406030204" pitchFamily="18" charset="0"/>
                      </a:rPr>
                      <m:t>𝑓</m:t>
                    </m:r>
                  </m:oMath>
                </a14:m>
                <a:r>
                  <a:rPr kumimoji="1" lang="ja-JP" altLang="en-US" dirty="0">
                    <a:solidFill>
                      <a:schemeClr val="tx1"/>
                    </a:solidFill>
                  </a:rPr>
                  <a:t>と</a:t>
                </a:r>
                <a14:m>
                  <m:oMath xmlns:m="http://schemas.openxmlformats.org/officeDocument/2006/math">
                    <m:r>
                      <a:rPr kumimoji="1" lang="en-US" altLang="ja-JP" i="1">
                        <a:solidFill>
                          <a:schemeClr val="tx1"/>
                        </a:solidFill>
                        <a:latin typeface="Cambria Math" panose="02040503050406030204" pitchFamily="18" charset="0"/>
                      </a:rPr>
                      <m:t>𝑣</m:t>
                    </m:r>
                  </m:oMath>
                </a14:m>
                <a:r>
                  <a:rPr kumimoji="1" lang="ja-JP" altLang="en-US" dirty="0">
                    <a:solidFill>
                      <a:schemeClr val="tx1"/>
                    </a:solidFill>
                  </a:rPr>
                  <a:t>を分離して評価</a:t>
                </a:r>
              </a:p>
            </p:txBody>
          </p:sp>
        </mc:Choice>
        <mc:Fallback xmlns="">
          <p:sp>
            <p:nvSpPr>
              <p:cNvPr id="32" name="テキスト ボックス 31">
                <a:extLst>
                  <a:ext uri="{FF2B5EF4-FFF2-40B4-BE49-F238E27FC236}">
                    <a16:creationId xmlns:a16="http://schemas.microsoft.com/office/drawing/2014/main" id="{75F8247D-461E-49C8-8006-E126172BB55D}"/>
                  </a:ext>
                </a:extLst>
              </p:cNvPr>
              <p:cNvSpPr txBox="1">
                <a:spLocks noRot="1" noChangeAspect="1" noMove="1" noResize="1" noEditPoints="1" noAdjustHandles="1" noChangeArrowheads="1" noChangeShapeType="1" noTextEdit="1"/>
              </p:cNvSpPr>
              <p:nvPr/>
            </p:nvSpPr>
            <p:spPr>
              <a:xfrm>
                <a:off x="5552486" y="2647221"/>
                <a:ext cx="2118709" cy="369332"/>
              </a:xfrm>
              <a:prstGeom prst="rect">
                <a:avLst/>
              </a:prstGeom>
              <a:blipFill>
                <a:blip r:embed="rId6"/>
                <a:stretch>
                  <a:fillRect t="-8197" r="-576"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019A297A-D9F6-4E36-8EAD-A37E34570B5C}"/>
                  </a:ext>
                </a:extLst>
              </p:cNvPr>
              <p:cNvSpPr txBox="1"/>
              <p:nvPr/>
            </p:nvSpPr>
            <p:spPr>
              <a:xfrm>
                <a:off x="9110805" y="2647221"/>
                <a:ext cx="2300145" cy="369332"/>
              </a:xfrm>
              <a:prstGeom prst="rect">
                <a:avLst/>
              </a:prstGeom>
              <a:noFill/>
            </p:spPr>
            <p:txBody>
              <a:bodyPr wrap="square" rtlCol="0">
                <a:spAutoFit/>
              </a:bodyPr>
              <a:lstStyle/>
              <a:p>
                <a:pPr algn="ctr"/>
                <a14:m>
                  <m:oMath xmlns:m="http://schemas.openxmlformats.org/officeDocument/2006/math">
                    <m:r>
                      <a:rPr kumimoji="1" lang="en-US" altLang="ja-JP" i="1" smtClean="0">
                        <a:solidFill>
                          <a:schemeClr val="tx1"/>
                        </a:solidFill>
                        <a:latin typeface="Cambria Math" panose="02040503050406030204" pitchFamily="18" charset="0"/>
                      </a:rPr>
                      <m:t>(</m:t>
                    </m:r>
                    <m:r>
                      <a:rPr kumimoji="1" lang="en-US" altLang="ja-JP" i="1" smtClean="0">
                        <a:solidFill>
                          <a:schemeClr val="tx1"/>
                        </a:solidFill>
                        <a:latin typeface="Cambria Math" panose="02040503050406030204" pitchFamily="18" charset="0"/>
                      </a:rPr>
                      <m:t>𝑓</m:t>
                    </m:r>
                    <m:r>
                      <a:rPr kumimoji="1" lang="en-US" altLang="ja-JP" i="1" smtClean="0">
                        <a:solidFill>
                          <a:schemeClr val="tx1"/>
                        </a:solidFill>
                        <a:latin typeface="Cambria Math" panose="02040503050406030204" pitchFamily="18" charset="0"/>
                      </a:rPr>
                      <m:t>,</m:t>
                    </m:r>
                    <m:r>
                      <a:rPr kumimoji="1" lang="en-US" altLang="ja-JP" i="1" smtClean="0">
                        <a:solidFill>
                          <a:schemeClr val="tx1"/>
                        </a:solidFill>
                        <a:latin typeface="Cambria Math" panose="02040503050406030204" pitchFamily="18" charset="0"/>
                      </a:rPr>
                      <m:t>𝑣</m:t>
                    </m:r>
                    <m:r>
                      <a:rPr kumimoji="1" lang="en-US" altLang="ja-JP" i="1" smtClean="0">
                        <a:solidFill>
                          <a:schemeClr val="tx1"/>
                        </a:solidFill>
                        <a:latin typeface="Cambria Math" panose="02040503050406030204" pitchFamily="18" charset="0"/>
                      </a:rPr>
                      <m:t>)</m:t>
                    </m:r>
                  </m:oMath>
                </a14:m>
                <a:r>
                  <a:rPr kumimoji="1" lang="ja-JP" altLang="en-US" dirty="0">
                    <a:solidFill>
                      <a:schemeClr val="tx1"/>
                    </a:solidFill>
                  </a:rPr>
                  <a:t>の二目的最適化</a:t>
                </a:r>
              </a:p>
            </p:txBody>
          </p:sp>
        </mc:Choice>
        <mc:Fallback xmlns="">
          <p:sp>
            <p:nvSpPr>
              <p:cNvPr id="33" name="テキスト ボックス 32">
                <a:extLst>
                  <a:ext uri="{FF2B5EF4-FFF2-40B4-BE49-F238E27FC236}">
                    <a16:creationId xmlns:a16="http://schemas.microsoft.com/office/drawing/2014/main" id="{019A297A-D9F6-4E36-8EAD-A37E34570B5C}"/>
                  </a:ext>
                </a:extLst>
              </p:cNvPr>
              <p:cNvSpPr txBox="1">
                <a:spLocks noRot="1" noChangeAspect="1" noMove="1" noResize="1" noEditPoints="1" noAdjustHandles="1" noChangeArrowheads="1" noChangeShapeType="1" noTextEdit="1"/>
              </p:cNvSpPr>
              <p:nvPr/>
            </p:nvSpPr>
            <p:spPr>
              <a:xfrm>
                <a:off x="9110805" y="2647221"/>
                <a:ext cx="2300145" cy="369332"/>
              </a:xfrm>
              <a:prstGeom prst="rect">
                <a:avLst/>
              </a:prstGeom>
              <a:blipFill>
                <a:blip r:embed="rId7"/>
                <a:stretch>
                  <a:fillRect l="-796" t="-8197" r="-2122" b="-24590"/>
                </a:stretch>
              </a:blipFill>
            </p:spPr>
            <p:txBody>
              <a:bodyPr/>
              <a:lstStyle/>
              <a:p>
                <a:r>
                  <a:rPr lang="ja-JP" altLang="en-US">
                    <a:noFill/>
                  </a:rPr>
                  <a:t> </a:t>
                </a:r>
              </a:p>
            </p:txBody>
          </p:sp>
        </mc:Fallback>
      </mc:AlternateContent>
      <p:sp>
        <p:nvSpPr>
          <p:cNvPr id="34" name="テキスト ボックス 33">
            <a:extLst>
              <a:ext uri="{FF2B5EF4-FFF2-40B4-BE49-F238E27FC236}">
                <a16:creationId xmlns:a16="http://schemas.microsoft.com/office/drawing/2014/main" id="{862B4C24-19F0-4E6F-B799-B9D18CFAAFF0}"/>
              </a:ext>
            </a:extLst>
          </p:cNvPr>
          <p:cNvSpPr txBox="1"/>
          <p:nvPr/>
        </p:nvSpPr>
        <p:spPr>
          <a:xfrm>
            <a:off x="324224" y="4846113"/>
            <a:ext cx="1393326" cy="369332"/>
          </a:xfrm>
          <a:prstGeom prst="rect">
            <a:avLst/>
          </a:prstGeom>
          <a:noFill/>
        </p:spPr>
        <p:txBody>
          <a:bodyPr wrap="square" rtlCol="0">
            <a:spAutoFit/>
          </a:bodyPr>
          <a:lstStyle/>
          <a:p>
            <a:pPr algn="ctr"/>
            <a:r>
              <a:rPr kumimoji="1" lang="ja-JP" altLang="en-US" b="1" dirty="0"/>
              <a:t>例</a:t>
            </a:r>
          </a:p>
        </p:txBody>
      </p:sp>
      <p:cxnSp>
        <p:nvCxnSpPr>
          <p:cNvPr id="35" name="直線コネクタ 34">
            <a:extLst>
              <a:ext uri="{FF2B5EF4-FFF2-40B4-BE49-F238E27FC236}">
                <a16:creationId xmlns:a16="http://schemas.microsoft.com/office/drawing/2014/main" id="{38E10CEF-B226-405D-AA23-B34B4CC4DED3}"/>
              </a:ext>
            </a:extLst>
          </p:cNvPr>
          <p:cNvCxnSpPr>
            <a:cxnSpLocks/>
          </p:cNvCxnSpPr>
          <p:nvPr/>
        </p:nvCxnSpPr>
        <p:spPr>
          <a:xfrm flipH="1">
            <a:off x="304470" y="3101057"/>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88C6D809-C0AC-49A3-940B-D549E23E640B}"/>
              </a:ext>
            </a:extLst>
          </p:cNvPr>
          <p:cNvCxnSpPr>
            <a:cxnSpLocks/>
          </p:cNvCxnSpPr>
          <p:nvPr/>
        </p:nvCxnSpPr>
        <p:spPr>
          <a:xfrm flipH="1">
            <a:off x="251074" y="5662252"/>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95AE37CD-39B0-4B29-A051-3C254DD6C5DB}"/>
              </a:ext>
            </a:extLst>
          </p:cNvPr>
          <p:cNvSpPr txBox="1"/>
          <p:nvPr/>
        </p:nvSpPr>
        <p:spPr>
          <a:xfrm>
            <a:off x="251074" y="3422962"/>
            <a:ext cx="1539626" cy="584775"/>
          </a:xfrm>
          <a:prstGeom prst="rect">
            <a:avLst/>
          </a:prstGeom>
          <a:noFill/>
        </p:spPr>
        <p:txBody>
          <a:bodyPr wrap="square" rtlCol="0">
            <a:spAutoFit/>
          </a:bodyPr>
          <a:lstStyle/>
          <a:p>
            <a:pPr algn="ctr"/>
            <a:r>
              <a:rPr kumimoji="1" lang="ja-JP" altLang="en-US" sz="1600" b="1" dirty="0"/>
              <a:t>トレードオフ領域の探索効率</a:t>
            </a:r>
          </a:p>
        </p:txBody>
      </p:sp>
      <p:cxnSp>
        <p:nvCxnSpPr>
          <p:cNvPr id="39" name="直線コネクタ 38">
            <a:extLst>
              <a:ext uri="{FF2B5EF4-FFF2-40B4-BE49-F238E27FC236}">
                <a16:creationId xmlns:a16="http://schemas.microsoft.com/office/drawing/2014/main" id="{BDE24E3E-54D8-471D-B5BF-E6D71FE89FFB}"/>
              </a:ext>
            </a:extLst>
          </p:cNvPr>
          <p:cNvCxnSpPr>
            <a:cxnSpLocks/>
          </p:cNvCxnSpPr>
          <p:nvPr/>
        </p:nvCxnSpPr>
        <p:spPr>
          <a:xfrm flipH="1">
            <a:off x="304470" y="4072607"/>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CC99ED17-012C-4CFA-9573-FEFEE6E48FDD}"/>
              </a:ext>
            </a:extLst>
          </p:cNvPr>
          <p:cNvSpPr txBox="1"/>
          <p:nvPr/>
        </p:nvSpPr>
        <p:spPr>
          <a:xfrm>
            <a:off x="2409767" y="3530683"/>
            <a:ext cx="1916299" cy="369332"/>
          </a:xfrm>
          <a:prstGeom prst="rect">
            <a:avLst/>
          </a:prstGeom>
          <a:noFill/>
        </p:spPr>
        <p:txBody>
          <a:bodyPr wrap="square" rtlCol="0">
            <a:spAutoFit/>
          </a:bodyPr>
          <a:lstStyle/>
          <a:p>
            <a:pPr algn="ctr"/>
            <a:r>
              <a:rPr kumimoji="1" lang="ja-JP" altLang="en-US" dirty="0">
                <a:solidFill>
                  <a:schemeClr val="tx1"/>
                </a:solidFill>
              </a:rPr>
              <a:t>低</a:t>
            </a:r>
          </a:p>
        </p:txBody>
      </p:sp>
      <p:sp>
        <p:nvSpPr>
          <p:cNvPr id="43" name="テキスト ボックス 42">
            <a:extLst>
              <a:ext uri="{FF2B5EF4-FFF2-40B4-BE49-F238E27FC236}">
                <a16:creationId xmlns:a16="http://schemas.microsoft.com/office/drawing/2014/main" id="{EF819735-321B-4A85-A9F2-3BA58D287EC8}"/>
              </a:ext>
            </a:extLst>
          </p:cNvPr>
          <p:cNvSpPr txBox="1"/>
          <p:nvPr/>
        </p:nvSpPr>
        <p:spPr>
          <a:xfrm>
            <a:off x="5720632" y="3530683"/>
            <a:ext cx="1916299" cy="369332"/>
          </a:xfrm>
          <a:prstGeom prst="rect">
            <a:avLst/>
          </a:prstGeom>
          <a:noFill/>
        </p:spPr>
        <p:txBody>
          <a:bodyPr wrap="square" rtlCol="0">
            <a:spAutoFit/>
          </a:bodyPr>
          <a:lstStyle/>
          <a:p>
            <a:pPr algn="ctr"/>
            <a:r>
              <a:rPr kumimoji="1" lang="ja-JP" altLang="en-US" dirty="0">
                <a:solidFill>
                  <a:schemeClr val="tx1"/>
                </a:solidFill>
              </a:rPr>
              <a:t>中</a:t>
            </a:r>
          </a:p>
        </p:txBody>
      </p:sp>
      <p:sp>
        <p:nvSpPr>
          <p:cNvPr id="45" name="テキスト ボックス 44">
            <a:extLst>
              <a:ext uri="{FF2B5EF4-FFF2-40B4-BE49-F238E27FC236}">
                <a16:creationId xmlns:a16="http://schemas.microsoft.com/office/drawing/2014/main" id="{D6DD8EE1-FF2A-4A2F-AC19-ACECFC195FCE}"/>
              </a:ext>
            </a:extLst>
          </p:cNvPr>
          <p:cNvSpPr txBox="1"/>
          <p:nvPr/>
        </p:nvSpPr>
        <p:spPr>
          <a:xfrm>
            <a:off x="9302727" y="3530651"/>
            <a:ext cx="1916299" cy="369397"/>
          </a:xfrm>
          <a:prstGeom prst="rect">
            <a:avLst/>
          </a:prstGeom>
          <a:noFill/>
        </p:spPr>
        <p:txBody>
          <a:bodyPr wrap="square" rtlCol="0">
            <a:spAutoFit/>
          </a:bodyPr>
          <a:lstStyle/>
          <a:p>
            <a:pPr algn="ctr"/>
            <a:r>
              <a:rPr kumimoji="1" lang="ja-JP" altLang="en-US" dirty="0">
                <a:solidFill>
                  <a:schemeClr val="tx1"/>
                </a:solidFill>
              </a:rPr>
              <a:t>高</a:t>
            </a:r>
          </a:p>
        </p:txBody>
      </p:sp>
    </p:spTree>
    <p:extLst>
      <p:ext uri="{BB962C8B-B14F-4D97-AF65-F5344CB8AC3E}">
        <p14:creationId xmlns:p14="http://schemas.microsoft.com/office/powerpoint/2010/main" val="1903498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9</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問題分割に基づく制約対処法</a:t>
            </a:r>
            <a:endParaRPr lang="en-US" dirty="0"/>
          </a:p>
        </p:txBody>
      </p:sp>
      <p:sp>
        <p:nvSpPr>
          <p:cNvPr id="31" name="テキスト ボックス 30">
            <a:extLst>
              <a:ext uri="{FF2B5EF4-FFF2-40B4-BE49-F238E27FC236}">
                <a16:creationId xmlns:a16="http://schemas.microsoft.com/office/drawing/2014/main" id="{FB2973AE-DC67-4A53-8113-B9AE00A8D93C}"/>
              </a:ext>
            </a:extLst>
          </p:cNvPr>
          <p:cNvSpPr txBox="1"/>
          <p:nvPr/>
        </p:nvSpPr>
        <p:spPr>
          <a:xfrm>
            <a:off x="571983" y="-20411"/>
            <a:ext cx="7381391"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2.1 </a:t>
            </a:r>
            <a:r>
              <a:rPr kumimoji="1" lang="ja-JP" altLang="en-US" sz="1600" b="1" dirty="0">
                <a:solidFill>
                  <a:schemeClr val="bg1"/>
                </a:solidFill>
              </a:rPr>
              <a:t>アルゴリズム要素検討</a:t>
            </a:r>
          </a:p>
        </p:txBody>
      </p:sp>
      <p:pic>
        <p:nvPicPr>
          <p:cNvPr id="11" name="図 10">
            <a:extLst>
              <a:ext uri="{FF2B5EF4-FFF2-40B4-BE49-F238E27FC236}">
                <a16:creationId xmlns:a16="http://schemas.microsoft.com/office/drawing/2014/main" id="{9796E080-8022-413A-92CE-23B6C7951371}"/>
              </a:ext>
            </a:extLst>
          </p:cNvPr>
          <p:cNvPicPr>
            <a:picLocks noChangeAspect="1"/>
          </p:cNvPicPr>
          <p:nvPr/>
        </p:nvPicPr>
        <p:blipFill>
          <a:blip r:embed="rId2"/>
          <a:stretch>
            <a:fillRect/>
          </a:stretch>
        </p:blipFill>
        <p:spPr>
          <a:xfrm>
            <a:off x="1054841" y="4666909"/>
            <a:ext cx="1338433" cy="1260162"/>
          </a:xfrm>
          <a:prstGeom prst="rect">
            <a:avLst/>
          </a:prstGeom>
        </p:spPr>
      </p:pic>
      <p:pic>
        <p:nvPicPr>
          <p:cNvPr id="13" name="図 12">
            <a:extLst>
              <a:ext uri="{FF2B5EF4-FFF2-40B4-BE49-F238E27FC236}">
                <a16:creationId xmlns:a16="http://schemas.microsoft.com/office/drawing/2014/main" id="{06357A2E-C074-4889-AEFD-8218371B7F19}"/>
              </a:ext>
            </a:extLst>
          </p:cNvPr>
          <p:cNvPicPr>
            <a:picLocks noChangeAspect="1"/>
          </p:cNvPicPr>
          <p:nvPr/>
        </p:nvPicPr>
        <p:blipFill>
          <a:blip r:embed="rId3"/>
          <a:stretch>
            <a:fillRect/>
          </a:stretch>
        </p:blipFill>
        <p:spPr>
          <a:xfrm>
            <a:off x="2830436" y="4670822"/>
            <a:ext cx="1338433" cy="1252335"/>
          </a:xfrm>
          <a:prstGeom prst="rect">
            <a:avLst/>
          </a:prstGeom>
        </p:spPr>
      </p:pic>
      <p:pic>
        <p:nvPicPr>
          <p:cNvPr id="14" name="図 13">
            <a:extLst>
              <a:ext uri="{FF2B5EF4-FFF2-40B4-BE49-F238E27FC236}">
                <a16:creationId xmlns:a16="http://schemas.microsoft.com/office/drawing/2014/main" id="{390432DA-FE41-4A92-9607-CE1DD0F87038}"/>
              </a:ext>
            </a:extLst>
          </p:cNvPr>
          <p:cNvPicPr>
            <a:picLocks noChangeAspect="1"/>
          </p:cNvPicPr>
          <p:nvPr/>
        </p:nvPicPr>
        <p:blipFill>
          <a:blip r:embed="rId4"/>
          <a:stretch>
            <a:fillRect/>
          </a:stretch>
        </p:blipFill>
        <p:spPr>
          <a:xfrm>
            <a:off x="1023847" y="1843216"/>
            <a:ext cx="3134828" cy="1958239"/>
          </a:xfrm>
          <a:prstGeom prst="rect">
            <a:avLst/>
          </a:prstGeom>
        </p:spPr>
      </p:pic>
      <p:sp>
        <p:nvSpPr>
          <p:cNvPr id="15" name="テキスト プレースホルダー 2">
            <a:extLst>
              <a:ext uri="{FF2B5EF4-FFF2-40B4-BE49-F238E27FC236}">
                <a16:creationId xmlns:a16="http://schemas.microsoft.com/office/drawing/2014/main" id="{76A2B97C-7096-43E1-BE89-D5825C12C952}"/>
              </a:ext>
            </a:extLst>
          </p:cNvPr>
          <p:cNvSpPr txBox="1">
            <a:spLocks/>
          </p:cNvSpPr>
          <p:nvPr/>
        </p:nvSpPr>
        <p:spPr>
          <a:xfrm>
            <a:off x="517054" y="1020575"/>
            <a:ext cx="11400125" cy="481072"/>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dirty="0"/>
              <a:t>有制約における探索戦略に基づき、</a:t>
            </a:r>
            <a:r>
              <a:rPr lang="en-US" altLang="ja-JP" dirty="0"/>
              <a:t>MOEA/D</a:t>
            </a:r>
            <a:r>
              <a:rPr lang="ja-JP" altLang="en-US" dirty="0"/>
              <a:t>の重み調整則を考案。</a:t>
            </a:r>
            <a:endParaRPr lang="en-US" altLang="ja-JP" dirty="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E74DF74B-8946-4A64-ACAD-3DABCD0D95C9}"/>
                  </a:ext>
                </a:extLst>
              </p:cNvPr>
              <p:cNvSpPr txBox="1"/>
              <p:nvPr/>
            </p:nvSpPr>
            <p:spPr>
              <a:xfrm>
                <a:off x="9763423" y="5152197"/>
                <a:ext cx="1478675" cy="261610"/>
              </a:xfrm>
              <a:prstGeom prst="rect">
                <a:avLst/>
              </a:prstGeom>
              <a:noFill/>
            </p:spPr>
            <p:txBody>
              <a:bodyPr wrap="none" rtlCol="0">
                <a:spAutoFit/>
              </a:bodyPr>
              <a:lstStyle/>
              <a:p>
                <a14:m>
                  <m:oMath xmlns:m="http://schemas.openxmlformats.org/officeDocument/2006/math">
                    <m:sSup>
                      <m:sSupPr>
                        <m:ctrlPr>
                          <a:rPr kumimoji="1" lang="en-US" altLang="ja-JP" sz="1100" i="1" smtClean="0">
                            <a:latin typeface="Cambria Math" panose="02040503050406030204" pitchFamily="18" charset="0"/>
                          </a:rPr>
                        </m:ctrlPr>
                      </m:sSupPr>
                      <m:e>
                        <m:r>
                          <a:rPr kumimoji="1" lang="en-US" altLang="ja-JP" sz="1100" b="1" i="1">
                            <a:latin typeface="Cambria Math" panose="02040503050406030204" pitchFamily="18" charset="0"/>
                          </a:rPr>
                          <m:t>𝒙</m:t>
                        </m:r>
                      </m:e>
                      <m:sup>
                        <m:r>
                          <a:rPr kumimoji="1" lang="en-US" altLang="ja-JP" sz="1100" b="0" i="1" smtClean="0">
                            <a:latin typeface="Cambria Math" panose="02040503050406030204" pitchFamily="18" charset="0"/>
                          </a:rPr>
                          <m:t>𝑠</m:t>
                        </m:r>
                      </m:sup>
                    </m:sSup>
                    <m:d>
                      <m:dPr>
                        <m:ctrlPr>
                          <a:rPr kumimoji="1" lang="en-US" altLang="ja-JP" sz="1100" i="1">
                            <a:latin typeface="Cambria Math" panose="02040503050406030204" pitchFamily="18" charset="0"/>
                          </a:rPr>
                        </m:ctrlPr>
                      </m:dPr>
                      <m:e>
                        <m:r>
                          <a:rPr kumimoji="1" lang="en-US" altLang="ja-JP" sz="1100" i="1">
                            <a:latin typeface="Cambria Math" panose="02040503050406030204" pitchFamily="18" charset="0"/>
                          </a:rPr>
                          <m:t>𝑘</m:t>
                        </m:r>
                      </m:e>
                    </m:d>
                    <m:r>
                      <a:rPr kumimoji="1" lang="en-US" altLang="ja-JP" sz="1100" b="0" i="1" smtClean="0">
                        <a:latin typeface="Cambria Math" panose="02040503050406030204" pitchFamily="18" charset="0"/>
                      </a:rPr>
                      <m:t>,</m:t>
                    </m:r>
                    <m:sSup>
                      <m:sSupPr>
                        <m:ctrlPr>
                          <a:rPr kumimoji="1" lang="en-US" altLang="ja-JP" sz="1100" i="1">
                            <a:latin typeface="Cambria Math" panose="02040503050406030204" pitchFamily="18" charset="0"/>
                          </a:rPr>
                        </m:ctrlPr>
                      </m:sSupPr>
                      <m:e>
                        <m:r>
                          <a:rPr kumimoji="1" lang="en-US" altLang="ja-JP" sz="1100" b="1" i="1">
                            <a:latin typeface="Cambria Math" panose="02040503050406030204" pitchFamily="18" charset="0"/>
                          </a:rPr>
                          <m:t>𝒙</m:t>
                        </m:r>
                      </m:e>
                      <m:sup>
                        <m:r>
                          <a:rPr kumimoji="1" lang="en-US" altLang="ja-JP" sz="1100" b="0" i="1" smtClean="0">
                            <a:latin typeface="Cambria Math" panose="02040503050406030204" pitchFamily="18" charset="0"/>
                          </a:rPr>
                          <m:t>𝑡</m:t>
                        </m:r>
                      </m:sup>
                    </m:sSup>
                    <m:d>
                      <m:dPr>
                        <m:ctrlPr>
                          <a:rPr kumimoji="1" lang="en-US" altLang="ja-JP" sz="1100" i="1">
                            <a:latin typeface="Cambria Math" panose="02040503050406030204" pitchFamily="18" charset="0"/>
                          </a:rPr>
                        </m:ctrlPr>
                      </m:dPr>
                      <m:e>
                        <m:r>
                          <a:rPr kumimoji="1" lang="en-US" altLang="ja-JP" sz="1100" i="1">
                            <a:latin typeface="Cambria Math" panose="02040503050406030204" pitchFamily="18" charset="0"/>
                          </a:rPr>
                          <m:t>𝑘</m:t>
                        </m:r>
                      </m:e>
                    </m:d>
                  </m:oMath>
                </a14:m>
                <a:r>
                  <a:rPr kumimoji="1" lang="ja-JP" altLang="en-US" sz="1100" dirty="0"/>
                  <a:t>：探索点</a:t>
                </a:r>
              </a:p>
            </p:txBody>
          </p:sp>
        </mc:Choice>
        <mc:Fallback xmlns="">
          <p:sp>
            <p:nvSpPr>
              <p:cNvPr id="17" name="テキスト ボックス 16">
                <a:extLst>
                  <a:ext uri="{FF2B5EF4-FFF2-40B4-BE49-F238E27FC236}">
                    <a16:creationId xmlns:a16="http://schemas.microsoft.com/office/drawing/2014/main" id="{E74DF74B-8946-4A64-ACAD-3DABCD0D95C9}"/>
                  </a:ext>
                </a:extLst>
              </p:cNvPr>
              <p:cNvSpPr txBox="1">
                <a:spLocks noRot="1" noChangeAspect="1" noMove="1" noResize="1" noEditPoints="1" noAdjustHandles="1" noChangeArrowheads="1" noChangeShapeType="1" noTextEdit="1"/>
              </p:cNvSpPr>
              <p:nvPr/>
            </p:nvSpPr>
            <p:spPr>
              <a:xfrm>
                <a:off x="9763423" y="5152197"/>
                <a:ext cx="1478675" cy="261610"/>
              </a:xfrm>
              <a:prstGeom prst="rect">
                <a:avLst/>
              </a:prstGeom>
              <a:blipFill>
                <a:blip r:embed="rId5"/>
                <a:stretch>
                  <a:fillRect t="-2326" b="-13953"/>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D3943622-A380-4B3D-97F3-D4E6FFFF0223}"/>
              </a:ext>
            </a:extLst>
          </p:cNvPr>
          <p:cNvSpPr txBox="1"/>
          <p:nvPr/>
        </p:nvSpPr>
        <p:spPr>
          <a:xfrm>
            <a:off x="7413827" y="5462164"/>
            <a:ext cx="4156907" cy="523220"/>
          </a:xfrm>
          <a:prstGeom prst="rect">
            <a:avLst/>
          </a:prstGeom>
          <a:noFill/>
        </p:spPr>
        <p:txBody>
          <a:bodyPr wrap="none" rtlCol="0">
            <a:spAutoFit/>
          </a:bodyPr>
          <a:lstStyle/>
          <a:p>
            <a:pPr marL="285750" indent="-285750">
              <a:buFont typeface="Wingdings" panose="05000000000000000000" pitchFamily="2" charset="2"/>
              <a:buChar char="Ø"/>
            </a:pPr>
            <a:r>
              <a:rPr kumimoji="1" lang="ja-JP" altLang="en-US" sz="1400" dirty="0"/>
              <a:t>非劣性の判定：パレートフロンティアへの収束状況</a:t>
            </a:r>
            <a:endParaRPr kumimoji="1" lang="en-US" altLang="ja-JP" sz="1400" dirty="0"/>
          </a:p>
          <a:p>
            <a:pPr marL="285750" indent="-285750">
              <a:buFont typeface="Wingdings" panose="05000000000000000000" pitchFamily="2" charset="2"/>
              <a:buChar char="Ø"/>
            </a:pPr>
            <a:r>
              <a:rPr kumimoji="1" lang="ja-JP" altLang="en-US" sz="1400" dirty="0"/>
              <a:t>可能性の判定：可能領域／違反領域の偏り状況</a:t>
            </a:r>
          </a:p>
        </p:txBody>
      </p:sp>
      <p:sp>
        <p:nvSpPr>
          <p:cNvPr id="19" name="テキスト ボックス 18">
            <a:extLst>
              <a:ext uri="{FF2B5EF4-FFF2-40B4-BE49-F238E27FC236}">
                <a16:creationId xmlns:a16="http://schemas.microsoft.com/office/drawing/2014/main" id="{1459918E-5BD3-4118-9751-CB0CFE85CE83}"/>
              </a:ext>
            </a:extLst>
          </p:cNvPr>
          <p:cNvSpPr txBox="1"/>
          <p:nvPr/>
        </p:nvSpPr>
        <p:spPr>
          <a:xfrm>
            <a:off x="1611537" y="1559923"/>
            <a:ext cx="2125903" cy="307777"/>
          </a:xfrm>
          <a:prstGeom prst="rect">
            <a:avLst/>
          </a:prstGeom>
          <a:noFill/>
        </p:spPr>
        <p:txBody>
          <a:bodyPr wrap="none" rtlCol="0">
            <a:spAutoFit/>
          </a:bodyPr>
          <a:lstStyle/>
          <a:p>
            <a:pPr algn="ctr"/>
            <a:r>
              <a:rPr kumimoji="1" lang="ja-JP" altLang="en-US" sz="1400" b="1" dirty="0"/>
              <a:t>有制約最適化の多目的化</a:t>
            </a:r>
          </a:p>
        </p:txBody>
      </p: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207E9708-D9C7-4BC1-90AA-B57FA14891A5}"/>
                  </a:ext>
                </a:extLst>
              </p:cNvPr>
              <p:cNvSpPr txBox="1"/>
              <p:nvPr/>
            </p:nvSpPr>
            <p:spPr>
              <a:xfrm>
                <a:off x="1091135" y="4470128"/>
                <a:ext cx="1460411" cy="276999"/>
              </a:xfrm>
              <a:prstGeom prst="rect">
                <a:avLst/>
              </a:prstGeom>
              <a:noFill/>
            </p:spPr>
            <p:txBody>
              <a:bodyPr wrap="square" rtlCol="0">
                <a:spAutoFit/>
              </a:bodyPr>
              <a:lstStyle/>
              <a:p>
                <a:pPr algn="ctr"/>
                <a14:m>
                  <m:oMath xmlns:m="http://schemas.openxmlformats.org/officeDocument/2006/math">
                    <m:r>
                      <a:rPr lang="ja-JP" altLang="en-US" sz="1200" i="1" smtClean="0">
                        <a:latin typeface="Cambria Math" panose="02040503050406030204" pitchFamily="18" charset="0"/>
                      </a:rPr>
                      <m:t>𝛼</m:t>
                    </m:r>
                    <m:r>
                      <a:rPr lang="en-US" altLang="ja-JP" sz="1200" i="1" smtClean="0">
                        <a:latin typeface="Cambria Math" panose="02040503050406030204" pitchFamily="18" charset="0"/>
                      </a:rPr>
                      <m:t>=</m:t>
                    </m:r>
                    <m:r>
                      <a:rPr lang="en-US" altLang="ja-JP" sz="1200" b="0" i="1" smtClean="0">
                        <a:latin typeface="Cambria Math" panose="02040503050406030204" pitchFamily="18" charset="0"/>
                      </a:rPr>
                      <m:t>0.5</m:t>
                    </m:r>
                  </m:oMath>
                </a14:m>
                <a:r>
                  <a:rPr lang="ja-JP" altLang="en-US" sz="1200" dirty="0"/>
                  <a:t>（中・小）</a:t>
                </a:r>
                <a:endParaRPr lang="en-US" altLang="ja-JP" sz="1200" dirty="0"/>
              </a:p>
            </p:txBody>
          </p:sp>
        </mc:Choice>
        <mc:Fallback xmlns="">
          <p:sp>
            <p:nvSpPr>
              <p:cNvPr id="20" name="テキスト ボックス 19">
                <a:extLst>
                  <a:ext uri="{FF2B5EF4-FFF2-40B4-BE49-F238E27FC236}">
                    <a16:creationId xmlns:a16="http://schemas.microsoft.com/office/drawing/2014/main" id="{207E9708-D9C7-4BC1-90AA-B57FA14891A5}"/>
                  </a:ext>
                </a:extLst>
              </p:cNvPr>
              <p:cNvSpPr txBox="1">
                <a:spLocks noRot="1" noChangeAspect="1" noMove="1" noResize="1" noEditPoints="1" noAdjustHandles="1" noChangeArrowheads="1" noChangeShapeType="1" noTextEdit="1"/>
              </p:cNvSpPr>
              <p:nvPr/>
            </p:nvSpPr>
            <p:spPr>
              <a:xfrm>
                <a:off x="1091135" y="4470128"/>
                <a:ext cx="1460411" cy="276999"/>
              </a:xfrm>
              <a:prstGeom prst="rect">
                <a:avLst/>
              </a:prstGeom>
              <a:blipFill>
                <a:blip r:embed="rId6"/>
                <a:stretch>
                  <a:fillRect t="-2174"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404DD68B-655D-43C8-ACE9-6A50786540DC}"/>
                  </a:ext>
                </a:extLst>
              </p:cNvPr>
              <p:cNvSpPr txBox="1"/>
              <p:nvPr/>
            </p:nvSpPr>
            <p:spPr>
              <a:xfrm>
                <a:off x="2997673" y="4470128"/>
                <a:ext cx="1177874" cy="276999"/>
              </a:xfrm>
              <a:prstGeom prst="rect">
                <a:avLst/>
              </a:prstGeom>
              <a:noFill/>
            </p:spPr>
            <p:txBody>
              <a:bodyPr wrap="square" rtlCol="0">
                <a:spAutoFit/>
              </a:bodyPr>
              <a:lstStyle/>
              <a:p>
                <a:pPr algn="ctr"/>
                <a14:m>
                  <m:oMath xmlns:m="http://schemas.openxmlformats.org/officeDocument/2006/math">
                    <m:r>
                      <a:rPr lang="ja-JP" altLang="en-US" sz="1200" i="1" smtClean="0">
                        <a:latin typeface="Cambria Math" panose="02040503050406030204" pitchFamily="18" charset="0"/>
                      </a:rPr>
                      <m:t>𝛼</m:t>
                    </m:r>
                    <m:r>
                      <a:rPr lang="en-US" altLang="ja-JP" sz="1200" i="1" smtClean="0">
                        <a:latin typeface="Cambria Math" panose="02040503050406030204" pitchFamily="18" charset="0"/>
                      </a:rPr>
                      <m:t>=</m:t>
                    </m:r>
                    <m:r>
                      <a:rPr lang="en-US" altLang="ja-JP" sz="1200" b="0" i="1" smtClean="0">
                        <a:latin typeface="Cambria Math" panose="02040503050406030204" pitchFamily="18" charset="0"/>
                      </a:rPr>
                      <m:t>1</m:t>
                    </m:r>
                  </m:oMath>
                </a14:m>
                <a:r>
                  <a:rPr lang="ja-JP" altLang="en-US" sz="1200" dirty="0"/>
                  <a:t>（大）</a:t>
                </a:r>
                <a:endParaRPr lang="en-US" altLang="ja-JP" sz="1200" dirty="0"/>
              </a:p>
            </p:txBody>
          </p:sp>
        </mc:Choice>
        <mc:Fallback xmlns="">
          <p:sp>
            <p:nvSpPr>
              <p:cNvPr id="22" name="テキスト ボックス 21">
                <a:extLst>
                  <a:ext uri="{FF2B5EF4-FFF2-40B4-BE49-F238E27FC236}">
                    <a16:creationId xmlns:a16="http://schemas.microsoft.com/office/drawing/2014/main" id="{404DD68B-655D-43C8-ACE9-6A50786540DC}"/>
                  </a:ext>
                </a:extLst>
              </p:cNvPr>
              <p:cNvSpPr txBox="1">
                <a:spLocks noRot="1" noChangeAspect="1" noMove="1" noResize="1" noEditPoints="1" noAdjustHandles="1" noChangeArrowheads="1" noChangeShapeType="1" noTextEdit="1"/>
              </p:cNvSpPr>
              <p:nvPr/>
            </p:nvSpPr>
            <p:spPr>
              <a:xfrm>
                <a:off x="2997673" y="4470128"/>
                <a:ext cx="1177874" cy="276999"/>
              </a:xfrm>
              <a:prstGeom prst="rect">
                <a:avLst/>
              </a:prstGeom>
              <a:blipFill>
                <a:blip r:embed="rId7"/>
                <a:stretch>
                  <a:fillRect t="-2174"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D8570A4D-09F2-447C-B4CF-442B2011B5EC}"/>
                  </a:ext>
                </a:extLst>
              </p:cNvPr>
              <p:cNvSpPr txBox="1"/>
              <p:nvPr/>
            </p:nvSpPr>
            <p:spPr>
              <a:xfrm>
                <a:off x="3326170" y="4723881"/>
                <a:ext cx="939196" cy="276999"/>
              </a:xfrm>
              <a:prstGeom prst="rect">
                <a:avLst/>
              </a:prstGeom>
              <a:noFill/>
            </p:spPr>
            <p:txBody>
              <a:bodyPr wrap="square" rtlCol="0">
                <a:spAutoFit/>
              </a:bodyPr>
              <a:lstStyle/>
              <a:p>
                <a:pPr algn="ctr"/>
                <a14:m>
                  <m:oMath xmlns:m="http://schemas.openxmlformats.org/officeDocument/2006/math">
                    <m:r>
                      <a:rPr lang="en-US" altLang="ja-JP" sz="1200" i="1" smtClean="0">
                        <a:latin typeface="Cambria Math" panose="02040503050406030204" pitchFamily="18" charset="0"/>
                      </a:rPr>
                      <m:t>𝑓</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𝑣</m:t>
                    </m:r>
                  </m:oMath>
                </a14:m>
                <a:r>
                  <a:rPr lang="ja-JP" altLang="en-US" sz="1200" dirty="0"/>
                  <a:t>が均等</a:t>
                </a:r>
                <a:endParaRPr lang="en-US" altLang="ja-JP" sz="1200" dirty="0"/>
              </a:p>
            </p:txBody>
          </p:sp>
        </mc:Choice>
        <mc:Fallback xmlns="">
          <p:sp>
            <p:nvSpPr>
              <p:cNvPr id="23" name="テキスト ボックス 22">
                <a:extLst>
                  <a:ext uri="{FF2B5EF4-FFF2-40B4-BE49-F238E27FC236}">
                    <a16:creationId xmlns:a16="http://schemas.microsoft.com/office/drawing/2014/main" id="{D8570A4D-09F2-447C-B4CF-442B2011B5EC}"/>
                  </a:ext>
                </a:extLst>
              </p:cNvPr>
              <p:cNvSpPr txBox="1">
                <a:spLocks noRot="1" noChangeAspect="1" noMove="1" noResize="1" noEditPoints="1" noAdjustHandles="1" noChangeArrowheads="1" noChangeShapeType="1" noTextEdit="1"/>
              </p:cNvSpPr>
              <p:nvPr/>
            </p:nvSpPr>
            <p:spPr>
              <a:xfrm>
                <a:off x="3326170" y="4723881"/>
                <a:ext cx="939196" cy="276999"/>
              </a:xfrm>
              <a:prstGeom prst="rect">
                <a:avLst/>
              </a:prstGeom>
              <a:blipFill>
                <a:blip r:embed="rId8"/>
                <a:stretch>
                  <a:fillRect t="-4444" b="-15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CE073ED6-DCF1-41AB-A749-283D17E1A987}"/>
                  </a:ext>
                </a:extLst>
              </p:cNvPr>
              <p:cNvSpPr txBox="1"/>
              <p:nvPr/>
            </p:nvSpPr>
            <p:spPr>
              <a:xfrm>
                <a:off x="1523484" y="4733815"/>
                <a:ext cx="924557" cy="261610"/>
              </a:xfrm>
              <a:prstGeom prst="rect">
                <a:avLst/>
              </a:prstGeom>
              <a:noFill/>
            </p:spPr>
            <p:txBody>
              <a:bodyPr wrap="square" rtlCol="0">
                <a:spAutoFit/>
              </a:bodyPr>
              <a:lstStyle/>
              <a:p>
                <a:pPr algn="ctr"/>
                <a14:m>
                  <m:oMath xmlns:m="http://schemas.openxmlformats.org/officeDocument/2006/math">
                    <m:r>
                      <a:rPr lang="en-US" altLang="ja-JP" sz="1100" b="0" i="1" smtClean="0">
                        <a:latin typeface="Cambria Math" panose="02040503050406030204" pitchFamily="18" charset="0"/>
                      </a:rPr>
                      <m:t>𝑣</m:t>
                    </m:r>
                  </m:oMath>
                </a14:m>
                <a:r>
                  <a:rPr lang="ja-JP" altLang="en-US" sz="1100" dirty="0"/>
                  <a:t>をやや重視</a:t>
                </a:r>
              </a:p>
            </p:txBody>
          </p:sp>
        </mc:Choice>
        <mc:Fallback xmlns="">
          <p:sp>
            <p:nvSpPr>
              <p:cNvPr id="24" name="テキスト ボックス 23">
                <a:extLst>
                  <a:ext uri="{FF2B5EF4-FFF2-40B4-BE49-F238E27FC236}">
                    <a16:creationId xmlns:a16="http://schemas.microsoft.com/office/drawing/2014/main" id="{CE073ED6-DCF1-41AB-A749-283D17E1A987}"/>
                  </a:ext>
                </a:extLst>
              </p:cNvPr>
              <p:cNvSpPr txBox="1">
                <a:spLocks noRot="1" noChangeAspect="1" noMove="1" noResize="1" noEditPoints="1" noAdjustHandles="1" noChangeArrowheads="1" noChangeShapeType="1" noTextEdit="1"/>
              </p:cNvSpPr>
              <p:nvPr/>
            </p:nvSpPr>
            <p:spPr>
              <a:xfrm>
                <a:off x="1523484" y="4733815"/>
                <a:ext cx="924557" cy="261610"/>
              </a:xfrm>
              <a:prstGeom prst="rect">
                <a:avLst/>
              </a:prstGeom>
              <a:blipFill>
                <a:blip r:embed="rId9"/>
                <a:stretch>
                  <a:fillRect t="-2381" b="-16667"/>
                </a:stretch>
              </a:blipFill>
            </p:spPr>
            <p:txBody>
              <a:bodyPr/>
              <a:lstStyle/>
              <a:p>
                <a:r>
                  <a:rPr lang="ja-JP" altLang="en-US">
                    <a:noFill/>
                  </a:rPr>
                  <a:t> </a:t>
                </a:r>
              </a:p>
            </p:txBody>
          </p:sp>
        </mc:Fallback>
      </mc:AlternateContent>
      <p:sp>
        <p:nvSpPr>
          <p:cNvPr id="25" name="テキスト ボックス 24">
            <a:extLst>
              <a:ext uri="{FF2B5EF4-FFF2-40B4-BE49-F238E27FC236}">
                <a16:creationId xmlns:a16="http://schemas.microsoft.com/office/drawing/2014/main" id="{C6914AF5-A1CC-47B8-ADD3-ADF28A12A7ED}"/>
              </a:ext>
            </a:extLst>
          </p:cNvPr>
          <p:cNvSpPr txBox="1"/>
          <p:nvPr/>
        </p:nvSpPr>
        <p:spPr>
          <a:xfrm>
            <a:off x="869576" y="5930541"/>
            <a:ext cx="1681970" cy="276999"/>
          </a:xfrm>
          <a:prstGeom prst="rect">
            <a:avLst/>
          </a:prstGeom>
          <a:noFill/>
        </p:spPr>
        <p:txBody>
          <a:bodyPr wrap="square" rtlCol="0">
            <a:spAutoFit/>
          </a:bodyPr>
          <a:lstStyle/>
          <a:p>
            <a:pPr algn="ctr"/>
            <a:r>
              <a:rPr lang="ja-JP" altLang="en-US" sz="1200" b="0" dirty="0"/>
              <a:t>実行可能領域側に偏る</a:t>
            </a:r>
            <a:endParaRPr lang="ja-JP" altLang="en-US" sz="1200" dirty="0"/>
          </a:p>
        </p:txBody>
      </p:sp>
      <p:sp>
        <p:nvSpPr>
          <p:cNvPr id="26" name="テキスト ボックス 25">
            <a:extLst>
              <a:ext uri="{FF2B5EF4-FFF2-40B4-BE49-F238E27FC236}">
                <a16:creationId xmlns:a16="http://schemas.microsoft.com/office/drawing/2014/main" id="{6B18D660-EFFC-401B-A88E-46CF6DC67F72}"/>
              </a:ext>
            </a:extLst>
          </p:cNvPr>
          <p:cNvSpPr txBox="1"/>
          <p:nvPr/>
        </p:nvSpPr>
        <p:spPr>
          <a:xfrm>
            <a:off x="2668278" y="5922630"/>
            <a:ext cx="1735640" cy="276999"/>
          </a:xfrm>
          <a:prstGeom prst="rect">
            <a:avLst/>
          </a:prstGeom>
          <a:noFill/>
        </p:spPr>
        <p:txBody>
          <a:bodyPr wrap="square" rtlCol="0">
            <a:spAutoFit/>
          </a:bodyPr>
          <a:lstStyle/>
          <a:p>
            <a:pPr algn="ctr"/>
            <a:r>
              <a:rPr lang="ja-JP" altLang="en-US" sz="1200" dirty="0"/>
              <a:t>パレートフロンティア</a:t>
            </a:r>
            <a:r>
              <a:rPr lang="ja-JP" altLang="en-US" sz="1200" b="0" dirty="0"/>
              <a:t>に一様</a:t>
            </a:r>
            <a:endParaRPr lang="ja-JP" altLang="en-US" sz="1200" dirty="0"/>
          </a:p>
        </p:txBody>
      </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A3D86D6F-F86E-43C3-818B-8B5A2A4A9BC8}"/>
                  </a:ext>
                </a:extLst>
              </p:cNvPr>
              <p:cNvSpPr txBox="1"/>
              <p:nvPr/>
            </p:nvSpPr>
            <p:spPr>
              <a:xfrm>
                <a:off x="1578676" y="3983577"/>
                <a:ext cx="2191626" cy="307777"/>
              </a:xfrm>
              <a:prstGeom prst="rect">
                <a:avLst/>
              </a:prstGeom>
              <a:noFill/>
            </p:spPr>
            <p:txBody>
              <a:bodyPr wrap="none" rtlCol="0">
                <a:spAutoFit/>
              </a:bodyPr>
              <a:lstStyle/>
              <a:p>
                <a:pPr algn="ctr"/>
                <a:r>
                  <a:rPr kumimoji="1" lang="ja-JP" altLang="en-US" sz="1400" b="1" dirty="0"/>
                  <a:t>パラメータ</a:t>
                </a:r>
                <a14:m>
                  <m:oMath xmlns:m="http://schemas.openxmlformats.org/officeDocument/2006/math">
                    <m:r>
                      <a:rPr lang="ja-JP" altLang="en-US" sz="1400" b="1" i="1" smtClean="0">
                        <a:latin typeface="Cambria Math" panose="02040503050406030204" pitchFamily="18" charset="0"/>
                      </a:rPr>
                      <m:t>𝜶</m:t>
                    </m:r>
                  </m:oMath>
                </a14:m>
                <a:r>
                  <a:rPr kumimoji="1" lang="ja-JP" altLang="en-US" sz="1400" b="1" dirty="0"/>
                  <a:t>による重み調整</a:t>
                </a:r>
              </a:p>
            </p:txBody>
          </p:sp>
        </mc:Choice>
        <mc:Fallback xmlns="">
          <p:sp>
            <p:nvSpPr>
              <p:cNvPr id="27" name="テキスト ボックス 26">
                <a:extLst>
                  <a:ext uri="{FF2B5EF4-FFF2-40B4-BE49-F238E27FC236}">
                    <a16:creationId xmlns:a16="http://schemas.microsoft.com/office/drawing/2014/main" id="{A3D86D6F-F86E-43C3-818B-8B5A2A4A9BC8}"/>
                  </a:ext>
                </a:extLst>
              </p:cNvPr>
              <p:cNvSpPr txBox="1">
                <a:spLocks noRot="1" noChangeAspect="1" noMove="1" noResize="1" noEditPoints="1" noAdjustHandles="1" noChangeArrowheads="1" noChangeShapeType="1" noTextEdit="1"/>
              </p:cNvSpPr>
              <p:nvPr/>
            </p:nvSpPr>
            <p:spPr>
              <a:xfrm>
                <a:off x="1578676" y="3983577"/>
                <a:ext cx="2191626" cy="307777"/>
              </a:xfrm>
              <a:prstGeom prst="rect">
                <a:avLst/>
              </a:prstGeom>
              <a:blipFill>
                <a:blip r:embed="rId10"/>
                <a:stretch>
                  <a:fillRect l="-279" t="-1961" r="-279" b="-19608"/>
                </a:stretch>
              </a:blipFill>
            </p:spPr>
            <p:txBody>
              <a:bodyPr/>
              <a:lstStyle/>
              <a:p>
                <a:r>
                  <a:rPr lang="ja-JP" altLang="en-US">
                    <a:noFill/>
                  </a:rPr>
                  <a:t> </a:t>
                </a:r>
              </a:p>
            </p:txBody>
          </p:sp>
        </mc:Fallback>
      </mc:AlternateContent>
      <p:sp>
        <p:nvSpPr>
          <p:cNvPr id="28" name="テキスト ボックス 27">
            <a:extLst>
              <a:ext uri="{FF2B5EF4-FFF2-40B4-BE49-F238E27FC236}">
                <a16:creationId xmlns:a16="http://schemas.microsoft.com/office/drawing/2014/main" id="{E736F2DF-822A-443C-8DC3-6B6BADE4094C}"/>
              </a:ext>
            </a:extLst>
          </p:cNvPr>
          <p:cNvSpPr txBox="1"/>
          <p:nvPr/>
        </p:nvSpPr>
        <p:spPr>
          <a:xfrm>
            <a:off x="8792678" y="1559923"/>
            <a:ext cx="1420582" cy="307777"/>
          </a:xfrm>
          <a:prstGeom prst="rect">
            <a:avLst/>
          </a:prstGeom>
          <a:noFill/>
        </p:spPr>
        <p:txBody>
          <a:bodyPr wrap="none" rtlCol="0">
            <a:spAutoFit/>
          </a:bodyPr>
          <a:lstStyle/>
          <a:p>
            <a:r>
              <a:rPr kumimoji="1" lang="ja-JP" altLang="en-US" sz="1400" b="1" dirty="0"/>
              <a:t>重みの調整戦略</a:t>
            </a:r>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964B42BD-F864-4F85-90F5-BFDF7E49C614}"/>
                  </a:ext>
                </a:extLst>
              </p:cNvPr>
              <p:cNvSpPr txBox="1"/>
              <p:nvPr/>
            </p:nvSpPr>
            <p:spPr>
              <a:xfrm>
                <a:off x="8998663" y="4036917"/>
                <a:ext cx="1008609" cy="307777"/>
              </a:xfrm>
              <a:prstGeom prst="rect">
                <a:avLst/>
              </a:prstGeom>
              <a:noFill/>
            </p:spPr>
            <p:txBody>
              <a:bodyPr wrap="none" rtlCol="0">
                <a:spAutoFit/>
              </a:bodyPr>
              <a:lstStyle/>
              <a:p>
                <a14:m>
                  <m:oMath xmlns:m="http://schemas.openxmlformats.org/officeDocument/2006/math">
                    <m:r>
                      <a:rPr lang="ja-JP" altLang="en-US" sz="1400" b="1" i="1" smtClean="0">
                        <a:latin typeface="Cambria Math" panose="02040503050406030204" pitchFamily="18" charset="0"/>
                      </a:rPr>
                      <m:t>𝜶</m:t>
                    </m:r>
                  </m:oMath>
                </a14:m>
                <a:r>
                  <a:rPr kumimoji="1" lang="ja-JP" altLang="en-US" sz="1400" b="1" dirty="0"/>
                  <a:t>の調整則</a:t>
                </a:r>
              </a:p>
            </p:txBody>
          </p:sp>
        </mc:Choice>
        <mc:Fallback xmlns="">
          <p:sp>
            <p:nvSpPr>
              <p:cNvPr id="29" name="テキスト ボックス 28">
                <a:extLst>
                  <a:ext uri="{FF2B5EF4-FFF2-40B4-BE49-F238E27FC236}">
                    <a16:creationId xmlns:a16="http://schemas.microsoft.com/office/drawing/2014/main" id="{964B42BD-F864-4F85-90F5-BFDF7E49C614}"/>
                  </a:ext>
                </a:extLst>
              </p:cNvPr>
              <p:cNvSpPr txBox="1">
                <a:spLocks noRot="1" noChangeAspect="1" noMove="1" noResize="1" noEditPoints="1" noAdjustHandles="1" noChangeArrowheads="1" noChangeShapeType="1" noTextEdit="1"/>
              </p:cNvSpPr>
              <p:nvPr/>
            </p:nvSpPr>
            <p:spPr>
              <a:xfrm>
                <a:off x="8998663" y="4036917"/>
                <a:ext cx="1008609" cy="307777"/>
              </a:xfrm>
              <a:prstGeom prst="rect">
                <a:avLst/>
              </a:prstGeom>
              <a:blipFill>
                <a:blip r:embed="rId11"/>
                <a:stretch>
                  <a:fillRect t="-3922" r="-602"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AFB724EB-4A9C-41D7-93DE-7F3C98318DC0}"/>
                  </a:ext>
                </a:extLst>
              </p:cNvPr>
              <p:cNvSpPr txBox="1"/>
              <p:nvPr/>
            </p:nvSpPr>
            <p:spPr>
              <a:xfrm>
                <a:off x="3590135" y="2357347"/>
                <a:ext cx="704647" cy="2777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ja-JP" altLang="en-US" sz="1200" i="1" smtClean="0">
                          <a:solidFill>
                            <a:schemeClr val="accent4"/>
                          </a:solidFill>
                          <a:latin typeface="Cambria Math" panose="02040503050406030204" pitchFamily="18" charset="0"/>
                        </a:rPr>
                        <m:t>有望領域</m:t>
                      </m:r>
                    </m:oMath>
                  </m:oMathPara>
                </a14:m>
                <a:endParaRPr lang="en-US" altLang="ja-JP" sz="1200" dirty="0">
                  <a:solidFill>
                    <a:schemeClr val="accent4"/>
                  </a:solidFill>
                </a:endParaRPr>
              </a:p>
            </p:txBody>
          </p:sp>
        </mc:Choice>
        <mc:Fallback xmlns="">
          <p:sp>
            <p:nvSpPr>
              <p:cNvPr id="30" name="テキスト ボックス 29">
                <a:extLst>
                  <a:ext uri="{FF2B5EF4-FFF2-40B4-BE49-F238E27FC236}">
                    <a16:creationId xmlns:a16="http://schemas.microsoft.com/office/drawing/2014/main" id="{AFB724EB-4A9C-41D7-93DE-7F3C98318DC0}"/>
                  </a:ext>
                </a:extLst>
              </p:cNvPr>
              <p:cNvSpPr txBox="1">
                <a:spLocks noRot="1" noChangeAspect="1" noMove="1" noResize="1" noEditPoints="1" noAdjustHandles="1" noChangeArrowheads="1" noChangeShapeType="1" noTextEdit="1"/>
              </p:cNvSpPr>
              <p:nvPr/>
            </p:nvSpPr>
            <p:spPr>
              <a:xfrm>
                <a:off x="3590135" y="2357347"/>
                <a:ext cx="704647" cy="277705"/>
              </a:xfrm>
              <a:prstGeom prst="rect">
                <a:avLst/>
              </a:prstGeom>
              <a:blipFill>
                <a:blip r:embed="rId12"/>
                <a:stretch>
                  <a:fillRect l="-6897"/>
                </a:stretch>
              </a:blipFill>
            </p:spPr>
            <p:txBody>
              <a:bodyPr/>
              <a:lstStyle/>
              <a:p>
                <a:r>
                  <a:rPr lang="ja-JP" altLang="en-US">
                    <a:noFill/>
                  </a:rPr>
                  <a:t> </a:t>
                </a:r>
              </a:p>
            </p:txBody>
          </p:sp>
        </mc:Fallback>
      </mc:AlternateContent>
      <p:pic>
        <p:nvPicPr>
          <p:cNvPr id="32" name="図 31">
            <a:extLst>
              <a:ext uri="{FF2B5EF4-FFF2-40B4-BE49-F238E27FC236}">
                <a16:creationId xmlns:a16="http://schemas.microsoft.com/office/drawing/2014/main" id="{7F622CCC-3BF9-4D1A-ABC7-4703659C83AE}"/>
              </a:ext>
            </a:extLst>
          </p:cNvPr>
          <p:cNvPicPr>
            <a:picLocks noChangeAspect="1"/>
          </p:cNvPicPr>
          <p:nvPr/>
        </p:nvPicPr>
        <p:blipFill>
          <a:blip r:embed="rId13"/>
          <a:stretch>
            <a:fillRect/>
          </a:stretch>
        </p:blipFill>
        <p:spPr>
          <a:xfrm>
            <a:off x="7617266" y="2317014"/>
            <a:ext cx="2031684" cy="1641210"/>
          </a:xfrm>
          <a:prstGeom prst="rect">
            <a:avLst/>
          </a:prstGeom>
        </p:spPr>
      </p:pic>
      <p:pic>
        <p:nvPicPr>
          <p:cNvPr id="33" name="図 32">
            <a:extLst>
              <a:ext uri="{FF2B5EF4-FFF2-40B4-BE49-F238E27FC236}">
                <a16:creationId xmlns:a16="http://schemas.microsoft.com/office/drawing/2014/main" id="{71040CBB-1435-4EF7-A022-F912ED603806}"/>
              </a:ext>
            </a:extLst>
          </p:cNvPr>
          <p:cNvPicPr>
            <a:picLocks noChangeAspect="1"/>
          </p:cNvPicPr>
          <p:nvPr/>
        </p:nvPicPr>
        <p:blipFill>
          <a:blip r:embed="rId14"/>
          <a:stretch>
            <a:fillRect/>
          </a:stretch>
        </p:blipFill>
        <p:spPr>
          <a:xfrm>
            <a:off x="9567760" y="2314930"/>
            <a:ext cx="1686839" cy="1594937"/>
          </a:xfrm>
          <a:prstGeom prst="rect">
            <a:avLst/>
          </a:prstGeom>
        </p:spPr>
      </p:pic>
      <p:sp>
        <p:nvSpPr>
          <p:cNvPr id="34" name="テキスト ボックス 33">
            <a:extLst>
              <a:ext uri="{FF2B5EF4-FFF2-40B4-BE49-F238E27FC236}">
                <a16:creationId xmlns:a16="http://schemas.microsoft.com/office/drawing/2014/main" id="{883129AC-9C09-4D8C-A135-A3B842834B2B}"/>
              </a:ext>
            </a:extLst>
          </p:cNvPr>
          <p:cNvSpPr txBox="1"/>
          <p:nvPr/>
        </p:nvSpPr>
        <p:spPr>
          <a:xfrm>
            <a:off x="8792678" y="2493432"/>
            <a:ext cx="875622" cy="276999"/>
          </a:xfrm>
          <a:prstGeom prst="rect">
            <a:avLst/>
          </a:prstGeom>
          <a:noFill/>
        </p:spPr>
        <p:txBody>
          <a:bodyPr wrap="square" rtlCol="0">
            <a:spAutoFit/>
          </a:bodyPr>
          <a:lstStyle/>
          <a:p>
            <a:pPr algn="ctr"/>
            <a:r>
              <a:rPr lang="ja-JP" altLang="en-US" sz="1200" dirty="0">
                <a:solidFill>
                  <a:schemeClr val="accent1"/>
                </a:solidFill>
              </a:rPr>
              <a:t>探索領域</a:t>
            </a:r>
            <a:endParaRPr lang="en-US" altLang="ja-JP" sz="1200" dirty="0">
              <a:solidFill>
                <a:schemeClr val="accent1"/>
              </a:solidFill>
            </a:endParaRPr>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2CA6600A-2611-40C4-94B5-A590C96F3550}"/>
                  </a:ext>
                </a:extLst>
              </p:cNvPr>
              <p:cNvSpPr txBox="1"/>
              <p:nvPr/>
            </p:nvSpPr>
            <p:spPr>
              <a:xfrm>
                <a:off x="7451799" y="1860950"/>
                <a:ext cx="3964601" cy="307777"/>
              </a:xfrm>
              <a:prstGeom prst="rect">
                <a:avLst/>
              </a:prstGeom>
              <a:noFill/>
            </p:spPr>
            <p:txBody>
              <a:bodyPr wrap="square" rtlCol="0">
                <a:spAutoFit/>
              </a:bodyPr>
              <a:lstStyle/>
              <a:p>
                <a:pPr algn="ctr"/>
                <a:r>
                  <a:rPr lang="ja-JP" altLang="en-US" sz="1400" dirty="0"/>
                  <a:t>探索領域が有望領域を常に覆うように</a:t>
                </a:r>
                <a14:m>
                  <m:oMath xmlns:m="http://schemas.openxmlformats.org/officeDocument/2006/math">
                    <m:r>
                      <a:rPr lang="ja-JP" altLang="en-US" sz="1400" i="1" smtClean="0">
                        <a:latin typeface="Cambria Math" panose="02040503050406030204" pitchFamily="18" charset="0"/>
                      </a:rPr>
                      <m:t>𝛼</m:t>
                    </m:r>
                  </m:oMath>
                </a14:m>
                <a:r>
                  <a:rPr lang="ja-JP" altLang="en-US" sz="1400" dirty="0"/>
                  <a:t>を増減させる</a:t>
                </a:r>
                <a:endParaRPr lang="en-US" altLang="ja-JP" sz="1400" dirty="0"/>
              </a:p>
            </p:txBody>
          </p:sp>
        </mc:Choice>
        <mc:Fallback xmlns="">
          <p:sp>
            <p:nvSpPr>
              <p:cNvPr id="35" name="テキスト ボックス 34">
                <a:extLst>
                  <a:ext uri="{FF2B5EF4-FFF2-40B4-BE49-F238E27FC236}">
                    <a16:creationId xmlns:a16="http://schemas.microsoft.com/office/drawing/2014/main" id="{2CA6600A-2611-40C4-94B5-A590C96F3550}"/>
                  </a:ext>
                </a:extLst>
              </p:cNvPr>
              <p:cNvSpPr txBox="1">
                <a:spLocks noRot="1" noChangeAspect="1" noMove="1" noResize="1" noEditPoints="1" noAdjustHandles="1" noChangeArrowheads="1" noChangeShapeType="1" noTextEdit="1"/>
              </p:cNvSpPr>
              <p:nvPr/>
            </p:nvSpPr>
            <p:spPr>
              <a:xfrm>
                <a:off x="7451799" y="1860950"/>
                <a:ext cx="3964601" cy="307777"/>
              </a:xfrm>
              <a:prstGeom prst="rect">
                <a:avLst/>
              </a:prstGeom>
              <a:blipFill>
                <a:blip r:embed="rId15"/>
                <a:stretch>
                  <a:fillRect t="-1961" b="-19608"/>
                </a:stretch>
              </a:blipFill>
            </p:spPr>
            <p:txBody>
              <a:bodyPr/>
              <a:lstStyle/>
              <a:p>
                <a:r>
                  <a:rPr lang="ja-JP" altLang="en-US">
                    <a:noFill/>
                  </a:rPr>
                  <a:t> </a:t>
                </a:r>
              </a:p>
            </p:txBody>
          </p:sp>
        </mc:Fallback>
      </mc:AlternateContent>
      <p:sp>
        <p:nvSpPr>
          <p:cNvPr id="36" name="四角形: 角を丸くする 35">
            <a:extLst>
              <a:ext uri="{FF2B5EF4-FFF2-40B4-BE49-F238E27FC236}">
                <a16:creationId xmlns:a16="http://schemas.microsoft.com/office/drawing/2014/main" id="{57D1A4EB-66F0-4516-8FF4-393A4E5CB738}"/>
              </a:ext>
            </a:extLst>
          </p:cNvPr>
          <p:cNvSpPr/>
          <p:nvPr/>
        </p:nvSpPr>
        <p:spPr>
          <a:xfrm>
            <a:off x="727835" y="1494083"/>
            <a:ext cx="3893308" cy="2307372"/>
          </a:xfrm>
          <a:prstGeom prst="roundRect">
            <a:avLst>
              <a:gd name="adj" fmla="val 1161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四角形: 角を丸くする 36">
            <a:extLst>
              <a:ext uri="{FF2B5EF4-FFF2-40B4-BE49-F238E27FC236}">
                <a16:creationId xmlns:a16="http://schemas.microsoft.com/office/drawing/2014/main" id="{5BE8289C-6879-4AFE-AB4A-427B3C24C187}"/>
              </a:ext>
            </a:extLst>
          </p:cNvPr>
          <p:cNvSpPr/>
          <p:nvPr/>
        </p:nvSpPr>
        <p:spPr>
          <a:xfrm>
            <a:off x="727835" y="3932909"/>
            <a:ext cx="3893308" cy="2245196"/>
          </a:xfrm>
          <a:prstGeom prst="roundRect">
            <a:avLst>
              <a:gd name="adj" fmla="val 10678"/>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四角形: 角を丸くする 37">
            <a:extLst>
              <a:ext uri="{FF2B5EF4-FFF2-40B4-BE49-F238E27FC236}">
                <a16:creationId xmlns:a16="http://schemas.microsoft.com/office/drawing/2014/main" id="{619ACA0C-0C93-4181-8FF7-40031BBE14DA}"/>
              </a:ext>
            </a:extLst>
          </p:cNvPr>
          <p:cNvSpPr/>
          <p:nvPr/>
        </p:nvSpPr>
        <p:spPr>
          <a:xfrm>
            <a:off x="7342830" y="1494083"/>
            <a:ext cx="4203714" cy="4684022"/>
          </a:xfrm>
          <a:prstGeom prst="roundRect">
            <a:avLst>
              <a:gd name="adj" fmla="val 714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CCAA9A96-0B02-4FBB-9C57-B98035D76840}"/>
              </a:ext>
            </a:extLst>
          </p:cNvPr>
          <p:cNvSpPr txBox="1"/>
          <p:nvPr/>
        </p:nvSpPr>
        <p:spPr>
          <a:xfrm>
            <a:off x="1732936" y="4223440"/>
            <a:ext cx="1924473" cy="307777"/>
          </a:xfrm>
          <a:prstGeom prst="rect">
            <a:avLst/>
          </a:prstGeom>
          <a:noFill/>
        </p:spPr>
        <p:txBody>
          <a:bodyPr wrap="square" rtlCol="0">
            <a:spAutoFit/>
          </a:bodyPr>
          <a:lstStyle/>
          <a:p>
            <a:pPr algn="ctr"/>
            <a:r>
              <a:rPr lang="ja-JP" altLang="en-US" sz="1400" b="0" dirty="0"/>
              <a:t>探索の偏りを調整可能</a:t>
            </a:r>
            <a:endParaRPr lang="ja-JP" altLang="en-US" sz="1400" dirty="0"/>
          </a:p>
        </p:txBody>
      </p:sp>
      <p:sp>
        <p:nvSpPr>
          <p:cNvPr id="40" name="二等辺三角形 39">
            <a:extLst>
              <a:ext uri="{FF2B5EF4-FFF2-40B4-BE49-F238E27FC236}">
                <a16:creationId xmlns:a16="http://schemas.microsoft.com/office/drawing/2014/main" id="{3FE0F86E-CF9D-4C8A-AC2B-8FF74201C3CC}"/>
              </a:ext>
            </a:extLst>
          </p:cNvPr>
          <p:cNvSpPr/>
          <p:nvPr/>
        </p:nvSpPr>
        <p:spPr>
          <a:xfrm rot="5400000">
            <a:off x="5809420" y="3681618"/>
            <a:ext cx="481074" cy="494760"/>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9F2628D8-568A-4E96-A7AE-B1FB06E2F64A}"/>
                  </a:ext>
                </a:extLst>
              </p:cNvPr>
              <p:cNvSpPr txBox="1"/>
              <p:nvPr/>
            </p:nvSpPr>
            <p:spPr>
              <a:xfrm>
                <a:off x="4748581" y="4223440"/>
                <a:ext cx="2424056" cy="307777"/>
              </a:xfrm>
              <a:prstGeom prst="rect">
                <a:avLst/>
              </a:prstGeom>
              <a:noFill/>
            </p:spPr>
            <p:txBody>
              <a:bodyPr wrap="square" rtlCol="0">
                <a:spAutoFit/>
              </a:bodyPr>
              <a:lstStyle/>
              <a:p>
                <a:pPr algn="ctr"/>
                <a:r>
                  <a:rPr lang="ja-JP" altLang="en-US" sz="1400" dirty="0"/>
                  <a:t>適切な</a:t>
                </a:r>
                <a14:m>
                  <m:oMath xmlns:m="http://schemas.openxmlformats.org/officeDocument/2006/math">
                    <m:r>
                      <a:rPr lang="ja-JP" altLang="en-US" sz="1400" b="0" i="1" smtClean="0">
                        <a:latin typeface="Cambria Math" panose="02040503050406030204" pitchFamily="18" charset="0"/>
                      </a:rPr>
                      <m:t>𝛼</m:t>
                    </m:r>
                  </m:oMath>
                </a14:m>
                <a:r>
                  <a:rPr kumimoji="1" lang="ja-JP" altLang="en-US" sz="1400" dirty="0"/>
                  <a:t>は問題によって異なる</a:t>
                </a:r>
              </a:p>
            </p:txBody>
          </p:sp>
        </mc:Choice>
        <mc:Fallback xmlns="">
          <p:sp>
            <p:nvSpPr>
              <p:cNvPr id="41" name="テキスト ボックス 40">
                <a:extLst>
                  <a:ext uri="{FF2B5EF4-FFF2-40B4-BE49-F238E27FC236}">
                    <a16:creationId xmlns:a16="http://schemas.microsoft.com/office/drawing/2014/main" id="{9F2628D8-568A-4E96-A7AE-B1FB06E2F64A}"/>
                  </a:ext>
                </a:extLst>
              </p:cNvPr>
              <p:cNvSpPr txBox="1">
                <a:spLocks noRot="1" noChangeAspect="1" noMove="1" noResize="1" noEditPoints="1" noAdjustHandles="1" noChangeArrowheads="1" noChangeShapeType="1" noTextEdit="1"/>
              </p:cNvSpPr>
              <p:nvPr/>
            </p:nvSpPr>
            <p:spPr>
              <a:xfrm>
                <a:off x="4748581" y="4223440"/>
                <a:ext cx="2424056" cy="307777"/>
              </a:xfrm>
              <a:prstGeom prst="rect">
                <a:avLst/>
              </a:prstGeom>
              <a:blipFill>
                <a:blip r:embed="rId16"/>
                <a:stretch>
                  <a:fillRect t="-400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ED9EFD11-F0FB-42B8-A88A-4D98DE309E18}"/>
                  </a:ext>
                </a:extLst>
              </p:cNvPr>
              <p:cNvSpPr txBox="1"/>
              <p:nvPr/>
            </p:nvSpPr>
            <p:spPr>
              <a:xfrm>
                <a:off x="7763838" y="4630489"/>
                <a:ext cx="3478260" cy="527388"/>
              </a:xfrm>
              <a:prstGeom prst="rect">
                <a:avLst/>
              </a:prstGeom>
              <a:noFill/>
            </p:spPr>
            <p:txBody>
              <a:bodyPr wrap="none" rtlCol="0">
                <a:spAutoFit/>
              </a:bodyPr>
              <a:lstStyle/>
              <a:p>
                <a14:m>
                  <m:oMath xmlns:m="http://schemas.openxmlformats.org/officeDocument/2006/math">
                    <m:r>
                      <a:rPr kumimoji="1" lang="ja-JP" altLang="en-US" sz="1400" i="1">
                        <a:latin typeface="Cambria Math" panose="02040503050406030204" pitchFamily="18" charset="0"/>
                      </a:rPr>
                      <m:t>𝛼</m:t>
                    </m:r>
                  </m:oMath>
                </a14:m>
                <a:r>
                  <a:rPr kumimoji="1" lang="ja-JP" altLang="en-US" sz="1400" dirty="0"/>
                  <a:t>を減少；</a:t>
                </a:r>
                <a14:m>
                  <m:oMath xmlns:m="http://schemas.openxmlformats.org/officeDocument/2006/math">
                    <m:sSup>
                      <m:sSupPr>
                        <m:ctrlPr>
                          <a:rPr kumimoji="1" lang="en-US" altLang="ja-JP" sz="1400" i="1">
                            <a:latin typeface="Cambria Math" panose="02040503050406030204" pitchFamily="18" charset="0"/>
                          </a:rPr>
                        </m:ctrlPr>
                      </m:sSupPr>
                      <m:e>
                        <m:r>
                          <a:rPr kumimoji="1" lang="en-US" altLang="ja-JP" sz="1400" b="1" i="1">
                            <a:latin typeface="Cambria Math" panose="02040503050406030204" pitchFamily="18" charset="0"/>
                          </a:rPr>
                          <m:t>𝒙</m:t>
                        </m:r>
                      </m:e>
                      <m:sup>
                        <m:r>
                          <a:rPr kumimoji="1" lang="en-US" altLang="ja-JP" sz="1400" i="1">
                            <a:latin typeface="Cambria Math" panose="02040503050406030204" pitchFamily="18" charset="0"/>
                          </a:rPr>
                          <m:t>𝑠</m:t>
                        </m:r>
                      </m:sup>
                    </m:sSup>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r>
                      <a:rPr kumimoji="1" lang="ja-JP" altLang="en-US" sz="1400" i="1">
                        <a:latin typeface="Cambria Math" panose="02040503050406030204" pitchFamily="18" charset="0"/>
                      </a:rPr>
                      <m:t>が</m:t>
                    </m:r>
                  </m:oMath>
                </a14:m>
                <a:r>
                  <a:rPr kumimoji="1" lang="ja-JP" altLang="en-US" sz="1400" dirty="0"/>
                  <a:t>非劣解かつ</a:t>
                </a:r>
                <a14:m>
                  <m:oMath xmlns:m="http://schemas.openxmlformats.org/officeDocument/2006/math">
                    <m:sSup>
                      <m:sSupPr>
                        <m:ctrlPr>
                          <a:rPr kumimoji="1" lang="en-US" altLang="ja-JP" sz="1400" i="1">
                            <a:latin typeface="Cambria Math" panose="02040503050406030204" pitchFamily="18" charset="0"/>
                          </a:rPr>
                        </m:ctrlPr>
                      </m:sSupPr>
                      <m:e>
                        <m:r>
                          <a:rPr kumimoji="1" lang="en-US" altLang="ja-JP" sz="1400" b="1" i="1">
                            <a:latin typeface="Cambria Math" panose="02040503050406030204" pitchFamily="18" charset="0"/>
                          </a:rPr>
                          <m:t>𝒙</m:t>
                        </m:r>
                      </m:e>
                      <m:sup>
                        <m:r>
                          <a:rPr kumimoji="1" lang="en-US" altLang="ja-JP" sz="1400" i="1">
                            <a:latin typeface="Cambria Math" panose="02040503050406030204" pitchFamily="18" charset="0"/>
                          </a:rPr>
                          <m:t>𝑡</m:t>
                        </m:r>
                      </m:sup>
                    </m:sSup>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oMath>
                </a14:m>
                <a:r>
                  <a:rPr kumimoji="1" lang="ja-JP" altLang="en-US" sz="1400" dirty="0"/>
                  <a:t>が違反解</a:t>
                </a:r>
                <a:endParaRPr kumimoji="1" lang="en-US" altLang="ja-JP" sz="1400" dirty="0"/>
              </a:p>
              <a:p>
                <a14:m>
                  <m:oMath xmlns:m="http://schemas.openxmlformats.org/officeDocument/2006/math">
                    <m:r>
                      <a:rPr kumimoji="1" lang="ja-JP" altLang="en-US" sz="1400" i="1">
                        <a:latin typeface="Cambria Math" panose="02040503050406030204" pitchFamily="18" charset="0"/>
                      </a:rPr>
                      <m:t>𝛼</m:t>
                    </m:r>
                  </m:oMath>
                </a14:m>
                <a:r>
                  <a:rPr kumimoji="1" lang="ja-JP" altLang="en-US" sz="1400" dirty="0"/>
                  <a:t>を増加；</a:t>
                </a:r>
                <a:r>
                  <a:rPr kumimoji="1" lang="en-US" altLang="ja-JP" sz="1400" dirty="0"/>
                  <a:t>otherwise</a:t>
                </a:r>
              </a:p>
            </p:txBody>
          </p:sp>
        </mc:Choice>
        <mc:Fallback xmlns="">
          <p:sp>
            <p:nvSpPr>
              <p:cNvPr id="42" name="テキスト ボックス 41">
                <a:extLst>
                  <a:ext uri="{FF2B5EF4-FFF2-40B4-BE49-F238E27FC236}">
                    <a16:creationId xmlns:a16="http://schemas.microsoft.com/office/drawing/2014/main" id="{ED9EFD11-F0FB-42B8-A88A-4D98DE309E18}"/>
                  </a:ext>
                </a:extLst>
              </p:cNvPr>
              <p:cNvSpPr txBox="1">
                <a:spLocks noRot="1" noChangeAspect="1" noMove="1" noResize="1" noEditPoints="1" noAdjustHandles="1" noChangeArrowheads="1" noChangeShapeType="1" noTextEdit="1"/>
              </p:cNvSpPr>
              <p:nvPr/>
            </p:nvSpPr>
            <p:spPr>
              <a:xfrm>
                <a:off x="7763838" y="4630489"/>
                <a:ext cx="3478260" cy="527388"/>
              </a:xfrm>
              <a:prstGeom prst="rect">
                <a:avLst/>
              </a:prstGeom>
              <a:blipFill>
                <a:blip r:embed="rId17"/>
                <a:stretch>
                  <a:fillRect t="-2326" b="-116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BFBDFA60-ECAD-4375-96C4-897F2A620050}"/>
                  </a:ext>
                </a:extLst>
              </p:cNvPr>
              <p:cNvSpPr txBox="1"/>
              <p:nvPr/>
            </p:nvSpPr>
            <p:spPr>
              <a:xfrm>
                <a:off x="1578676" y="2762321"/>
                <a:ext cx="704647" cy="2777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ja-JP" altLang="en-US" sz="1200" i="1" smtClean="0">
                          <a:solidFill>
                            <a:schemeClr val="accent4"/>
                          </a:solidFill>
                          <a:latin typeface="Cambria Math" panose="02040503050406030204" pitchFamily="18" charset="0"/>
                        </a:rPr>
                        <m:t>有望領域</m:t>
                      </m:r>
                    </m:oMath>
                  </m:oMathPara>
                </a14:m>
                <a:endParaRPr lang="en-US" altLang="ja-JP" sz="1200" dirty="0">
                  <a:solidFill>
                    <a:schemeClr val="accent4"/>
                  </a:solidFill>
                </a:endParaRPr>
              </a:p>
            </p:txBody>
          </p:sp>
        </mc:Choice>
        <mc:Fallback xmlns="">
          <p:sp>
            <p:nvSpPr>
              <p:cNvPr id="43" name="テキスト ボックス 42">
                <a:extLst>
                  <a:ext uri="{FF2B5EF4-FFF2-40B4-BE49-F238E27FC236}">
                    <a16:creationId xmlns:a16="http://schemas.microsoft.com/office/drawing/2014/main" id="{BFBDFA60-ECAD-4375-96C4-897F2A620050}"/>
                  </a:ext>
                </a:extLst>
              </p:cNvPr>
              <p:cNvSpPr txBox="1">
                <a:spLocks noRot="1" noChangeAspect="1" noMove="1" noResize="1" noEditPoints="1" noAdjustHandles="1" noChangeArrowheads="1" noChangeShapeType="1" noTextEdit="1"/>
              </p:cNvSpPr>
              <p:nvPr/>
            </p:nvSpPr>
            <p:spPr>
              <a:xfrm>
                <a:off x="1578676" y="2762321"/>
                <a:ext cx="704647" cy="277705"/>
              </a:xfrm>
              <a:prstGeom prst="rect">
                <a:avLst/>
              </a:prstGeom>
              <a:blipFill>
                <a:blip r:embed="rId18"/>
                <a:stretch>
                  <a:fillRect l="-68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947AE4D8-17CB-4288-A393-5BE0977295EC}"/>
                  </a:ext>
                </a:extLst>
              </p:cNvPr>
              <p:cNvSpPr txBox="1"/>
              <p:nvPr/>
            </p:nvSpPr>
            <p:spPr>
              <a:xfrm>
                <a:off x="7822085" y="4316239"/>
                <a:ext cx="3361764" cy="307777"/>
              </a:xfrm>
              <a:prstGeom prst="rect">
                <a:avLst/>
              </a:prstGeom>
              <a:noFill/>
            </p:spPr>
            <p:txBody>
              <a:bodyPr wrap="square" rtlCol="0">
                <a:spAutoFit/>
              </a:bodyPr>
              <a:lstStyle/>
              <a:p>
                <a:pPr algn="ctr"/>
                <a:r>
                  <a:rPr lang="ja-JP" altLang="en-US" sz="1400" dirty="0"/>
                  <a:t>探索状況に従って、</a:t>
                </a:r>
                <a14:m>
                  <m:oMath xmlns:m="http://schemas.openxmlformats.org/officeDocument/2006/math">
                    <m:r>
                      <a:rPr lang="ja-JP" altLang="en-US" sz="1400" i="1" smtClean="0">
                        <a:latin typeface="Cambria Math" panose="02040503050406030204" pitchFamily="18" charset="0"/>
                      </a:rPr>
                      <m:t>𝛼</m:t>
                    </m:r>
                  </m:oMath>
                </a14:m>
                <a:r>
                  <a:rPr lang="ja-JP" altLang="en-US" sz="1400" dirty="0"/>
                  <a:t>を調整</a:t>
                </a:r>
                <a:endParaRPr lang="en-US" altLang="ja-JP" sz="1400" dirty="0"/>
              </a:p>
            </p:txBody>
          </p:sp>
        </mc:Choice>
        <mc:Fallback xmlns="">
          <p:sp>
            <p:nvSpPr>
              <p:cNvPr id="44" name="テキスト ボックス 43">
                <a:extLst>
                  <a:ext uri="{FF2B5EF4-FFF2-40B4-BE49-F238E27FC236}">
                    <a16:creationId xmlns:a16="http://schemas.microsoft.com/office/drawing/2014/main" id="{947AE4D8-17CB-4288-A393-5BE0977295EC}"/>
                  </a:ext>
                </a:extLst>
              </p:cNvPr>
              <p:cNvSpPr txBox="1">
                <a:spLocks noRot="1" noChangeAspect="1" noMove="1" noResize="1" noEditPoints="1" noAdjustHandles="1" noChangeArrowheads="1" noChangeShapeType="1" noTextEdit="1"/>
              </p:cNvSpPr>
              <p:nvPr/>
            </p:nvSpPr>
            <p:spPr>
              <a:xfrm>
                <a:off x="7822085" y="4316239"/>
                <a:ext cx="3361764" cy="307777"/>
              </a:xfrm>
              <a:prstGeom prst="rect">
                <a:avLst/>
              </a:prstGeom>
              <a:blipFill>
                <a:blip r:embed="rId19"/>
                <a:stretch>
                  <a:fillRect t="-3922" b="-19608"/>
                </a:stretch>
              </a:blipFill>
            </p:spPr>
            <p:txBody>
              <a:bodyPr/>
              <a:lstStyle/>
              <a:p>
                <a:r>
                  <a:rPr lang="ja-JP" altLang="en-US">
                    <a:noFill/>
                  </a:rPr>
                  <a:t> </a:t>
                </a:r>
              </a:p>
            </p:txBody>
          </p:sp>
        </mc:Fallback>
      </mc:AlternateContent>
      <p:sp>
        <p:nvSpPr>
          <p:cNvPr id="45" name="テキスト ボックス 44">
            <a:extLst>
              <a:ext uri="{FF2B5EF4-FFF2-40B4-BE49-F238E27FC236}">
                <a16:creationId xmlns:a16="http://schemas.microsoft.com/office/drawing/2014/main" id="{91FC78F3-9C50-49F5-A7B3-45E0F91AE24F}"/>
              </a:ext>
            </a:extLst>
          </p:cNvPr>
          <p:cNvSpPr txBox="1"/>
          <p:nvPr/>
        </p:nvSpPr>
        <p:spPr>
          <a:xfrm>
            <a:off x="5185758" y="2789408"/>
            <a:ext cx="2148546" cy="461665"/>
          </a:xfrm>
          <a:prstGeom prst="rect">
            <a:avLst/>
          </a:prstGeom>
          <a:noFill/>
        </p:spPr>
        <p:txBody>
          <a:bodyPr wrap="square" rtlCol="0">
            <a:spAutoFit/>
          </a:bodyPr>
          <a:lstStyle/>
          <a:p>
            <a:pPr algn="ctr"/>
            <a:r>
              <a:rPr lang="ja-JP" altLang="en-US" sz="1200" b="1" dirty="0">
                <a:solidFill>
                  <a:schemeClr val="accent4"/>
                </a:solidFill>
              </a:rPr>
              <a:t>可能領域と違反領域に対する</a:t>
            </a:r>
            <a:endParaRPr lang="en-US" altLang="ja-JP" sz="1200" b="1" dirty="0">
              <a:solidFill>
                <a:schemeClr val="accent4"/>
              </a:solidFill>
            </a:endParaRPr>
          </a:p>
          <a:p>
            <a:pPr algn="ctr"/>
            <a:r>
              <a:rPr lang="ja-JP" altLang="en-US" sz="1200" b="1" dirty="0">
                <a:solidFill>
                  <a:schemeClr val="accent4"/>
                </a:solidFill>
              </a:rPr>
              <a:t>選択圧の偏りを調整</a:t>
            </a:r>
            <a:endParaRPr lang="en-US" altLang="ja-JP" sz="1200" b="1" dirty="0">
              <a:solidFill>
                <a:schemeClr val="accent4"/>
              </a:solidFill>
            </a:endParaRPr>
          </a:p>
        </p:txBody>
      </p:sp>
    </p:spTree>
    <p:extLst>
      <p:ext uri="{BB962C8B-B14F-4D97-AF65-F5344CB8AC3E}">
        <p14:creationId xmlns:p14="http://schemas.microsoft.com/office/powerpoint/2010/main" val="1876540263"/>
      </p:ext>
    </p:extLst>
  </p:cSld>
  <p:clrMapOvr>
    <a:masterClrMapping/>
  </p:clrMapOvr>
</p:sld>
</file>

<file path=ppt/theme/theme1.xml><?xml version="1.0" encoding="utf-8"?>
<a:theme xmlns:a="http://schemas.openxmlformats.org/drawingml/2006/main" name="Yokogawa_Template_Standard">
  <a:themeElements>
    <a:clrScheme name="yokogawa theme 2021">
      <a:dk1>
        <a:sysClr val="windowText" lastClr="000000"/>
      </a:dk1>
      <a:lt1>
        <a:sysClr val="window" lastClr="FFFFFF"/>
      </a:lt1>
      <a:dk2>
        <a:srgbClr val="85699F"/>
      </a:dk2>
      <a:lt2>
        <a:srgbClr val="95A0A4"/>
      </a:lt2>
      <a:accent1>
        <a:srgbClr val="00316C"/>
      </a:accent1>
      <a:accent2>
        <a:srgbClr val="FDD000"/>
      </a:accent2>
      <a:accent3>
        <a:srgbClr val="76B059"/>
      </a:accent3>
      <a:accent4>
        <a:srgbClr val="C74643"/>
      </a:accent4>
      <a:accent5>
        <a:srgbClr val="3DAAB1"/>
      </a:accent5>
      <a:accent6>
        <a:srgbClr val="004F9B"/>
      </a:accent6>
      <a:hlink>
        <a:srgbClr val="EB8E42"/>
      </a:hlink>
      <a:folHlink>
        <a:srgbClr val="7F623A"/>
      </a:folHlink>
    </a:clrScheme>
    <a:fontScheme name="YOKOGAWA　2021">
      <a:majorFont>
        <a:latin typeface="Arial"/>
        <a:ea typeface="Meiryo UI"/>
        <a:cs typeface=""/>
      </a:majorFont>
      <a:minorFont>
        <a:latin typeface="Arial"/>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spPr>
      <a:bodyPr rtlCol="0" anchor="ctr"/>
      <a:lstStyle>
        <a:defPPr algn="ctr">
          <a:defRPr kumimoji="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1" id="{46224419-62D7-494C-A691-2866BDC51D17}" vid="{26AD0C44-5DF5-4F99-8FCF-3CB1A60450C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Yokogawa_Standard_PPTtemplate_2021N</Template>
  <TotalTime>4352</TotalTime>
  <Words>5889</Words>
  <Application>Microsoft Office PowerPoint</Application>
  <PresentationFormat>ワイド画面</PresentationFormat>
  <Paragraphs>979</Paragraphs>
  <Slides>42</Slides>
  <Notes>1</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42</vt:i4>
      </vt:variant>
    </vt:vector>
  </HeadingPairs>
  <TitlesOfParts>
    <vt:vector size="48" baseType="lpstr">
      <vt:lpstr>Meiryo UI</vt:lpstr>
      <vt:lpstr>游ゴシック</vt:lpstr>
      <vt:lpstr>Arial</vt:lpstr>
      <vt:lpstr>Cambria Math</vt:lpstr>
      <vt:lpstr>Wingdings</vt:lpstr>
      <vt:lpstr>Yokogawa_Template_Standard</vt:lpstr>
      <vt:lpstr>共同研究の進捗報告と 今後の進め方のご相談</vt:lpstr>
      <vt:lpstr>今回のお打合せの目的と概要</vt:lpstr>
      <vt:lpstr>研究目的・内容</vt:lpstr>
      <vt:lpstr>アプローチ</vt:lpstr>
      <vt:lpstr>2022年度 共同研究　上期進捗</vt:lpstr>
      <vt:lpstr>成果概要</vt:lpstr>
      <vt:lpstr>アルゴリズム開発・検証の進捗</vt:lpstr>
      <vt:lpstr>制約対処法の分類</vt:lpstr>
      <vt:lpstr>問題分割に基づく制約対処法</vt:lpstr>
      <vt:lpstr>外部発表</vt:lpstr>
      <vt:lpstr>問題分割における正規化方法</vt:lpstr>
      <vt:lpstr>探索性能</vt:lpstr>
      <vt:lpstr>考察：正規化の影響</vt:lpstr>
      <vt:lpstr>まとめ</vt:lpstr>
      <vt:lpstr>合体アルゴリズムのスケジューリング問題への適用</vt:lpstr>
      <vt:lpstr>今回使用した問題：製紙工場・蒸解工程</vt:lpstr>
      <vt:lpstr>最適化問題</vt:lpstr>
      <vt:lpstr>問題規模</vt:lpstr>
      <vt:lpstr>検証項目</vt:lpstr>
      <vt:lpstr>最適化方法</vt:lpstr>
      <vt:lpstr>近傍生成法</vt:lpstr>
      <vt:lpstr>結果まとめ</vt:lpstr>
      <vt:lpstr>探索性能：最良解の推移</vt:lpstr>
      <vt:lpstr>算出された操作計画</vt:lpstr>
      <vt:lpstr>まとめ</vt:lpstr>
      <vt:lpstr>可能領域が狭い場合の探索戦略</vt:lpstr>
      <vt:lpstr>探索戦略に基づく理想的な構成</vt:lpstr>
      <vt:lpstr>検証したアルゴリズム案</vt:lpstr>
      <vt:lpstr>探索性能：最良解の推移</vt:lpstr>
      <vt:lpstr>解の軌道</vt:lpstr>
      <vt:lpstr>考察：切替条件と初期個体の影響</vt:lpstr>
      <vt:lpstr>考察：パレートフロンティアの広さの影響</vt:lpstr>
      <vt:lpstr>対象問題の性質と課題の対応関係</vt:lpstr>
      <vt:lpstr>まとめ</vt:lpstr>
      <vt:lpstr>学生の研究体制</vt:lpstr>
      <vt:lpstr>PowerPoint プレゼンテーション</vt:lpstr>
      <vt:lpstr>PowerPoint プレゼンテーション</vt:lpstr>
      <vt:lpstr>まとめ</vt:lpstr>
      <vt:lpstr>PowerPoint プレゼンテーション</vt:lpstr>
      <vt:lpstr>パラメータの推移</vt:lpstr>
      <vt:lpstr>ベンチマーク問題における性能比較</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Kumagai, Wataru (Wataru.Kumagai@jp.yokogawa.com)</dc:creator>
  <cp:lastModifiedBy>Kumagai, Wataru (Wataru.Kumagai@yokogawa.com)</cp:lastModifiedBy>
  <cp:revision>664</cp:revision>
  <dcterms:created xsi:type="dcterms:W3CDTF">2022-01-26T00:23:42Z</dcterms:created>
  <dcterms:modified xsi:type="dcterms:W3CDTF">2022-10-13T09:21:50Z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9b5a962-1a7a-4bf8-819d-07a170110954_Enabled">
    <vt:lpwstr>true</vt:lpwstr>
  </property>
  <property fmtid="{D5CDD505-2E9C-101B-9397-08002B2CF9AE}" pid="3" name="MSIP_Label_69b5a962-1a7a-4bf8-819d-07a170110954_SetDate">
    <vt:lpwstr>2022-10-06T04:21:01Z</vt:lpwstr>
  </property>
  <property fmtid="{D5CDD505-2E9C-101B-9397-08002B2CF9AE}" pid="4" name="MSIP_Label_69b5a962-1a7a-4bf8-819d-07a170110954_Method">
    <vt:lpwstr>Standard</vt:lpwstr>
  </property>
  <property fmtid="{D5CDD505-2E9C-101B-9397-08002B2CF9AE}" pid="5" name="MSIP_Label_69b5a962-1a7a-4bf8-819d-07a170110954_Name">
    <vt:lpwstr>InternalUse</vt:lpwstr>
  </property>
  <property fmtid="{D5CDD505-2E9C-101B-9397-08002B2CF9AE}" pid="6" name="MSIP_Label_69b5a962-1a7a-4bf8-819d-07a170110954_SiteId">
    <vt:lpwstr>0da2a83b-13d9-4a35-965f-ec53a220ed9d</vt:lpwstr>
  </property>
  <property fmtid="{D5CDD505-2E9C-101B-9397-08002B2CF9AE}" pid="7" name="MSIP_Label_69b5a962-1a7a-4bf8-819d-07a170110954_ActionId">
    <vt:lpwstr>ebd0d739-9851-4406-bae2-76da78976127</vt:lpwstr>
  </property>
  <property fmtid="{D5CDD505-2E9C-101B-9397-08002B2CF9AE}" pid="8" name="MSIP_Label_69b5a962-1a7a-4bf8-819d-07a170110954_ContentBits">
    <vt:lpwstr>0</vt:lpwstr>
  </property>
</Properties>
</file>